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62" r:id="rId5"/>
    <p:sldId id="260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97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530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48513" y="274638"/>
            <a:ext cx="19161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98588" y="274638"/>
            <a:ext cx="5597525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98588" y="1600200"/>
            <a:ext cx="3756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07013" y="1600200"/>
            <a:ext cx="37576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8588" y="274638"/>
            <a:ext cx="7666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8588" y="1600200"/>
            <a:ext cx="76660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9DBF912-D6C2-4DDE-AA69-DC8856F0A1C6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C987C2-0986-43D2-BC2F-435810A3C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cs-CZ" sz="2400" b="1" dirty="0" smtClean="0"/>
              <a:t>Vzdělávací oblast</a:t>
            </a:r>
            <a:r>
              <a:rPr lang="cs-CZ" sz="2400" dirty="0" smtClean="0"/>
              <a:t>: </a:t>
            </a:r>
            <a:br>
              <a:rPr lang="cs-CZ" sz="2400" dirty="0" smtClean="0"/>
            </a:br>
            <a:r>
              <a:rPr lang="cs-CZ" sz="2400" dirty="0" smtClean="0"/>
              <a:t>Jazyk a jazyková komunikace</a:t>
            </a:r>
            <a:br>
              <a:rPr lang="cs-CZ" sz="2400" dirty="0" smtClean="0"/>
            </a:br>
            <a:r>
              <a:rPr lang="cs-CZ" sz="2400" b="1" dirty="0" smtClean="0"/>
              <a:t>Vyučovací předmět</a:t>
            </a:r>
            <a:r>
              <a:rPr lang="cs-CZ" sz="2400" dirty="0" smtClean="0"/>
              <a:t>: </a:t>
            </a:r>
            <a:br>
              <a:rPr lang="cs-CZ" sz="2400" dirty="0" smtClean="0"/>
            </a:br>
            <a:r>
              <a:rPr lang="cs-CZ" sz="2400" dirty="0" smtClean="0"/>
              <a:t>Český jazyk a literatura</a:t>
            </a:r>
            <a:br>
              <a:rPr lang="cs-CZ" sz="2400" dirty="0" smtClean="0"/>
            </a:br>
            <a:r>
              <a:rPr lang="cs-CZ" sz="2400" b="1" dirty="0" smtClean="0"/>
              <a:t>Ročník</a:t>
            </a:r>
            <a:r>
              <a:rPr lang="cs-CZ" sz="2400" dirty="0" smtClean="0"/>
              <a:t>: 9. ročník </a:t>
            </a:r>
            <a:br>
              <a:rPr lang="cs-CZ" sz="2400" dirty="0" smtClean="0"/>
            </a:br>
            <a:r>
              <a:rPr lang="cs-CZ" sz="2400" b="1" dirty="0" smtClean="0"/>
              <a:t>Anotace</a:t>
            </a:r>
            <a:r>
              <a:rPr lang="cs-CZ" sz="2400" dirty="0" smtClean="0"/>
              <a:t>: </a:t>
            </a:r>
            <a:r>
              <a:rPr lang="en-US" sz="2400" b="1" dirty="0" smtClean="0"/>
              <a:t>Ladislav Fuks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životopis, romány, charakteristika </a:t>
            </a:r>
            <a:r>
              <a:rPr lang="en-US" sz="2400" dirty="0" err="1" smtClean="0"/>
              <a:t>rom</a:t>
            </a:r>
            <a:r>
              <a:rPr lang="cs-CZ" sz="2400" dirty="0" smtClean="0"/>
              <a:t>ánů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Spalovač </a:t>
            </a:r>
            <a:r>
              <a:rPr lang="cs-CZ" sz="2400" dirty="0" smtClean="0"/>
              <a:t>mrtvol a pan Theodor Mundstock,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ukázka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Podpora vzdělávání v ZŠ Židlochovice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Autor materiálu</a:t>
            </a:r>
            <a:r>
              <a:rPr lang="cs-CZ" sz="2400" dirty="0" smtClean="0"/>
              <a:t>: Mgr. Petra Karpíšková</a:t>
            </a:r>
            <a:br>
              <a:rPr lang="cs-CZ" sz="2400" dirty="0" smtClean="0"/>
            </a:br>
            <a:r>
              <a:rPr lang="cs-CZ" sz="2400" b="1" dirty="0" smtClean="0"/>
              <a:t>Vytvořeno</a:t>
            </a:r>
            <a:r>
              <a:rPr lang="cs-CZ" sz="2400" dirty="0" smtClean="0"/>
              <a:t>: únor 2012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4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cs-CZ" sz="7200" dirty="0" smtClean="0">
                <a:latin typeface="Teen" pitchFamily="2" charset="-18"/>
              </a:rPr>
              <a:t>Ladislav Fuks</a:t>
            </a:r>
            <a:endParaRPr lang="cs-CZ" sz="7200" dirty="0">
              <a:latin typeface="Teen" pitchFamily="2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 smtClean="0">
                <a:latin typeface="Teen" pitchFamily="2" charset="-18"/>
              </a:rPr>
              <a:t>Spalovač mrtvol</a:t>
            </a:r>
            <a:endParaRPr lang="cs-CZ" sz="4000" dirty="0">
              <a:latin typeface="Teen" pitchFamily="2" charset="-1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2140" r="10465"/>
          <a:stretch>
            <a:fillRect/>
          </a:stretch>
        </p:blipFill>
        <p:spPr bwMode="auto">
          <a:xfrm>
            <a:off x="2699792" y="0"/>
            <a:ext cx="3672408" cy="2852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87824" cy="2852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 descr="spalovac_5.jpg"/>
          <p:cNvPicPr>
            <a:picLocks noChangeAspect="1"/>
          </p:cNvPicPr>
          <p:nvPr/>
        </p:nvPicPr>
        <p:blipFill>
          <a:blip r:embed="rId4" cstate="print"/>
          <a:srcRect l="31819" r="8181" b="18256"/>
          <a:stretch>
            <a:fillRect/>
          </a:stretch>
        </p:blipFill>
        <p:spPr>
          <a:xfrm>
            <a:off x="6000728" y="0"/>
            <a:ext cx="3143272" cy="2857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27984" y="273050"/>
            <a:ext cx="4392488" cy="779686"/>
          </a:xfrm>
        </p:spPr>
        <p:txBody>
          <a:bodyPr/>
          <a:lstStyle/>
          <a:p>
            <a:pPr algn="ctr"/>
            <a:r>
              <a:rPr lang="cs-CZ" sz="3600" dirty="0" smtClean="0">
                <a:latin typeface="Teen" pitchFamily="2" charset="-18"/>
              </a:rPr>
              <a:t>Ladislav Fuks</a:t>
            </a:r>
            <a:endParaRPr lang="cs-CZ" sz="3600" dirty="0">
              <a:latin typeface="Teen" pitchFamily="2" charset="-18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355976" y="1052736"/>
            <a:ext cx="4536504" cy="5067063"/>
          </a:xfrm>
        </p:spPr>
        <p:txBody>
          <a:bodyPr/>
          <a:lstStyle/>
          <a:p>
            <a:pPr algn="ctr"/>
            <a:r>
              <a:rPr lang="cs-CZ" sz="2400" dirty="0" smtClean="0">
                <a:latin typeface="Teen" pitchFamily="2" charset="-18"/>
              </a:rPr>
              <a:t>(1923-1994)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cs-CZ" sz="2400" i="1" dirty="0" smtClean="0"/>
              <a:t> </a:t>
            </a:r>
            <a:r>
              <a:rPr lang="cs-CZ" sz="2400" i="1" dirty="0" smtClean="0">
                <a:latin typeface="Teen" pitchFamily="2" charset="-18"/>
              </a:rPr>
              <a:t>autor psychologické prózy 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cs-CZ" sz="2400" i="1" dirty="0" smtClean="0">
                <a:latin typeface="Teen" pitchFamily="2" charset="-18"/>
              </a:rPr>
              <a:t>Téma: úzkost člověka ohrožovaného nesvobodou </a:t>
            </a:r>
            <a:r>
              <a:rPr lang="cs-CZ" sz="2400" i="1" dirty="0" smtClean="0">
                <a:latin typeface="Teen" pitchFamily="2" charset="-18"/>
              </a:rPr>
              <a:t/>
            </a:r>
            <a:br>
              <a:rPr lang="cs-CZ" sz="2400" i="1" dirty="0" smtClean="0">
                <a:latin typeface="Teen" pitchFamily="2" charset="-18"/>
              </a:rPr>
            </a:br>
            <a:r>
              <a:rPr lang="cs-CZ" sz="2400" i="1" dirty="0" smtClean="0">
                <a:latin typeface="Teen" pitchFamily="2" charset="-18"/>
              </a:rPr>
              <a:t>a násilím</a:t>
            </a:r>
            <a:endParaRPr lang="cs-CZ" sz="2400" i="1" dirty="0" smtClean="0">
              <a:latin typeface="Teen" pitchFamily="2" charset="-18"/>
            </a:endParaRPr>
          </a:p>
          <a:p>
            <a:pPr marL="273050" lvl="0" indent="-273050">
              <a:buFont typeface="Arial" pitchFamily="34" charset="0"/>
              <a:buChar char="•"/>
            </a:pPr>
            <a:r>
              <a:rPr lang="cs-CZ" sz="2400" i="1" dirty="0" smtClean="0">
                <a:latin typeface="Teen" pitchFamily="2" charset="-18"/>
              </a:rPr>
              <a:t>Psal o druhé světové válce </a:t>
            </a:r>
            <a:r>
              <a:rPr lang="cs-CZ" sz="2400" i="1" dirty="0" smtClean="0">
                <a:latin typeface="Teen" pitchFamily="2" charset="-18"/>
              </a:rPr>
              <a:t/>
            </a:r>
            <a:br>
              <a:rPr lang="cs-CZ" sz="2400" i="1" dirty="0" smtClean="0">
                <a:latin typeface="Teen" pitchFamily="2" charset="-18"/>
              </a:rPr>
            </a:br>
            <a:r>
              <a:rPr lang="cs-CZ" sz="2400" i="1" dirty="0" smtClean="0">
                <a:latin typeface="Teen" pitchFamily="2" charset="-18"/>
              </a:rPr>
              <a:t>a </a:t>
            </a:r>
            <a:r>
              <a:rPr lang="cs-CZ" sz="2400" i="1" dirty="0" smtClean="0">
                <a:latin typeface="Teen" pitchFamily="2" charset="-18"/>
              </a:rPr>
              <a:t>holokaustu.</a:t>
            </a:r>
            <a:endParaRPr lang="cs-CZ" sz="2400" dirty="0" smtClean="0">
              <a:latin typeface="Teen" pitchFamily="2" charset="-18"/>
            </a:endParaRPr>
          </a:p>
          <a:p>
            <a:pPr marL="273050" lvl="0" indent="-273050">
              <a:buFont typeface="Arial" pitchFamily="34" charset="0"/>
              <a:buChar char="•"/>
            </a:pPr>
            <a:r>
              <a:rPr lang="cs-CZ" sz="2400" i="1" dirty="0" smtClean="0">
                <a:latin typeface="Teen" pitchFamily="2" charset="-18"/>
              </a:rPr>
              <a:t> dílo je </a:t>
            </a:r>
            <a:r>
              <a:rPr lang="cs-CZ" sz="2400" b="1" i="1" dirty="0" smtClean="0">
                <a:latin typeface="Teen" pitchFamily="2" charset="-18"/>
              </a:rPr>
              <a:t>autobiografické</a:t>
            </a:r>
            <a:endParaRPr lang="cs-CZ" sz="2400" i="1" dirty="0" smtClean="0">
              <a:latin typeface="Teen" pitchFamily="2" charset="-18"/>
            </a:endParaRPr>
          </a:p>
          <a:p>
            <a:pPr marL="273050" lvl="0" indent="-273050">
              <a:buFont typeface="Arial" pitchFamily="34" charset="0"/>
              <a:buChar char="•"/>
            </a:pPr>
            <a:r>
              <a:rPr lang="cs-CZ" sz="2400" i="1" dirty="0" smtClean="0">
                <a:latin typeface="Teen" pitchFamily="2" charset="-18"/>
              </a:rPr>
              <a:t>téměř všemi jeho knihami     prochází </a:t>
            </a:r>
            <a:r>
              <a:rPr lang="cs-CZ" sz="2400" b="1" i="1" dirty="0" smtClean="0">
                <a:latin typeface="Teen" pitchFamily="2" charset="-18"/>
              </a:rPr>
              <a:t>figura slabého hocha</a:t>
            </a:r>
            <a:r>
              <a:rPr lang="cs-CZ" sz="2400" i="1" dirty="0" smtClean="0">
                <a:latin typeface="Teen" pitchFamily="2" charset="-18"/>
              </a:rPr>
              <a:t>, žijícího ve svém vnitřním světě a toužícího po </a:t>
            </a:r>
            <a:r>
              <a:rPr lang="cs-CZ" sz="2400" i="1" dirty="0" smtClean="0">
                <a:latin typeface="Teen" pitchFamily="2" charset="-18"/>
              </a:rPr>
              <a:t>přátelství</a:t>
            </a:r>
            <a:r>
              <a:rPr lang="cs-CZ" sz="2400" dirty="0" smtClean="0">
                <a:latin typeface="Teen" pitchFamily="2" charset="-18"/>
              </a:rPr>
              <a:t> </a:t>
            </a:r>
            <a:endParaRPr lang="cs-CZ" sz="2400" dirty="0" smtClean="0">
              <a:latin typeface="Teen" pitchFamily="2" charset="-18"/>
            </a:endParaRPr>
          </a:p>
          <a:p>
            <a:pPr algn="just"/>
            <a:endParaRPr lang="cs-CZ" sz="1800" dirty="0" smtClean="0"/>
          </a:p>
        </p:txBody>
      </p:sp>
      <p:pic>
        <p:nvPicPr>
          <p:cNvPr id="9" name="Zástupný symbol pro obsah 8" descr="20070725-fuk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 flipH="1">
            <a:off x="0" y="404664"/>
            <a:ext cx="4031846" cy="5929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548680"/>
            <a:ext cx="8093025" cy="5577483"/>
          </a:xfrm>
        </p:spPr>
        <p:txBody>
          <a:bodyPr/>
          <a:lstStyle/>
          <a:p>
            <a:r>
              <a:rPr lang="cs-CZ" sz="2400" b="1" dirty="0" smtClean="0"/>
              <a:t>Narodil se 24. září 1923 v Praze. </a:t>
            </a:r>
          </a:p>
          <a:p>
            <a:r>
              <a:rPr lang="cs-CZ" sz="2400" b="1" dirty="0" smtClean="0"/>
              <a:t>Otřásla jím perzekuce židovských spolužáků. </a:t>
            </a:r>
          </a:p>
          <a:p>
            <a:r>
              <a:rPr lang="cs-CZ" sz="2400" b="1" dirty="0" smtClean="0"/>
              <a:t>Vystudoval filosofickou fakultu na Karlově univerzitě - obory filozofie, psychologie a dějiny umění.</a:t>
            </a:r>
          </a:p>
          <a:p>
            <a:r>
              <a:rPr lang="cs-CZ" sz="2400" b="1" dirty="0" smtClean="0"/>
              <a:t>Vydal jako svou první knihu odbornou publikaci Zámek Kynžvart – historie a přítomnost.</a:t>
            </a:r>
            <a:br>
              <a:rPr lang="cs-CZ" sz="2400" b="1" dirty="0" smtClean="0"/>
            </a:br>
            <a:r>
              <a:rPr lang="cs-CZ" sz="2400" b="1" dirty="0" smtClean="0"/>
              <a:t>Od r.1959 pracoval jako odborný pracovník </a:t>
            </a:r>
            <a:br>
              <a:rPr lang="cs-CZ" sz="2400" b="1" dirty="0" smtClean="0"/>
            </a:br>
            <a:r>
              <a:rPr lang="cs-CZ" sz="2400" b="1" dirty="0" smtClean="0"/>
              <a:t>v Národní galerii v Praze. </a:t>
            </a:r>
          </a:p>
          <a:p>
            <a:r>
              <a:rPr lang="cs-CZ" sz="2400" b="1" dirty="0" smtClean="0"/>
              <a:t>Byl zastáncem komunistického režimu, sledovala ho STB (psal si deníky)</a:t>
            </a:r>
          </a:p>
          <a:p>
            <a:r>
              <a:rPr lang="cs-CZ" sz="2400" b="1" dirty="0" smtClean="0"/>
              <a:t>Žil osaměle, 1964 se oženil s bohatou Italkou Giulianou Limiti, krátce po svatbě od ženy odešel, byl hospitalizován na psychiatrii.</a:t>
            </a:r>
          </a:p>
          <a:p>
            <a:r>
              <a:rPr lang="cs-CZ" sz="2400" b="1" dirty="0" smtClean="0"/>
              <a:t>Zemřel 19. 8. 1993 v Praze.</a:t>
            </a:r>
            <a:endParaRPr lang="cs-CZ" sz="2800" b="1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144000" cy="738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ětiúhelník 3"/>
          <p:cNvSpPr/>
          <p:nvPr/>
        </p:nvSpPr>
        <p:spPr>
          <a:xfrm>
            <a:off x="0" y="620688"/>
            <a:ext cx="7200800" cy="792088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ětiúhelník 4"/>
          <p:cNvSpPr/>
          <p:nvPr/>
        </p:nvSpPr>
        <p:spPr>
          <a:xfrm>
            <a:off x="0" y="2132856"/>
            <a:ext cx="7200800" cy="792088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úhelník 5"/>
          <p:cNvSpPr/>
          <p:nvPr/>
        </p:nvSpPr>
        <p:spPr>
          <a:xfrm>
            <a:off x="0" y="3645024"/>
            <a:ext cx="7200800" cy="792088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úhelník 6"/>
          <p:cNvSpPr/>
          <p:nvPr/>
        </p:nvSpPr>
        <p:spPr>
          <a:xfrm>
            <a:off x="0" y="5157192"/>
            <a:ext cx="7200800" cy="792088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1520" y="83671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5250" algn="l"/>
              </a:tabLst>
            </a:pPr>
            <a:r>
              <a:rPr lang="cs-CZ" sz="2000" b="1" dirty="0" smtClean="0">
                <a:latin typeface="Teen" pitchFamily="2" charset="-18"/>
              </a:rPr>
              <a:t>Pan Theodor Mundstock</a:t>
            </a:r>
            <a:r>
              <a:rPr lang="cs-CZ" sz="2000" dirty="0" smtClean="0">
                <a:latin typeface="Teen" pitchFamily="2" charset="-18"/>
              </a:rPr>
              <a:t> (1963)</a:t>
            </a:r>
            <a:endParaRPr lang="cs-CZ" sz="2000" dirty="0">
              <a:latin typeface="Teen" pitchFamily="2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34888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een" pitchFamily="2" charset="-18"/>
              </a:rPr>
              <a:t>Mí černovlasí bratři </a:t>
            </a:r>
            <a:r>
              <a:rPr lang="cs-CZ" sz="2000" dirty="0" smtClean="0">
                <a:latin typeface="Teen" pitchFamily="2" charset="-18"/>
              </a:rPr>
              <a:t>(1964)</a:t>
            </a:r>
            <a:endParaRPr lang="cs-CZ" sz="2000" dirty="0">
              <a:latin typeface="Teen" pitchFamily="2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86104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een" pitchFamily="2" charset="-18"/>
              </a:rPr>
              <a:t>Spalovač mrtvol </a:t>
            </a:r>
            <a:r>
              <a:rPr lang="cs-CZ" sz="2000" dirty="0" smtClean="0">
                <a:latin typeface="Teen" pitchFamily="2" charset="-18"/>
              </a:rPr>
              <a:t>(1967)</a:t>
            </a:r>
            <a:endParaRPr lang="cs-CZ" sz="2000" dirty="0">
              <a:latin typeface="Teen" pitchFamily="2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5373216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een" pitchFamily="2" charset="-18"/>
              </a:rPr>
              <a:t>Myši Natálie Mooshabrové </a:t>
            </a:r>
            <a:r>
              <a:rPr lang="cs-CZ" sz="2000" dirty="0" smtClean="0">
                <a:latin typeface="Teen" pitchFamily="2" charset="-18"/>
              </a:rPr>
              <a:t>(1970)</a:t>
            </a:r>
            <a:endParaRPr lang="cs-CZ" sz="2000" dirty="0">
              <a:latin typeface="Teen" pitchFamily="2" charset="-1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3816424" cy="1162050"/>
          </a:xfrm>
        </p:spPr>
        <p:txBody>
          <a:bodyPr/>
          <a:lstStyle/>
          <a:p>
            <a:r>
              <a:rPr lang="cs-CZ" sz="3600" dirty="0" smtClean="0">
                <a:latin typeface="Teen" pitchFamily="2" charset="-18"/>
              </a:rPr>
              <a:t>Spalovač mrtvol </a:t>
            </a:r>
            <a:r>
              <a:rPr lang="cs-CZ" dirty="0" smtClean="0">
                <a:latin typeface="Teen" pitchFamily="2" charset="-18"/>
              </a:rPr>
              <a:t>(1967)</a:t>
            </a:r>
            <a:endParaRPr lang="cs-CZ" dirty="0">
              <a:latin typeface="Teen" pitchFamily="2" charset="-18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43608" y="1435100"/>
            <a:ext cx="3888432" cy="4691063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psychologický hororový román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Hlavní hrdina:  pracovník krematoria Karel Kopfrkingl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Nacista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Zavraždí celou svou rodinu, manželku, syna (dcera mu však uteče)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Věří, že je smrtí očistí.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Zfilmováno roku 1967 Jurajem Herzem v hlavní roli s Rudolfem Hrušínským                                                                    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4283968" cy="396409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24736" cy="1080120"/>
          </a:xfrm>
        </p:spPr>
        <p:txBody>
          <a:bodyPr/>
          <a:lstStyle/>
          <a:p>
            <a:r>
              <a:rPr lang="cs-CZ" sz="3600" dirty="0" smtClean="0">
                <a:latin typeface="Teen" pitchFamily="2" charset="-18"/>
              </a:rPr>
              <a:t>Pan Theodor Mundstock</a:t>
            </a:r>
            <a:br>
              <a:rPr lang="cs-CZ" sz="3600" dirty="0" smtClean="0">
                <a:latin typeface="Teen" pitchFamily="2" charset="-18"/>
              </a:rPr>
            </a:br>
            <a:r>
              <a:rPr lang="cs-CZ" dirty="0" smtClean="0">
                <a:latin typeface="Teen" pitchFamily="2" charset="-18"/>
              </a:rPr>
              <a:t>(1963)</a:t>
            </a:r>
            <a:endParaRPr lang="cs-CZ" sz="3600" dirty="0">
              <a:latin typeface="Teen" pitchFamily="2" charset="-18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115616" y="1412776"/>
            <a:ext cx="5040560" cy="4763071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psychologický román o osudu pražského Žida, který se bojí transportu do koncentračního tábora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rozhodne se připravovat na budoucí situaci (např. spí na pryčně, moří se hladem a tahá těžké věci)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Má halucinace a mluví se svým stínem.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Transportu se nedožije, přejede jej auto a zemře.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000" b="1" dirty="0" smtClean="0">
                <a:latin typeface="Teen" pitchFamily="2" charset="-18"/>
              </a:rPr>
              <a:t>Román zobrazuje, jak obyčejného člověka ponižuje strach.</a:t>
            </a:r>
          </a:p>
          <a:p>
            <a:endParaRPr lang="cs-CZ" dirty="0"/>
          </a:p>
        </p:txBody>
      </p:sp>
      <p:graphicFrame>
        <p:nvGraphicFramePr>
          <p:cNvPr id="9" name="Objekt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84168" y="2420888"/>
          <a:ext cx="2779541" cy="3933056"/>
        </p:xfrm>
        <a:graphic>
          <a:graphicData uri="http://schemas.openxmlformats.org/presentationml/2006/ole">
            <p:oleObj spid="_x0000_s5122" name="Acrobat Document" r:id="rId3" imgW="5668166" imgH="8019048" progId="AcroExch.Document.7">
              <p:embed/>
            </p:oleObj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een" pitchFamily="2" charset="-18"/>
              </a:rPr>
              <a:t>Použité zdroje</a:t>
            </a:r>
            <a:endParaRPr lang="cs-CZ" b="1" dirty="0">
              <a:latin typeface="Teen" pitchFamily="2" charset="-18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398588" y="1268760"/>
            <a:ext cx="7666037" cy="4857403"/>
          </a:xfrm>
        </p:spPr>
        <p:txBody>
          <a:bodyPr/>
          <a:lstStyle/>
          <a:p>
            <a:r>
              <a:rPr lang="cs-CZ" sz="1800" dirty="0" smtClean="0"/>
              <a:t>FUKS, Ladislav. </a:t>
            </a:r>
            <a:r>
              <a:rPr lang="cs-CZ" sz="1800" i="1" dirty="0" smtClean="0"/>
              <a:t>Spalovač mrtvol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4., V EMG 2. V Praze: Pro edici Světová literatura Lidových novin vydalo </a:t>
            </a:r>
            <a:r>
              <a:rPr lang="cs-CZ" sz="1800" dirty="0" err="1" smtClean="0"/>
              <a:t>nakl</a:t>
            </a:r>
            <a:r>
              <a:rPr lang="cs-CZ" sz="1800" dirty="0" smtClean="0"/>
              <a:t>. </a:t>
            </a:r>
            <a:r>
              <a:rPr lang="cs-CZ" sz="1800" dirty="0" err="1" smtClean="0"/>
              <a:t>Euromedia</a:t>
            </a:r>
            <a:r>
              <a:rPr lang="cs-CZ" sz="1800" dirty="0" smtClean="0"/>
              <a:t> </a:t>
            </a:r>
            <a:r>
              <a:rPr lang="cs-CZ" sz="1800" dirty="0" err="1" smtClean="0"/>
              <a:t>Group</a:t>
            </a:r>
            <a:r>
              <a:rPr lang="cs-CZ" sz="1800" dirty="0" smtClean="0"/>
              <a:t>, 2005, 127 s. Světová literatura Lidových novin. ISBN 80-869-3820-4. </a:t>
            </a:r>
          </a:p>
          <a:p>
            <a:r>
              <a:rPr lang="cs-CZ" sz="1800" dirty="0" smtClean="0">
                <a:latin typeface="Teen" pitchFamily="2" charset="-18"/>
              </a:rPr>
              <a:t>FUKS, Ladislav. 3. </a:t>
            </a:r>
            <a:r>
              <a:rPr lang="cs-CZ" sz="1800" dirty="0" err="1" smtClean="0">
                <a:latin typeface="Teen" pitchFamily="2" charset="-18"/>
              </a:rPr>
              <a:t>vyd</a:t>
            </a:r>
            <a:r>
              <a:rPr lang="cs-CZ" sz="1800" dirty="0" smtClean="0">
                <a:latin typeface="Teen" pitchFamily="2" charset="-18"/>
              </a:rPr>
              <a:t>. Praha: Československý spisovatel, 1985, 193 s. </a:t>
            </a:r>
          </a:p>
          <a:p>
            <a:r>
              <a:rPr lang="cs-CZ" sz="1800" dirty="0" smtClean="0">
                <a:latin typeface="Teen" pitchFamily="2" charset="-18"/>
              </a:rPr>
              <a:t>Ladislav Fuks. In: </a:t>
            </a:r>
            <a:r>
              <a:rPr lang="cs-CZ" sz="1800" i="1" dirty="0" err="1" smtClean="0">
                <a:latin typeface="Teen" pitchFamily="2" charset="-18"/>
              </a:rPr>
              <a:t>Wikipedia</a:t>
            </a:r>
            <a:r>
              <a:rPr lang="cs-CZ" sz="1800" dirty="0" smtClean="0">
                <a:latin typeface="Teen" pitchFamily="2" charset="-18"/>
              </a:rPr>
              <a:t>: </a:t>
            </a:r>
            <a:r>
              <a:rPr lang="cs-CZ" sz="1800" i="1" dirty="0" err="1" smtClean="0">
                <a:latin typeface="Teen" pitchFamily="2" charset="-18"/>
              </a:rPr>
              <a:t>the</a:t>
            </a:r>
            <a:r>
              <a:rPr lang="cs-CZ" sz="1800" i="1" dirty="0" smtClean="0">
                <a:latin typeface="Teen" pitchFamily="2" charset="-18"/>
              </a:rPr>
              <a:t> free </a:t>
            </a:r>
            <a:r>
              <a:rPr lang="cs-CZ" sz="1800" i="1" dirty="0" err="1" smtClean="0">
                <a:latin typeface="Teen" pitchFamily="2" charset="-18"/>
              </a:rPr>
              <a:t>encyclopedia</a:t>
            </a:r>
            <a:r>
              <a:rPr lang="cs-CZ" sz="1800" dirty="0" smtClean="0">
                <a:latin typeface="Teen" pitchFamily="2" charset="-18"/>
              </a:rPr>
              <a:t> [online]. San </a:t>
            </a:r>
            <a:r>
              <a:rPr lang="cs-CZ" sz="1800" dirty="0" err="1" smtClean="0">
                <a:latin typeface="Teen" pitchFamily="2" charset="-18"/>
              </a:rPr>
              <a:t>Francisco</a:t>
            </a:r>
            <a:r>
              <a:rPr lang="cs-CZ" sz="1800" dirty="0" smtClean="0">
                <a:latin typeface="Teen" pitchFamily="2" charset="-18"/>
              </a:rPr>
              <a:t> (CA): </a:t>
            </a:r>
            <a:r>
              <a:rPr lang="cs-CZ" sz="1800" dirty="0" err="1" smtClean="0">
                <a:latin typeface="Teen" pitchFamily="2" charset="-18"/>
              </a:rPr>
              <a:t>Wikimedia</a:t>
            </a:r>
            <a:r>
              <a:rPr lang="cs-CZ" sz="1800" dirty="0" smtClean="0">
                <a:latin typeface="Teen" pitchFamily="2" charset="-18"/>
              </a:rPr>
              <a:t> </a:t>
            </a:r>
            <a:r>
              <a:rPr lang="cs-CZ" sz="1800" dirty="0" err="1" smtClean="0">
                <a:latin typeface="Teen" pitchFamily="2" charset="-18"/>
              </a:rPr>
              <a:t>Foundation</a:t>
            </a:r>
            <a:r>
              <a:rPr lang="cs-CZ" sz="1800" dirty="0" smtClean="0">
                <a:latin typeface="Teen" pitchFamily="2" charset="-18"/>
              </a:rPr>
              <a:t>, 2001-, 10. 2. 2012 [cit. 2012-04-30]. Dostupné z: http://cs.wikipedia.org/wiki/Ladislav_Fuks </a:t>
            </a:r>
            <a:endParaRPr lang="cs-CZ" sz="1800" b="1" dirty="0" smtClean="0">
              <a:latin typeface="Teen" pitchFamily="2" charset="-18"/>
            </a:endParaRPr>
          </a:p>
          <a:p>
            <a:r>
              <a:rPr lang="cs-CZ" sz="1800" b="1" dirty="0" smtClean="0">
                <a:latin typeface="Teen" pitchFamily="2" charset="-18"/>
              </a:rPr>
              <a:t>Obrázky</a:t>
            </a:r>
            <a:r>
              <a:rPr lang="cs-CZ" sz="1800" dirty="0" smtClean="0">
                <a:latin typeface="Teen" pitchFamily="2" charset="-18"/>
              </a:rPr>
              <a:t> </a:t>
            </a:r>
            <a:r>
              <a:rPr lang="en-US" sz="1800" dirty="0" smtClean="0">
                <a:latin typeface="Teen" pitchFamily="2" charset="-18"/>
              </a:rPr>
              <a:t>[cit.</a:t>
            </a:r>
            <a:r>
              <a:rPr lang="cs-CZ" sz="1800" dirty="0" smtClean="0">
                <a:latin typeface="Teen" pitchFamily="2" charset="-18"/>
              </a:rPr>
              <a:t> 20. 2. </a:t>
            </a:r>
            <a:r>
              <a:rPr lang="cs-CZ" sz="1800" smtClean="0">
                <a:latin typeface="Teen" pitchFamily="2" charset="-18"/>
              </a:rPr>
              <a:t>2012</a:t>
            </a:r>
            <a:r>
              <a:rPr lang="en-US" sz="1800" smtClean="0">
                <a:latin typeface="Teen" pitchFamily="2" charset="-18"/>
              </a:rPr>
              <a:t>]</a:t>
            </a:r>
            <a:endParaRPr lang="cs-CZ" sz="1800" dirty="0" smtClean="0">
              <a:latin typeface="Teen" pitchFamily="2" charset="-18"/>
            </a:endParaRPr>
          </a:p>
          <a:p>
            <a:r>
              <a:rPr lang="cs-CZ" sz="1800" dirty="0" smtClean="0">
                <a:latin typeface="Teen" pitchFamily="2" charset="-18"/>
              </a:rPr>
              <a:t>http://www.akce.</a:t>
            </a:r>
            <a:r>
              <a:rPr lang="cs-CZ" sz="1800" dirty="0" err="1" smtClean="0">
                <a:latin typeface="Teen" pitchFamily="2" charset="-18"/>
              </a:rPr>
              <a:t>cz</a:t>
            </a:r>
            <a:r>
              <a:rPr lang="cs-CZ" sz="1800" dirty="0" smtClean="0">
                <a:latin typeface="Teen" pitchFamily="2" charset="-18"/>
              </a:rPr>
              <a:t>/data/image/348/profile-</a:t>
            </a:r>
            <a:r>
              <a:rPr lang="cs-CZ" sz="1800" dirty="0" err="1" smtClean="0">
                <a:latin typeface="Teen" pitchFamily="2" charset="-18"/>
              </a:rPr>
              <a:t>spalovac</a:t>
            </a:r>
            <a:r>
              <a:rPr lang="cs-CZ" sz="1800" dirty="0" smtClean="0">
                <a:latin typeface="Teen" pitchFamily="2" charset="-18"/>
              </a:rPr>
              <a:t>-mrtvol-3.jpg</a:t>
            </a:r>
          </a:p>
          <a:p>
            <a:r>
              <a:rPr lang="cs-CZ" sz="1800" dirty="0" smtClean="0">
                <a:latin typeface="Teen" pitchFamily="2" charset="-18"/>
              </a:rPr>
              <a:t>http://www.</a:t>
            </a:r>
            <a:r>
              <a:rPr lang="cs-CZ" sz="1800" dirty="0" err="1" smtClean="0">
                <a:latin typeface="Teen" pitchFamily="2" charset="-18"/>
              </a:rPr>
              <a:t>dvdbeaver.com</a:t>
            </a:r>
            <a:r>
              <a:rPr lang="cs-CZ" sz="1800" dirty="0" smtClean="0">
                <a:latin typeface="Teen" pitchFamily="2" charset="-18"/>
              </a:rPr>
              <a:t>/film/DVDReviews21/a%20Juraj%20Herz%20The%20Cremator%20Spalovac%20mrtvol%20DVD/a%20Juraj%20Herz%20The%20Cremator%20Spalovac%20mrtvol%20DVD%20PDVD_008.jpg</a:t>
            </a:r>
          </a:p>
          <a:p>
            <a:r>
              <a:rPr lang="cs-CZ" sz="1800" dirty="0" smtClean="0">
                <a:latin typeface="Teen" pitchFamily="2" charset="-18"/>
              </a:rPr>
              <a:t>http://filmin.cz/wp-content/uploads/2012/01/spalovac-mrtvol-1968-jan-kraus-214x200.jpg</a:t>
            </a:r>
          </a:p>
          <a:p>
            <a:r>
              <a:rPr lang="cs-CZ" sz="1800" dirty="0" smtClean="0">
                <a:latin typeface="Teen" pitchFamily="2" charset="-18"/>
              </a:rPr>
              <a:t>http://nd04.jxs.cz/602/292/a813d3080c_71448820_o2.jpg</a:t>
            </a:r>
          </a:p>
          <a:p>
            <a:r>
              <a:rPr lang="cs-CZ" sz="1800" dirty="0" smtClean="0">
                <a:latin typeface="Teen" pitchFamily="2" charset="-18"/>
              </a:rPr>
              <a:t>http://img.radio.cz/pictures/spisovatele/fuks_ladislav2x.jpg</a:t>
            </a:r>
          </a:p>
          <a:p>
            <a:r>
              <a:rPr lang="cs-CZ" sz="1800" dirty="0" smtClean="0">
                <a:latin typeface="Teen" pitchFamily="2" charset="-18"/>
              </a:rPr>
              <a:t>http://www.</a:t>
            </a:r>
            <a:r>
              <a:rPr lang="cs-CZ" sz="1800" dirty="0" err="1" smtClean="0">
                <a:latin typeface="Teen" pitchFamily="2" charset="-18"/>
              </a:rPr>
              <a:t>dkmoas.cz</a:t>
            </a:r>
            <a:r>
              <a:rPr lang="cs-CZ" sz="1800" dirty="0" smtClean="0">
                <a:latin typeface="Teen" pitchFamily="2" charset="-18"/>
              </a:rPr>
              <a:t>/</a:t>
            </a:r>
            <a:r>
              <a:rPr lang="cs-CZ" sz="1800" dirty="0" err="1" smtClean="0">
                <a:latin typeface="Teen" pitchFamily="2" charset="-18"/>
              </a:rPr>
              <a:t>wpimages</a:t>
            </a:r>
            <a:r>
              <a:rPr lang="cs-CZ" sz="1800" dirty="0" smtClean="0">
                <a:latin typeface="Teen" pitchFamily="2" charset="-18"/>
              </a:rPr>
              <a:t>/</a:t>
            </a:r>
            <a:r>
              <a:rPr lang="cs-CZ" sz="1800" dirty="0" err="1" smtClean="0">
                <a:latin typeface="Teen" pitchFamily="2" charset="-18"/>
              </a:rPr>
              <a:t>spalovac.jpg</a:t>
            </a:r>
            <a:endParaRPr lang="cs-CZ" sz="1800" dirty="0" smtClean="0">
              <a:latin typeface="Teen" pitchFamily="2" charset="-18"/>
            </a:endParaRPr>
          </a:p>
          <a:p>
            <a:endParaRPr lang="cs-CZ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72">
  <a:themeElements>
    <a:clrScheme name="Motiv sady Office 1">
      <a:dk1>
        <a:srgbClr val="000000"/>
      </a:dk1>
      <a:lt1>
        <a:srgbClr val="71B6D3"/>
      </a:lt1>
      <a:dk2>
        <a:srgbClr val="000000"/>
      </a:dk2>
      <a:lt2>
        <a:srgbClr val="B2B2B2"/>
      </a:lt2>
      <a:accent1>
        <a:srgbClr val="B7E0F3"/>
      </a:accent1>
      <a:accent2>
        <a:srgbClr val="05BBFF"/>
      </a:accent2>
      <a:accent3>
        <a:srgbClr val="BBD7E6"/>
      </a:accent3>
      <a:accent4>
        <a:srgbClr val="000000"/>
      </a:accent4>
      <a:accent5>
        <a:srgbClr val="D8EDF8"/>
      </a:accent5>
      <a:accent6>
        <a:srgbClr val="04A9E7"/>
      </a:accent6>
      <a:hlink>
        <a:srgbClr val="004661"/>
      </a:hlink>
      <a:folHlink>
        <a:srgbClr val="0D415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71B6D3"/>
        </a:lt1>
        <a:dk2>
          <a:srgbClr val="000000"/>
        </a:dk2>
        <a:lt2>
          <a:srgbClr val="B2B2B2"/>
        </a:lt2>
        <a:accent1>
          <a:srgbClr val="B7E0F3"/>
        </a:accent1>
        <a:accent2>
          <a:srgbClr val="05BBFF"/>
        </a:accent2>
        <a:accent3>
          <a:srgbClr val="BBD7E6"/>
        </a:accent3>
        <a:accent4>
          <a:srgbClr val="000000"/>
        </a:accent4>
        <a:accent5>
          <a:srgbClr val="D8EDF8"/>
        </a:accent5>
        <a:accent6>
          <a:srgbClr val="04A9E7"/>
        </a:accent6>
        <a:hlink>
          <a:srgbClr val="004661"/>
        </a:hlink>
        <a:folHlink>
          <a:srgbClr val="0D41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71B6D3"/>
        </a:lt1>
        <a:dk2>
          <a:srgbClr val="000000"/>
        </a:dk2>
        <a:lt2>
          <a:srgbClr val="B2B2B2"/>
        </a:lt2>
        <a:accent1>
          <a:srgbClr val="21FF05"/>
        </a:accent1>
        <a:accent2>
          <a:srgbClr val="05B6FF"/>
        </a:accent2>
        <a:accent3>
          <a:srgbClr val="BBD7E6"/>
        </a:accent3>
        <a:accent4>
          <a:srgbClr val="000000"/>
        </a:accent4>
        <a:accent5>
          <a:srgbClr val="ABFFAA"/>
        </a:accent5>
        <a:accent6>
          <a:srgbClr val="04A5E7"/>
        </a:accent6>
        <a:hlink>
          <a:srgbClr val="0B6B00"/>
        </a:hlink>
        <a:folHlink>
          <a:srgbClr val="0028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71B6D3"/>
        </a:lt1>
        <a:dk2>
          <a:srgbClr val="000000"/>
        </a:dk2>
        <a:lt2>
          <a:srgbClr val="B2B2B2"/>
        </a:lt2>
        <a:accent1>
          <a:srgbClr val="FF9F05"/>
        </a:accent1>
        <a:accent2>
          <a:srgbClr val="FF0B05"/>
        </a:accent2>
        <a:accent3>
          <a:srgbClr val="BBD7E6"/>
        </a:accent3>
        <a:accent4>
          <a:srgbClr val="000000"/>
        </a:accent4>
        <a:accent5>
          <a:srgbClr val="FFCDAA"/>
        </a:accent5>
        <a:accent6>
          <a:srgbClr val="E70904"/>
        </a:accent6>
        <a:hlink>
          <a:srgbClr val="004C6B"/>
        </a:hlink>
        <a:folHlink>
          <a:srgbClr val="6B0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71B6D3"/>
        </a:lt1>
        <a:dk2>
          <a:srgbClr val="000000"/>
        </a:dk2>
        <a:lt2>
          <a:srgbClr val="B2B2B2"/>
        </a:lt2>
        <a:accent1>
          <a:srgbClr val="FCFF05"/>
        </a:accent1>
        <a:accent2>
          <a:srgbClr val="FF6405"/>
        </a:accent2>
        <a:accent3>
          <a:srgbClr val="BBD7E6"/>
        </a:accent3>
        <a:accent4>
          <a:srgbClr val="000000"/>
        </a:accent4>
        <a:accent5>
          <a:srgbClr val="FDFFAA"/>
        </a:accent5>
        <a:accent6>
          <a:srgbClr val="E75A04"/>
        </a:accent6>
        <a:hlink>
          <a:srgbClr val="42006B"/>
        </a:hlink>
        <a:folHlink>
          <a:srgbClr val="004D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7E0F3"/>
        </a:accent1>
        <a:accent2>
          <a:srgbClr val="05BBFF"/>
        </a:accent2>
        <a:accent3>
          <a:srgbClr val="FFFFFF"/>
        </a:accent3>
        <a:accent4>
          <a:srgbClr val="000000"/>
        </a:accent4>
        <a:accent5>
          <a:srgbClr val="D8EDF8"/>
        </a:accent5>
        <a:accent6>
          <a:srgbClr val="04A9E7"/>
        </a:accent6>
        <a:hlink>
          <a:srgbClr val="004661"/>
        </a:hlink>
        <a:folHlink>
          <a:srgbClr val="0D41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1FF05"/>
        </a:accent1>
        <a:accent2>
          <a:srgbClr val="05B6FF"/>
        </a:accent2>
        <a:accent3>
          <a:srgbClr val="FFFFFF"/>
        </a:accent3>
        <a:accent4>
          <a:srgbClr val="000000"/>
        </a:accent4>
        <a:accent5>
          <a:srgbClr val="ABFFAA"/>
        </a:accent5>
        <a:accent6>
          <a:srgbClr val="04A5E7"/>
        </a:accent6>
        <a:hlink>
          <a:srgbClr val="0B6B00"/>
        </a:hlink>
        <a:folHlink>
          <a:srgbClr val="0028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F05"/>
        </a:accent1>
        <a:accent2>
          <a:srgbClr val="FF0B05"/>
        </a:accent2>
        <a:accent3>
          <a:srgbClr val="FFFFFF"/>
        </a:accent3>
        <a:accent4>
          <a:srgbClr val="000000"/>
        </a:accent4>
        <a:accent5>
          <a:srgbClr val="FFCDAA"/>
        </a:accent5>
        <a:accent6>
          <a:srgbClr val="E70904"/>
        </a:accent6>
        <a:hlink>
          <a:srgbClr val="004C6B"/>
        </a:hlink>
        <a:folHlink>
          <a:srgbClr val="6B0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CFF05"/>
        </a:accent1>
        <a:accent2>
          <a:srgbClr val="FF6405"/>
        </a:accent2>
        <a:accent3>
          <a:srgbClr val="FFFFFF"/>
        </a:accent3>
        <a:accent4>
          <a:srgbClr val="000000"/>
        </a:accent4>
        <a:accent5>
          <a:srgbClr val="FDFFAA"/>
        </a:accent5>
        <a:accent6>
          <a:srgbClr val="E75A04"/>
        </a:accent6>
        <a:hlink>
          <a:srgbClr val="42006B"/>
        </a:hlink>
        <a:folHlink>
          <a:srgbClr val="004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Motiv72</Template>
  <TotalTime>162</TotalTime>
  <Words>329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Motiv72</vt:lpstr>
      <vt:lpstr>Adobe Acrobat Document</vt:lpstr>
      <vt:lpstr>Snímek 1</vt:lpstr>
      <vt:lpstr>Ladislav Fuks</vt:lpstr>
      <vt:lpstr>Ladislav Fuks</vt:lpstr>
      <vt:lpstr>Snímek 4</vt:lpstr>
      <vt:lpstr>Snímek 5</vt:lpstr>
      <vt:lpstr>Spalovač mrtvol (1967)</vt:lpstr>
      <vt:lpstr>Pan Theodor Mundstock (1963)</vt:lpstr>
      <vt:lpstr>Použité zdroje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Ladislav Fuks</dc:title>
  <dc:creator>karpiskovap</dc:creator>
  <cp:lastModifiedBy>karpiskovap</cp:lastModifiedBy>
  <cp:revision>8</cp:revision>
  <dcterms:created xsi:type="dcterms:W3CDTF">2010-01-14T13:15:06Z</dcterms:created>
  <dcterms:modified xsi:type="dcterms:W3CDTF">2012-05-03T14:07:52Z</dcterms:modified>
</cp:coreProperties>
</file>