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7" r:id="rId3"/>
    <p:sldId id="263" r:id="rId4"/>
    <p:sldId id="257" r:id="rId5"/>
    <p:sldId id="262" r:id="rId6"/>
    <p:sldId id="264" r:id="rId7"/>
    <p:sldId id="266" r:id="rId8"/>
    <p:sldId id="260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EBDEC-840C-42BD-AA3A-9F1E531B5073}" type="datetimeFigureOut">
              <a:rPr lang="cs-CZ" smtClean="0"/>
              <a:pPr/>
              <a:t>3.5.2012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AED8-F006-4EDB-9640-22C26A829097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EBDEC-840C-42BD-AA3A-9F1E531B5073}" type="datetimeFigureOut">
              <a:rPr lang="cs-CZ" smtClean="0"/>
              <a:pPr/>
              <a:t>3.5.2012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AED8-F006-4EDB-9640-22C26A829097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EBDEC-840C-42BD-AA3A-9F1E531B5073}" type="datetimeFigureOut">
              <a:rPr lang="cs-CZ" smtClean="0"/>
              <a:pPr/>
              <a:t>3.5.2012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AED8-F006-4EDB-9640-22C26A829097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EBDEC-840C-42BD-AA3A-9F1E531B5073}" type="datetimeFigureOut">
              <a:rPr lang="cs-CZ" smtClean="0"/>
              <a:pPr/>
              <a:t>3.5.2012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AED8-F006-4EDB-9640-22C26A829097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EBDEC-840C-42BD-AA3A-9F1E531B5073}" type="datetimeFigureOut">
              <a:rPr lang="cs-CZ" smtClean="0"/>
              <a:pPr/>
              <a:t>3.5.2012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AED8-F006-4EDB-9640-22C26A829097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EBDEC-840C-42BD-AA3A-9F1E531B5073}" type="datetimeFigureOut">
              <a:rPr lang="cs-CZ" smtClean="0"/>
              <a:pPr/>
              <a:t>3.5.2012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AED8-F006-4EDB-9640-22C26A829097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EBDEC-840C-42BD-AA3A-9F1E531B5073}" type="datetimeFigureOut">
              <a:rPr lang="cs-CZ" smtClean="0"/>
              <a:pPr/>
              <a:t>3.5.2012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AED8-F006-4EDB-9640-22C26A829097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EBDEC-840C-42BD-AA3A-9F1E531B5073}" type="datetimeFigureOut">
              <a:rPr lang="cs-CZ" smtClean="0"/>
              <a:pPr/>
              <a:t>3.5.2012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AED8-F006-4EDB-9640-22C26A829097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EBDEC-840C-42BD-AA3A-9F1E531B5073}" type="datetimeFigureOut">
              <a:rPr lang="cs-CZ" smtClean="0"/>
              <a:pPr/>
              <a:t>3.5.2012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AED8-F006-4EDB-9640-22C26A829097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EBDEC-840C-42BD-AA3A-9F1E531B5073}" type="datetimeFigureOut">
              <a:rPr lang="cs-CZ" smtClean="0"/>
              <a:pPr/>
              <a:t>3.5.2012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AED8-F006-4EDB-9640-22C26A829097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EBDEC-840C-42BD-AA3A-9F1E531B5073}" type="datetimeFigureOut">
              <a:rPr lang="cs-CZ" smtClean="0"/>
              <a:pPr/>
              <a:t>3.5.2012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AED8-F006-4EDB-9640-22C26A829097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EBDEC-840C-42BD-AA3A-9F1E531B5073}" type="datetimeFigureOut">
              <a:rPr lang="cs-CZ" smtClean="0"/>
              <a:pPr/>
              <a:t>3.5.2012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0AED8-F006-4EDB-9640-22C26A829097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1835696" y="2420888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ndelle" pitchFamily="2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27584" y="980728"/>
            <a:ext cx="7416824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2400" b="1" kern="0" dirty="0" smtClean="0">
                <a:solidFill>
                  <a:schemeClr val="bg1"/>
                </a:solidFill>
              </a:rPr>
              <a:t>	Vzdělávací oblast</a:t>
            </a:r>
            <a:r>
              <a:rPr lang="cs-CZ" sz="2400" kern="0" dirty="0" smtClean="0">
                <a:solidFill>
                  <a:schemeClr val="bg1"/>
                </a:solidFill>
              </a:rPr>
              <a:t>: </a:t>
            </a:r>
            <a:br>
              <a:rPr lang="cs-CZ" sz="2400" kern="0" dirty="0" smtClean="0">
                <a:solidFill>
                  <a:schemeClr val="bg1"/>
                </a:solidFill>
              </a:rPr>
            </a:br>
            <a:r>
              <a:rPr lang="cs-CZ" sz="2400" kern="0" dirty="0" smtClean="0">
                <a:solidFill>
                  <a:schemeClr val="bg1"/>
                </a:solidFill>
              </a:rPr>
              <a:t>Jazyk a jazyková komunikace</a:t>
            </a:r>
            <a:br>
              <a:rPr lang="cs-CZ" sz="2400" kern="0" dirty="0" smtClean="0">
                <a:solidFill>
                  <a:schemeClr val="bg1"/>
                </a:solidFill>
              </a:rPr>
            </a:br>
            <a:r>
              <a:rPr lang="cs-CZ" sz="2400" b="1" kern="0" dirty="0" smtClean="0">
                <a:solidFill>
                  <a:schemeClr val="bg1"/>
                </a:solidFill>
              </a:rPr>
              <a:t>Vyučovací předmět</a:t>
            </a:r>
            <a:r>
              <a:rPr lang="cs-CZ" sz="2400" kern="0" dirty="0" smtClean="0">
                <a:solidFill>
                  <a:schemeClr val="bg1"/>
                </a:solidFill>
              </a:rPr>
              <a:t>: </a:t>
            </a:r>
            <a:br>
              <a:rPr lang="cs-CZ" sz="2400" kern="0" dirty="0" smtClean="0">
                <a:solidFill>
                  <a:schemeClr val="bg1"/>
                </a:solidFill>
              </a:rPr>
            </a:br>
            <a:r>
              <a:rPr lang="cs-CZ" sz="2400" kern="0" dirty="0" smtClean="0">
                <a:solidFill>
                  <a:schemeClr val="bg1"/>
                </a:solidFill>
              </a:rPr>
              <a:t>Český jazyk a literatura</a:t>
            </a:r>
            <a:br>
              <a:rPr lang="cs-CZ" sz="2400" kern="0" dirty="0" smtClean="0">
                <a:solidFill>
                  <a:schemeClr val="bg1"/>
                </a:solidFill>
              </a:rPr>
            </a:br>
            <a:r>
              <a:rPr lang="cs-CZ" sz="2400" b="1" kern="0" dirty="0" smtClean="0">
                <a:solidFill>
                  <a:schemeClr val="bg1"/>
                </a:solidFill>
              </a:rPr>
              <a:t>Ročník</a:t>
            </a:r>
            <a:r>
              <a:rPr lang="cs-CZ" sz="2400" kern="0" dirty="0" smtClean="0">
                <a:solidFill>
                  <a:schemeClr val="bg1"/>
                </a:solidFill>
              </a:rPr>
              <a:t>: 9. ročník </a:t>
            </a:r>
            <a:br>
              <a:rPr lang="cs-CZ" sz="2400" kern="0" dirty="0" smtClean="0">
                <a:solidFill>
                  <a:schemeClr val="bg1"/>
                </a:solidFill>
              </a:rPr>
            </a:br>
            <a:r>
              <a:rPr lang="cs-CZ" sz="2400" b="1" kern="0" dirty="0" smtClean="0">
                <a:solidFill>
                  <a:schemeClr val="bg1"/>
                </a:solidFill>
              </a:rPr>
              <a:t>Anotace</a:t>
            </a:r>
            <a:r>
              <a:rPr lang="cs-CZ" sz="2400" kern="0" dirty="0" smtClean="0">
                <a:solidFill>
                  <a:schemeClr val="bg1"/>
                </a:solidFill>
              </a:rPr>
              <a:t>: </a:t>
            </a:r>
            <a:r>
              <a:rPr lang="cs-CZ" sz="2400" b="1" kern="0" dirty="0" smtClean="0">
                <a:solidFill>
                  <a:schemeClr val="bg1"/>
                </a:solidFill>
              </a:rPr>
              <a:t>Bohumil Hrabal</a:t>
            </a:r>
            <a:r>
              <a:rPr lang="cs-CZ" sz="2400" kern="0" dirty="0" smtClean="0">
                <a:solidFill>
                  <a:schemeClr val="bg1"/>
                </a:solidFill>
              </a:rPr>
              <a:t/>
            </a:r>
            <a:br>
              <a:rPr lang="cs-CZ" sz="2400" kern="0" dirty="0" smtClean="0">
                <a:solidFill>
                  <a:schemeClr val="bg1"/>
                </a:solidFill>
              </a:rPr>
            </a:br>
            <a:r>
              <a:rPr lang="cs-CZ" sz="2400" kern="0" dirty="0" smtClean="0">
                <a:solidFill>
                  <a:schemeClr val="bg1"/>
                </a:solidFill>
              </a:rPr>
              <a:t>životopis, charakteristika povídek, výklad pojmu </a:t>
            </a:r>
            <a:r>
              <a:rPr lang="cs-CZ" sz="2400" kern="0" dirty="0" err="1" smtClean="0">
                <a:solidFill>
                  <a:schemeClr val="bg1"/>
                </a:solidFill>
              </a:rPr>
              <a:t>pábitel</a:t>
            </a:r>
            <a:endParaRPr lang="cs-CZ" sz="2400" kern="0" dirty="0" smtClean="0">
              <a:solidFill>
                <a:schemeClr val="bg1"/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2400" kern="0" dirty="0" smtClean="0">
                <a:solidFill>
                  <a:schemeClr val="bg1"/>
                </a:solidFill>
              </a:rPr>
              <a:t/>
            </a:r>
            <a:br>
              <a:rPr lang="cs-CZ" sz="2400" kern="0" dirty="0" smtClean="0">
                <a:solidFill>
                  <a:schemeClr val="bg1"/>
                </a:solidFill>
              </a:rPr>
            </a:br>
            <a:r>
              <a:rPr lang="cs-CZ" sz="2400" b="1" kern="0" dirty="0" smtClean="0">
                <a:solidFill>
                  <a:schemeClr val="bg1"/>
                </a:solidFill>
              </a:rPr>
              <a:t>Podpora vzdělávání v ZŠ Židlochovice</a:t>
            </a:r>
            <a:r>
              <a:rPr lang="cs-CZ" sz="2400" kern="0" dirty="0" smtClean="0">
                <a:solidFill>
                  <a:schemeClr val="bg1"/>
                </a:solidFill>
              </a:rPr>
              <a:t/>
            </a:r>
            <a:br>
              <a:rPr lang="cs-CZ" sz="2400" kern="0" dirty="0" smtClean="0">
                <a:solidFill>
                  <a:schemeClr val="bg1"/>
                </a:solidFill>
              </a:rPr>
            </a:br>
            <a:r>
              <a:rPr lang="cs-CZ" sz="2400" b="1" kern="0" dirty="0" smtClean="0">
                <a:solidFill>
                  <a:schemeClr val="bg1"/>
                </a:solidFill>
              </a:rPr>
              <a:t>Autor materiálu</a:t>
            </a:r>
            <a:r>
              <a:rPr lang="cs-CZ" sz="2400" kern="0" dirty="0" smtClean="0">
                <a:solidFill>
                  <a:schemeClr val="bg1"/>
                </a:solidFill>
              </a:rPr>
              <a:t>: Mgr. Petra Karpíšková</a:t>
            </a:r>
            <a:br>
              <a:rPr lang="cs-CZ" sz="2400" kern="0" dirty="0" smtClean="0">
                <a:solidFill>
                  <a:schemeClr val="bg1"/>
                </a:solidFill>
              </a:rPr>
            </a:br>
            <a:r>
              <a:rPr lang="cs-CZ" sz="2400" b="1" kern="0" dirty="0" smtClean="0">
                <a:solidFill>
                  <a:schemeClr val="bg1"/>
                </a:solidFill>
              </a:rPr>
              <a:t>Vytvořeno</a:t>
            </a:r>
            <a:r>
              <a:rPr lang="cs-CZ" sz="2400" kern="0" dirty="0" smtClean="0">
                <a:solidFill>
                  <a:schemeClr val="bg1"/>
                </a:solidFill>
              </a:rPr>
              <a:t>: leden 2012</a:t>
            </a:r>
            <a:endParaRPr lang="cs-CZ" sz="2400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1835696" y="2420888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ndelle" pitchFamily="2" charset="0"/>
                <a:ea typeface="Arial Unicode MS" pitchFamily="34" charset="-128"/>
                <a:cs typeface="Arial Unicode MS" pitchFamily="34" charset="-128"/>
              </a:rPr>
              <a:t>Bohumil Hrabal</a:t>
            </a:r>
            <a:endParaRPr lang="cs-CZ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ndelle" pitchFamily="2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987824" y="3429000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chemeClr val="bg1"/>
                </a:solidFill>
                <a:latin typeface="Calibri"/>
              </a:rPr>
              <a:t>*</a:t>
            </a:r>
            <a:r>
              <a:rPr lang="cs-CZ" sz="4800" dirty="0" smtClean="0">
                <a:solidFill>
                  <a:schemeClr val="bg1"/>
                </a:solidFill>
                <a:latin typeface="Tandelle" pitchFamily="2" charset="0"/>
              </a:rPr>
              <a:t>1914 - </a:t>
            </a:r>
            <a:r>
              <a:rPr lang="cs-CZ" sz="4800" dirty="0" smtClean="0">
                <a:solidFill>
                  <a:schemeClr val="bg1"/>
                </a:solidFill>
                <a:latin typeface="Calibri"/>
              </a:rPr>
              <a:t>†</a:t>
            </a:r>
            <a:r>
              <a:rPr lang="cs-CZ" sz="4800" dirty="0" smtClean="0">
                <a:solidFill>
                  <a:schemeClr val="bg1"/>
                </a:solidFill>
                <a:latin typeface="Tandelle" pitchFamily="2" charset="0"/>
              </a:rPr>
              <a:t>1997</a:t>
            </a:r>
            <a:endParaRPr lang="cs-CZ" sz="4800" dirty="0">
              <a:solidFill>
                <a:schemeClr val="bg1"/>
              </a:solidFill>
              <a:latin typeface="Tandelle" pitchFamily="2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6154"/>
          <a:stretch>
            <a:fillRect/>
          </a:stretch>
        </p:blipFill>
        <p:spPr bwMode="auto">
          <a:xfrm>
            <a:off x="0" y="0"/>
            <a:ext cx="9144000" cy="685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5148064" y="476672"/>
            <a:ext cx="3816424" cy="6124754"/>
          </a:xfrm>
          <a:prstGeom prst="rect">
            <a:avLst/>
          </a:prstGeom>
          <a:solidFill>
            <a:schemeClr val="bg1">
              <a:lumMod val="95000"/>
              <a:alpha val="61000"/>
            </a:schemeClr>
          </a:solidFill>
        </p:spPr>
        <p:txBody>
          <a:bodyPr wrap="square">
            <a:spAutoFit/>
          </a:bodyPr>
          <a:lstStyle/>
          <a:p>
            <a:pPr marL="273050" indent="-273050">
              <a:buFont typeface="Arial" pitchFamily="34" charset="0"/>
              <a:buChar char="•"/>
            </a:pPr>
            <a:r>
              <a:rPr lang="cs-CZ" sz="2800" b="1" dirty="0" smtClean="0">
                <a:latin typeface="Tandelle" pitchFamily="2" charset="0"/>
              </a:rPr>
              <a:t>Narozen v Brně-</a:t>
            </a:r>
            <a:r>
              <a:rPr lang="cs-CZ" sz="2800" b="1" dirty="0" err="1" smtClean="0">
                <a:latin typeface="Tandelle" pitchFamily="2" charset="0"/>
              </a:rPr>
              <a:t>Židenicích</a:t>
            </a:r>
            <a:r>
              <a:rPr lang="cs-CZ" sz="2800" b="1" dirty="0" smtClean="0">
                <a:latin typeface="Tandelle" pitchFamily="2" charset="0"/>
              </a:rPr>
              <a:t>.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cs-CZ" sz="2800" b="1" dirty="0">
                <a:latin typeface="Tandelle" pitchFamily="2" charset="0"/>
              </a:rPr>
              <a:t>A</a:t>
            </a:r>
            <a:r>
              <a:rPr lang="cs-CZ" sz="2800" b="1" dirty="0" smtClean="0">
                <a:latin typeface="Tandelle" pitchFamily="2" charset="0"/>
              </a:rPr>
              <a:t>doptivní otec </a:t>
            </a:r>
            <a:r>
              <a:rPr lang="cs-CZ" sz="2800" b="1" dirty="0" err="1" smtClean="0">
                <a:latin typeface="Tandelle" pitchFamily="2" charset="0"/>
              </a:rPr>
              <a:t>Francin</a:t>
            </a:r>
            <a:r>
              <a:rPr lang="cs-CZ" sz="2800" b="1" dirty="0" smtClean="0">
                <a:latin typeface="Tandelle" pitchFamily="2" charset="0"/>
              </a:rPr>
              <a:t> byl správcem pivovaru v Nymburku.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cs-CZ" sz="2800" b="1" dirty="0" smtClean="0">
                <a:latin typeface="Tandelle" pitchFamily="2" charset="0"/>
              </a:rPr>
              <a:t>1946 - získal doktorát na PF </a:t>
            </a:r>
          </a:p>
          <a:p>
            <a:pPr marL="273050" indent="-273050"/>
            <a:r>
              <a:rPr lang="cs-CZ" sz="2800" b="1" dirty="0" smtClean="0">
                <a:latin typeface="Tandelle" pitchFamily="2" charset="0"/>
              </a:rPr>
              <a:t>	v Praze.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cs-CZ" sz="2800" b="1" dirty="0" smtClean="0">
                <a:latin typeface="Tandelle" pitchFamily="2" charset="0"/>
              </a:rPr>
              <a:t>Za 2. světové války nesměl studovat VŠ (brigádník v ocelárnách, balič starého papíru, kulisák, výpravčí).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cs-CZ" sz="2800" b="1" dirty="0" smtClean="0">
                <a:latin typeface="Tandelle" pitchFamily="2" charset="0"/>
              </a:rPr>
              <a:t>V 70. letech nesměl publikovat .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cs-CZ" sz="2800" b="1" dirty="0" smtClean="0">
                <a:latin typeface="Tandelle" pitchFamily="2" charset="0"/>
              </a:rPr>
              <a:t>Žil v Libni, na chatě v Kersku.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cs-CZ" sz="2800" b="1" dirty="0" smtClean="0">
                <a:latin typeface="Tandelle" pitchFamily="2" charset="0"/>
              </a:rPr>
              <a:t>Chodil do hospoda U Pinkasů, </a:t>
            </a:r>
          </a:p>
          <a:p>
            <a:pPr marL="273050" indent="-273050"/>
            <a:r>
              <a:rPr lang="cs-CZ" sz="2800" b="1" dirty="0">
                <a:latin typeface="Tandelle" pitchFamily="2" charset="0"/>
              </a:rPr>
              <a:t>	</a:t>
            </a:r>
            <a:r>
              <a:rPr lang="cs-CZ" sz="2800" b="1" dirty="0" smtClean="0">
                <a:latin typeface="Tandelle" pitchFamily="2" charset="0"/>
              </a:rPr>
              <a:t>U Zlatého tygra.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cs-CZ" sz="2800" b="1" dirty="0" smtClean="0">
                <a:latin typeface="Tandelle" pitchFamily="2" charset="0"/>
              </a:rPr>
              <a:t>Zemřel osamělý, vypadl z okna </a:t>
            </a:r>
          </a:p>
          <a:p>
            <a:pPr marL="273050" indent="-273050"/>
            <a:r>
              <a:rPr lang="cs-CZ" sz="2800" b="1" dirty="0">
                <a:latin typeface="Tandelle" pitchFamily="2" charset="0"/>
              </a:rPr>
              <a:t>	</a:t>
            </a:r>
            <a:r>
              <a:rPr lang="cs-CZ" sz="2800" b="1" dirty="0" smtClean="0">
                <a:latin typeface="Tandelle" pitchFamily="2" charset="0"/>
              </a:rPr>
              <a:t>v nemocnici.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163" t="38816" r="25141" b="27773"/>
          <a:stretch>
            <a:fillRect/>
          </a:stretch>
        </p:blipFill>
        <p:spPr bwMode="auto">
          <a:xfrm>
            <a:off x="0" y="0"/>
            <a:ext cx="91877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755576" y="1052736"/>
            <a:ext cx="727280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>
              <a:buFont typeface="Arial" pitchFamily="34" charset="0"/>
              <a:buChar char="•"/>
            </a:pPr>
            <a:r>
              <a:rPr lang="cs-CZ" sz="5400" dirty="0" smtClean="0">
                <a:solidFill>
                  <a:schemeClr val="bg1"/>
                </a:solidFill>
                <a:latin typeface="Tandelle" pitchFamily="2" charset="0"/>
              </a:rPr>
              <a:t>Ostře sledované vlaky (1964)</a:t>
            </a:r>
          </a:p>
          <a:p>
            <a:pPr marL="450850" indent="-450850">
              <a:buFont typeface="Arial" pitchFamily="34" charset="0"/>
              <a:buChar char="•"/>
            </a:pPr>
            <a:r>
              <a:rPr lang="cs-CZ" sz="5400" dirty="0" smtClean="0">
                <a:solidFill>
                  <a:schemeClr val="bg1"/>
                </a:solidFill>
                <a:latin typeface="Tandelle" pitchFamily="2" charset="0"/>
              </a:rPr>
              <a:t>Obsluhoval jsem anglického krále (1971)</a:t>
            </a:r>
          </a:p>
          <a:p>
            <a:pPr marL="450850" indent="-450850">
              <a:buFont typeface="Arial" pitchFamily="34" charset="0"/>
              <a:buChar char="•"/>
            </a:pPr>
            <a:r>
              <a:rPr lang="cs-CZ" sz="5400" dirty="0" smtClean="0">
                <a:solidFill>
                  <a:schemeClr val="bg1"/>
                </a:solidFill>
                <a:latin typeface="Tandelle" pitchFamily="2" charset="0"/>
              </a:rPr>
              <a:t>Postřižiny (1976)</a:t>
            </a:r>
          </a:p>
          <a:p>
            <a:pPr marL="450850" indent="-450850">
              <a:buFont typeface="Arial" pitchFamily="34" charset="0"/>
              <a:buChar char="•"/>
            </a:pPr>
            <a:r>
              <a:rPr lang="cs-CZ" sz="5400" dirty="0" smtClean="0">
                <a:solidFill>
                  <a:schemeClr val="bg1"/>
                </a:solidFill>
                <a:latin typeface="Tandelle" pitchFamily="2" charset="0"/>
              </a:rPr>
              <a:t>Slavnosti sněženek (1978)</a:t>
            </a:r>
          </a:p>
          <a:p>
            <a:pPr marL="450850" indent="-450850">
              <a:buFont typeface="Arial" pitchFamily="34" charset="0"/>
              <a:buChar char="•"/>
            </a:pPr>
            <a:r>
              <a:rPr lang="cs-CZ" sz="5400" dirty="0" smtClean="0">
                <a:solidFill>
                  <a:schemeClr val="bg1"/>
                </a:solidFill>
                <a:latin typeface="Tandelle" pitchFamily="2" charset="0"/>
              </a:rPr>
              <a:t>Příliš hlučná samota (1980)</a:t>
            </a:r>
          </a:p>
          <a:p>
            <a:pPr marL="450850" indent="-450850">
              <a:buFont typeface="Arial" pitchFamily="34" charset="0"/>
              <a:buChar char="•"/>
            </a:pPr>
            <a:r>
              <a:rPr lang="cs-CZ" sz="5400" dirty="0" smtClean="0">
                <a:solidFill>
                  <a:schemeClr val="bg1"/>
                </a:solidFill>
                <a:latin typeface="Tandelle" pitchFamily="2" charset="0"/>
              </a:rPr>
              <a:t>Proluky (1987)</a:t>
            </a:r>
          </a:p>
          <a:p>
            <a:pPr marL="450850" indent="-450850">
              <a:buFont typeface="Arial" pitchFamily="34" charset="0"/>
              <a:buChar char="•"/>
            </a:pPr>
            <a:endParaRPr lang="cs-CZ" sz="5400" dirty="0">
              <a:solidFill>
                <a:schemeClr val="bg1"/>
              </a:solidFill>
              <a:latin typeface="Tandelle" pitchFamily="2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16400" r="75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660232" y="616530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  <a:latin typeface="Tandelle" pitchFamily="2" charset="0"/>
              </a:rPr>
              <a:t>Praha - Libeň</a:t>
            </a:r>
            <a:endParaRPr lang="cs-CZ" sz="3600" b="1" dirty="0">
              <a:solidFill>
                <a:schemeClr val="bg1"/>
              </a:solidFill>
              <a:latin typeface="Tandelle" pitchFamily="2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1163" t="38816" r="25141" b="27773"/>
          <a:stretch>
            <a:fillRect/>
          </a:stretch>
        </p:blipFill>
        <p:spPr bwMode="auto">
          <a:xfrm>
            <a:off x="0" y="0"/>
            <a:ext cx="91877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24128" y="620688"/>
            <a:ext cx="2962672" cy="5505475"/>
          </a:xfrm>
        </p:spPr>
        <p:txBody>
          <a:bodyPr>
            <a:noAutofit/>
          </a:bodyPr>
          <a:lstStyle/>
          <a:p>
            <a:r>
              <a:rPr lang="cs-CZ" sz="4400" dirty="0" smtClean="0">
                <a:solidFill>
                  <a:schemeClr val="bg1"/>
                </a:solidFill>
                <a:latin typeface="Tandelle" pitchFamily="2" charset="0"/>
              </a:rPr>
              <a:t>Nedějové prózy</a:t>
            </a:r>
          </a:p>
          <a:p>
            <a:r>
              <a:rPr lang="cs-CZ" sz="4400" dirty="0" smtClean="0">
                <a:solidFill>
                  <a:schemeClr val="bg1"/>
                </a:solidFill>
                <a:latin typeface="Tandelle" pitchFamily="2" charset="0"/>
              </a:rPr>
              <a:t>Hovorový jazyk, slang, dlouhá souvětí</a:t>
            </a:r>
          </a:p>
          <a:p>
            <a:r>
              <a:rPr lang="cs-CZ" sz="4400" dirty="0">
                <a:solidFill>
                  <a:schemeClr val="bg1"/>
                </a:solidFill>
                <a:latin typeface="Tandelle" pitchFamily="2" charset="0"/>
              </a:rPr>
              <a:t>H</a:t>
            </a:r>
            <a:r>
              <a:rPr lang="cs-CZ" sz="4400" dirty="0" smtClean="0">
                <a:solidFill>
                  <a:schemeClr val="bg1"/>
                </a:solidFill>
                <a:latin typeface="Tandelle" pitchFamily="2" charset="0"/>
              </a:rPr>
              <a:t>ra se slovy</a:t>
            </a:r>
          </a:p>
          <a:p>
            <a:r>
              <a:rPr lang="cs-CZ" sz="4400" dirty="0" smtClean="0">
                <a:solidFill>
                  <a:schemeClr val="bg1"/>
                </a:solidFill>
                <a:latin typeface="Tandelle" pitchFamily="2" charset="0"/>
              </a:rPr>
              <a:t>Naturalismus</a:t>
            </a:r>
          </a:p>
          <a:p>
            <a:r>
              <a:rPr lang="cs-CZ" sz="4400" dirty="0" smtClean="0">
                <a:solidFill>
                  <a:schemeClr val="bg1"/>
                </a:solidFill>
                <a:latin typeface="Tandelle" pitchFamily="2" charset="0"/>
              </a:rPr>
              <a:t>Zfilmované Jiřím </a:t>
            </a:r>
            <a:r>
              <a:rPr lang="cs-CZ" sz="4400" dirty="0" err="1" smtClean="0">
                <a:solidFill>
                  <a:schemeClr val="bg1"/>
                </a:solidFill>
                <a:latin typeface="Tandelle" pitchFamily="2" charset="0"/>
              </a:rPr>
              <a:t>Menzelem</a:t>
            </a:r>
            <a:endParaRPr lang="cs-CZ" sz="4400" dirty="0" smtClean="0">
              <a:solidFill>
                <a:schemeClr val="bg1"/>
              </a:solidFill>
              <a:latin typeface="Tandelle" pitchFamily="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827584" y="692696"/>
            <a:ext cx="4400166" cy="5472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3201" t="4038" r="3201" b="14684"/>
          <a:stretch>
            <a:fillRect/>
          </a:stretch>
        </p:blipFill>
        <p:spPr bwMode="auto">
          <a:xfrm>
            <a:off x="0" y="620688"/>
            <a:ext cx="9170754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2304257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andelle" pitchFamily="2" charset="0"/>
              </a:rPr>
              <a:t>Lidi (i literární postavy), kteří si neustále vymýšlejí neuvěřitelné historky. Mají radost ze života. Jsou ztřeštění, vnitřně čistí. Snaží se tím odvrátit něco nepříjemného.</a:t>
            </a:r>
          </a:p>
          <a:p>
            <a:r>
              <a:rPr lang="cs-CZ" dirty="0" smtClean="0">
                <a:latin typeface="Tandelle" pitchFamily="2" charset="0"/>
              </a:rPr>
              <a:t>Např. Švejk, strýček Pepin:</a:t>
            </a:r>
          </a:p>
          <a:p>
            <a:pPr>
              <a:buNone/>
            </a:pPr>
            <a:r>
              <a:rPr lang="cs-CZ" i="1" dirty="0" smtClean="0">
                <a:latin typeface="Tandelle" pitchFamily="2" charset="0"/>
              </a:rPr>
              <a:t>      „Ten svět je k zešílení krásnej, ne že by byl, ale já ho tak vidím.“</a:t>
            </a:r>
          </a:p>
          <a:p>
            <a:pPr>
              <a:buNone/>
            </a:pPr>
            <a:endParaRPr lang="cs-CZ" dirty="0">
              <a:latin typeface="Tandelle" pitchFamily="2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536" y="332656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err="1" smtClean="0">
                <a:latin typeface="Tandelle" pitchFamily="2" charset="0"/>
              </a:rPr>
              <a:t>Pábitelé</a:t>
            </a:r>
            <a:endParaRPr lang="cs-CZ" sz="4800" dirty="0">
              <a:latin typeface="Tandelle" pitchFamily="2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1163" t="38816" r="25141" b="27773"/>
          <a:stretch>
            <a:fillRect/>
          </a:stretch>
        </p:blipFill>
        <p:spPr bwMode="auto">
          <a:xfrm>
            <a:off x="0" y="0"/>
            <a:ext cx="91877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  <a:latin typeface="Tandelle" pitchFamily="2" charset="0"/>
              </a:rPr>
              <a:t>Použité zdroje</a:t>
            </a:r>
            <a:endParaRPr lang="cs-CZ" dirty="0">
              <a:solidFill>
                <a:schemeClr val="bg1"/>
              </a:solidFill>
              <a:latin typeface="Tandelle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Tandelle" pitchFamily="2" charset="0"/>
              </a:rPr>
              <a:t>HRABAL, Bohumil. </a:t>
            </a:r>
            <a:r>
              <a:rPr lang="cs-CZ" i="1" dirty="0" smtClean="0">
                <a:solidFill>
                  <a:schemeClr val="bg1"/>
                </a:solidFill>
                <a:latin typeface="Tandelle" pitchFamily="2" charset="0"/>
              </a:rPr>
              <a:t>Slavnosti sněženek</a:t>
            </a:r>
            <a:r>
              <a:rPr lang="cs-CZ" dirty="0" smtClean="0">
                <a:solidFill>
                  <a:schemeClr val="bg1"/>
                </a:solidFill>
                <a:latin typeface="Tandelle" pitchFamily="2" charset="0"/>
              </a:rPr>
              <a:t>. Praha: Československý spisovatel, 1978, 216 s. </a:t>
            </a:r>
          </a:p>
          <a:p>
            <a:r>
              <a:rPr lang="cs-CZ" dirty="0" smtClean="0">
                <a:solidFill>
                  <a:schemeClr val="bg1"/>
                </a:solidFill>
                <a:latin typeface="Tandelle" pitchFamily="2" charset="0"/>
              </a:rPr>
              <a:t>Bohumil Hrabal. In </a:t>
            </a:r>
            <a:r>
              <a:rPr lang="cs-CZ" i="1" dirty="0" err="1" smtClean="0">
                <a:solidFill>
                  <a:schemeClr val="bg1"/>
                </a:solidFill>
                <a:latin typeface="Tandelle" pitchFamily="2" charset="0"/>
              </a:rPr>
              <a:t>Wikipedia</a:t>
            </a:r>
            <a:r>
              <a:rPr lang="cs-CZ" i="1" dirty="0" smtClean="0">
                <a:solidFill>
                  <a:schemeClr val="bg1"/>
                </a:solidFill>
                <a:latin typeface="Tandelle" pitchFamily="2" charset="0"/>
              </a:rPr>
              <a:t> : </a:t>
            </a:r>
            <a:r>
              <a:rPr lang="cs-CZ" i="1" dirty="0" err="1" smtClean="0">
                <a:solidFill>
                  <a:schemeClr val="bg1"/>
                </a:solidFill>
                <a:latin typeface="Tandelle" pitchFamily="2" charset="0"/>
              </a:rPr>
              <a:t>the</a:t>
            </a:r>
            <a:r>
              <a:rPr lang="cs-CZ" i="1" dirty="0" smtClean="0">
                <a:solidFill>
                  <a:schemeClr val="bg1"/>
                </a:solidFill>
                <a:latin typeface="Tandelle" pitchFamily="2" charset="0"/>
              </a:rPr>
              <a:t> free </a:t>
            </a:r>
            <a:r>
              <a:rPr lang="cs-CZ" i="1" dirty="0" err="1" smtClean="0">
                <a:solidFill>
                  <a:schemeClr val="bg1"/>
                </a:solidFill>
                <a:latin typeface="Tandelle" pitchFamily="2" charset="0"/>
              </a:rPr>
              <a:t>encyclopedia</a:t>
            </a:r>
            <a:r>
              <a:rPr lang="cs-CZ" dirty="0" smtClean="0">
                <a:solidFill>
                  <a:schemeClr val="bg1"/>
                </a:solidFill>
                <a:latin typeface="Tandelle" pitchFamily="2" charset="0"/>
              </a:rPr>
              <a:t> [online]. St. </a:t>
            </a:r>
            <a:r>
              <a:rPr lang="cs-CZ" dirty="0" err="1" smtClean="0">
                <a:solidFill>
                  <a:schemeClr val="bg1"/>
                </a:solidFill>
                <a:latin typeface="Tandelle" pitchFamily="2" charset="0"/>
              </a:rPr>
              <a:t>Petersburg</a:t>
            </a:r>
            <a:r>
              <a:rPr lang="cs-CZ" dirty="0" smtClean="0">
                <a:solidFill>
                  <a:schemeClr val="bg1"/>
                </a:solidFill>
                <a:latin typeface="Tandelle" pitchFamily="2" charset="0"/>
              </a:rPr>
              <a:t> (Florida) : </a:t>
            </a:r>
            <a:r>
              <a:rPr lang="cs-CZ" dirty="0" err="1" smtClean="0">
                <a:solidFill>
                  <a:schemeClr val="bg1"/>
                </a:solidFill>
                <a:latin typeface="Tandelle" pitchFamily="2" charset="0"/>
              </a:rPr>
              <a:t>Wikipedia</a:t>
            </a:r>
            <a:r>
              <a:rPr lang="cs-CZ" dirty="0" smtClean="0">
                <a:solidFill>
                  <a:schemeClr val="bg1"/>
                </a:solidFill>
                <a:latin typeface="Tandelle" pitchFamily="2" charset="0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Tandelle" pitchFamily="2" charset="0"/>
              </a:rPr>
              <a:t>Foundation</a:t>
            </a:r>
            <a:r>
              <a:rPr lang="cs-CZ" dirty="0" smtClean="0">
                <a:solidFill>
                  <a:schemeClr val="bg1"/>
                </a:solidFill>
                <a:latin typeface="Tandelle" pitchFamily="2" charset="0"/>
              </a:rPr>
              <a:t>, 30.5.2005, last </a:t>
            </a:r>
            <a:r>
              <a:rPr lang="cs-CZ" dirty="0" err="1" smtClean="0">
                <a:solidFill>
                  <a:schemeClr val="bg1"/>
                </a:solidFill>
                <a:latin typeface="Tandelle" pitchFamily="2" charset="0"/>
              </a:rPr>
              <a:t>modified</a:t>
            </a:r>
            <a:r>
              <a:rPr lang="cs-CZ" dirty="0" smtClean="0">
                <a:solidFill>
                  <a:schemeClr val="bg1"/>
                </a:solidFill>
                <a:latin typeface="Tandelle" pitchFamily="2" charset="0"/>
              </a:rPr>
              <a:t> on 8.1.2012 [cit. 2012-01-09]. Dostupné z WWW: &lt;http://cs.wikipedia.org/wiki/Bohumil_Hrabal&gt;.</a:t>
            </a:r>
          </a:p>
          <a:p>
            <a:r>
              <a:rPr lang="cs-CZ" dirty="0" smtClean="0">
                <a:solidFill>
                  <a:schemeClr val="bg1"/>
                </a:solidFill>
                <a:latin typeface="Tandelle" pitchFamily="2" charset="0"/>
              </a:rPr>
              <a:t>Obrázky  </a:t>
            </a:r>
            <a:r>
              <a:rPr lang="en-US" dirty="0" smtClean="0">
                <a:solidFill>
                  <a:schemeClr val="bg1"/>
                </a:solidFill>
                <a:latin typeface="Tandelle" pitchFamily="2" charset="0"/>
              </a:rPr>
              <a:t>[cit. </a:t>
            </a:r>
            <a:r>
              <a:rPr lang="cs-CZ" dirty="0" smtClean="0">
                <a:solidFill>
                  <a:schemeClr val="bg1"/>
                </a:solidFill>
                <a:latin typeface="Tandelle" pitchFamily="2" charset="0"/>
              </a:rPr>
              <a:t>8.1.2012</a:t>
            </a:r>
            <a:r>
              <a:rPr lang="en-US" dirty="0" smtClean="0">
                <a:solidFill>
                  <a:schemeClr val="bg1"/>
                </a:solidFill>
                <a:latin typeface="Tandelle" pitchFamily="2" charset="0"/>
              </a:rPr>
              <a:t> ]</a:t>
            </a:r>
            <a:endParaRPr lang="cs-CZ" dirty="0" smtClean="0">
              <a:solidFill>
                <a:schemeClr val="bg1"/>
              </a:solidFill>
              <a:latin typeface="Tandelle" pitchFamily="2" charset="0"/>
            </a:endParaRPr>
          </a:p>
          <a:p>
            <a:r>
              <a:rPr lang="cs-CZ" dirty="0" smtClean="0">
                <a:solidFill>
                  <a:schemeClr val="bg1"/>
                </a:solidFill>
                <a:latin typeface="Tandelle" pitchFamily="2" charset="0"/>
              </a:rPr>
              <a:t>http://www.</a:t>
            </a:r>
            <a:r>
              <a:rPr lang="cs-CZ" dirty="0" err="1" smtClean="0">
                <a:solidFill>
                  <a:schemeClr val="bg1"/>
                </a:solidFill>
                <a:latin typeface="Tandelle" pitchFamily="2" charset="0"/>
              </a:rPr>
              <a:t>desktopnexus.com</a:t>
            </a:r>
            <a:r>
              <a:rPr lang="cs-CZ" dirty="0" smtClean="0">
                <a:solidFill>
                  <a:schemeClr val="bg1"/>
                </a:solidFill>
                <a:latin typeface="Tandelle" pitchFamily="2" charset="0"/>
              </a:rPr>
              <a:t>/dl/</a:t>
            </a:r>
            <a:r>
              <a:rPr lang="cs-CZ" dirty="0" err="1" smtClean="0">
                <a:solidFill>
                  <a:schemeClr val="bg1"/>
                </a:solidFill>
                <a:latin typeface="Tandelle" pitchFamily="2" charset="0"/>
              </a:rPr>
              <a:t>inline</a:t>
            </a:r>
            <a:r>
              <a:rPr lang="cs-CZ" dirty="0" smtClean="0">
                <a:solidFill>
                  <a:schemeClr val="bg1"/>
                </a:solidFill>
                <a:latin typeface="Tandelle" pitchFamily="2" charset="0"/>
              </a:rPr>
              <a:t>/708030/1280x800/</a:t>
            </a:r>
            <a:r>
              <a:rPr lang="cs-CZ" dirty="0" err="1" smtClean="0">
                <a:solidFill>
                  <a:schemeClr val="bg1"/>
                </a:solidFill>
                <a:latin typeface="Tandelle" pitchFamily="2" charset="0"/>
              </a:rPr>
              <a:t>wallpaper</a:t>
            </a:r>
            <a:r>
              <a:rPr lang="cs-CZ" dirty="0" smtClean="0">
                <a:solidFill>
                  <a:schemeClr val="bg1"/>
                </a:solidFill>
                <a:latin typeface="Tandelle" pitchFamily="2" charset="0"/>
              </a:rPr>
              <a:t>-1128647.jpg?</a:t>
            </a:r>
            <a:r>
              <a:rPr lang="cs-CZ" dirty="0" err="1" smtClean="0">
                <a:solidFill>
                  <a:schemeClr val="bg1"/>
                </a:solidFill>
                <a:latin typeface="Tandelle" pitchFamily="2" charset="0"/>
              </a:rPr>
              <a:t>nocache</a:t>
            </a:r>
            <a:r>
              <a:rPr lang="cs-CZ" dirty="0" smtClean="0">
                <a:solidFill>
                  <a:schemeClr val="bg1"/>
                </a:solidFill>
                <a:latin typeface="Tandelle" pitchFamily="2" charset="0"/>
              </a:rPr>
              <a:t>=597917</a:t>
            </a:r>
          </a:p>
          <a:p>
            <a:r>
              <a:rPr lang="cs-CZ" dirty="0" smtClean="0">
                <a:solidFill>
                  <a:schemeClr val="bg1"/>
                </a:solidFill>
                <a:latin typeface="Tandelle" pitchFamily="2" charset="0"/>
              </a:rPr>
              <a:t>http://25.media.tumblr.com/</a:t>
            </a:r>
            <a:r>
              <a:rPr lang="cs-CZ" dirty="0" err="1" smtClean="0">
                <a:solidFill>
                  <a:schemeClr val="bg1"/>
                </a:solidFill>
                <a:latin typeface="Tandelle" pitchFamily="2" charset="0"/>
              </a:rPr>
              <a:t>tumblr</a:t>
            </a:r>
            <a:r>
              <a:rPr lang="cs-CZ" dirty="0" smtClean="0">
                <a:solidFill>
                  <a:schemeClr val="bg1"/>
                </a:solidFill>
                <a:latin typeface="Tandelle" pitchFamily="2" charset="0"/>
              </a:rPr>
              <a:t>_l7nhjuDjjz1qcqz19o1_500.jpg</a:t>
            </a:r>
          </a:p>
          <a:p>
            <a:r>
              <a:rPr lang="cs-CZ" dirty="0" smtClean="0">
                <a:solidFill>
                  <a:schemeClr val="bg1"/>
                </a:solidFill>
                <a:latin typeface="Tandelle" pitchFamily="2" charset="0"/>
              </a:rPr>
              <a:t>http://www.</a:t>
            </a:r>
            <a:r>
              <a:rPr lang="cs-CZ" dirty="0" err="1" smtClean="0">
                <a:solidFill>
                  <a:schemeClr val="bg1"/>
                </a:solidFill>
                <a:latin typeface="Tandelle" pitchFamily="2" charset="0"/>
              </a:rPr>
              <a:t>prague</a:t>
            </a:r>
            <a:r>
              <a:rPr lang="cs-CZ" dirty="0" smtClean="0">
                <a:solidFill>
                  <a:schemeClr val="bg1"/>
                </a:solidFill>
                <a:latin typeface="Tandelle" pitchFamily="2" charset="0"/>
              </a:rPr>
              <a:t>-</a:t>
            </a:r>
            <a:r>
              <a:rPr lang="cs-CZ" dirty="0" err="1" smtClean="0">
                <a:solidFill>
                  <a:schemeClr val="bg1"/>
                </a:solidFill>
                <a:latin typeface="Tandelle" pitchFamily="2" charset="0"/>
              </a:rPr>
              <a:t>life.com</a:t>
            </a:r>
            <a:r>
              <a:rPr lang="cs-CZ" dirty="0" smtClean="0">
                <a:solidFill>
                  <a:schemeClr val="bg1"/>
                </a:solidFill>
                <a:latin typeface="Tandelle" pitchFamily="2" charset="0"/>
              </a:rPr>
              <a:t>/media/</a:t>
            </a:r>
            <a:r>
              <a:rPr lang="cs-CZ" dirty="0" err="1" smtClean="0">
                <a:solidFill>
                  <a:schemeClr val="bg1"/>
                </a:solidFill>
                <a:latin typeface="Tandelle" pitchFamily="2" charset="0"/>
              </a:rPr>
              <a:t>pics</a:t>
            </a:r>
            <a:r>
              <a:rPr lang="cs-CZ" dirty="0" smtClean="0">
                <a:solidFill>
                  <a:schemeClr val="bg1"/>
                </a:solidFill>
                <a:latin typeface="Tandelle" pitchFamily="2" charset="0"/>
              </a:rPr>
              <a:t>/</a:t>
            </a:r>
            <a:r>
              <a:rPr lang="cs-CZ" dirty="0" err="1" smtClean="0">
                <a:solidFill>
                  <a:schemeClr val="bg1"/>
                </a:solidFill>
                <a:latin typeface="Tandelle" pitchFamily="2" charset="0"/>
              </a:rPr>
              <a:t>bohumil</a:t>
            </a:r>
            <a:r>
              <a:rPr lang="cs-CZ" dirty="0" smtClean="0">
                <a:solidFill>
                  <a:schemeClr val="bg1"/>
                </a:solidFill>
                <a:latin typeface="Tandelle" pitchFamily="2" charset="0"/>
              </a:rPr>
              <a:t>-hrabal.</a:t>
            </a:r>
            <a:r>
              <a:rPr lang="cs-CZ" dirty="0" err="1" smtClean="0">
                <a:solidFill>
                  <a:schemeClr val="bg1"/>
                </a:solidFill>
                <a:latin typeface="Tandelle" pitchFamily="2" charset="0"/>
              </a:rPr>
              <a:t>jpg</a:t>
            </a:r>
            <a:endParaRPr lang="cs-CZ" dirty="0" smtClean="0">
              <a:solidFill>
                <a:schemeClr val="bg1"/>
              </a:solidFill>
              <a:latin typeface="Tandelle" pitchFamily="2" charset="0"/>
            </a:endParaRPr>
          </a:p>
          <a:p>
            <a:r>
              <a:rPr lang="cs-CZ" dirty="0" smtClean="0">
                <a:solidFill>
                  <a:schemeClr val="bg1"/>
                </a:solidFill>
                <a:latin typeface="Tandelle" pitchFamily="2" charset="0"/>
              </a:rPr>
              <a:t>http://www.</a:t>
            </a:r>
            <a:r>
              <a:rPr lang="cs-CZ" dirty="0" err="1" smtClean="0">
                <a:solidFill>
                  <a:schemeClr val="bg1"/>
                </a:solidFill>
                <a:latin typeface="Tandelle" pitchFamily="2" charset="0"/>
              </a:rPr>
              <a:t>postriziny.cz</a:t>
            </a:r>
            <a:r>
              <a:rPr lang="cs-CZ" dirty="0" smtClean="0">
                <a:solidFill>
                  <a:schemeClr val="bg1"/>
                </a:solidFill>
                <a:latin typeface="Tandelle" pitchFamily="2" charset="0"/>
              </a:rPr>
              <a:t>/</a:t>
            </a:r>
            <a:r>
              <a:rPr lang="cs-CZ" dirty="0" err="1" smtClean="0">
                <a:solidFill>
                  <a:schemeClr val="bg1"/>
                </a:solidFill>
                <a:latin typeface="Tandelle" pitchFamily="2" charset="0"/>
              </a:rPr>
              <a:t>img</a:t>
            </a:r>
            <a:r>
              <a:rPr lang="cs-CZ" dirty="0" smtClean="0">
                <a:solidFill>
                  <a:schemeClr val="bg1"/>
                </a:solidFill>
                <a:latin typeface="Tandelle" pitchFamily="2" charset="0"/>
              </a:rPr>
              <a:t>/fota/pivovar0.jpg</a:t>
            </a:r>
          </a:p>
          <a:p>
            <a:r>
              <a:rPr lang="cs-CZ" dirty="0" smtClean="0">
                <a:solidFill>
                  <a:schemeClr val="bg1"/>
                </a:solidFill>
                <a:latin typeface="Tandelle" pitchFamily="2" charset="0"/>
              </a:rPr>
              <a:t>http://www.</a:t>
            </a:r>
            <a:r>
              <a:rPr lang="cs-CZ" dirty="0" err="1" smtClean="0">
                <a:solidFill>
                  <a:schemeClr val="bg1"/>
                </a:solidFill>
                <a:latin typeface="Tandelle" pitchFamily="2" charset="0"/>
              </a:rPr>
              <a:t>dobre</a:t>
            </a:r>
            <a:r>
              <a:rPr lang="cs-CZ" dirty="0" smtClean="0">
                <a:solidFill>
                  <a:schemeClr val="bg1"/>
                </a:solidFill>
                <a:latin typeface="Tandelle" pitchFamily="2" charset="0"/>
              </a:rPr>
              <a:t>-knihy.</a:t>
            </a:r>
            <a:r>
              <a:rPr lang="cs-CZ" dirty="0" err="1" smtClean="0">
                <a:solidFill>
                  <a:schemeClr val="bg1"/>
                </a:solidFill>
                <a:latin typeface="Tandelle" pitchFamily="2" charset="0"/>
              </a:rPr>
              <a:t>cz</a:t>
            </a:r>
            <a:r>
              <a:rPr lang="cs-CZ" dirty="0" smtClean="0">
                <a:solidFill>
                  <a:schemeClr val="bg1"/>
                </a:solidFill>
                <a:latin typeface="Tandelle" pitchFamily="2" charset="0"/>
              </a:rPr>
              <a:t>/</a:t>
            </a:r>
            <a:r>
              <a:rPr lang="cs-CZ" dirty="0" err="1" smtClean="0">
                <a:solidFill>
                  <a:schemeClr val="bg1"/>
                </a:solidFill>
                <a:latin typeface="Tandelle" pitchFamily="2" charset="0"/>
              </a:rPr>
              <a:t>images</a:t>
            </a:r>
            <a:r>
              <a:rPr lang="cs-CZ" dirty="0" smtClean="0">
                <a:solidFill>
                  <a:schemeClr val="bg1"/>
                </a:solidFill>
                <a:latin typeface="Tandelle" pitchFamily="2" charset="0"/>
              </a:rPr>
              <a:t>_obsah/sp1264428098hrabal.jpg</a:t>
            </a:r>
            <a:endParaRPr lang="cs-CZ" dirty="0">
              <a:solidFill>
                <a:schemeClr val="bg1"/>
              </a:solidFill>
              <a:latin typeface="Tandelle" pitchFamily="2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Vlastní 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173</Words>
  <Application>Microsoft Office PowerPoint</Application>
  <PresentationFormat>Předvádění na obrazovce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Použité zdroje</vt:lpstr>
    </vt:vector>
  </TitlesOfParts>
  <Company>ZŠ Židlochovice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karpiskovap</dc:creator>
  <cp:lastModifiedBy>karpiskovap</cp:lastModifiedBy>
  <cp:revision>9</cp:revision>
  <dcterms:created xsi:type="dcterms:W3CDTF">2012-01-08T16:23:40Z</dcterms:created>
  <dcterms:modified xsi:type="dcterms:W3CDTF">2012-05-03T12:49:40Z</dcterms:modified>
</cp:coreProperties>
</file>