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3" r:id="rId4"/>
    <p:sldId id="260" r:id="rId5"/>
    <p:sldId id="261" r:id="rId6"/>
    <p:sldId id="259" r:id="rId7"/>
    <p:sldId id="262" r:id="rId8"/>
    <p:sldId id="258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3F1E03"/>
    <a:srgbClr val="FDE6D3"/>
    <a:srgbClr val="E46D0A"/>
    <a:srgbClr val="F57B17"/>
    <a:srgbClr val="71360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BFB2A-7CDD-4A2F-9315-E861C0A10D98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3993-EA73-4D39-BF9F-808FA9A473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BFB2A-7CDD-4A2F-9315-E861C0A10D98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3993-EA73-4D39-BF9F-808FA9A473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BFB2A-7CDD-4A2F-9315-E861C0A10D98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3993-EA73-4D39-BF9F-808FA9A473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BFB2A-7CDD-4A2F-9315-E861C0A10D98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3993-EA73-4D39-BF9F-808FA9A473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BFB2A-7CDD-4A2F-9315-E861C0A10D98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3993-EA73-4D39-BF9F-808FA9A473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BFB2A-7CDD-4A2F-9315-E861C0A10D98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3993-EA73-4D39-BF9F-808FA9A473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BFB2A-7CDD-4A2F-9315-E861C0A10D98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3993-EA73-4D39-BF9F-808FA9A473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BFB2A-7CDD-4A2F-9315-E861C0A10D98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3993-EA73-4D39-BF9F-808FA9A473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BFB2A-7CDD-4A2F-9315-E861C0A10D98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3993-EA73-4D39-BF9F-808FA9A473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BFB2A-7CDD-4A2F-9315-E861C0A10D98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3993-EA73-4D39-BF9F-808FA9A473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BFB2A-7CDD-4A2F-9315-E861C0A10D98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3993-EA73-4D39-BF9F-808FA9A473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BFB2A-7CDD-4A2F-9315-E861C0A10D98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A3993-EA73-4D39-BF9F-808FA9A473E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 rot="10800000">
            <a:off x="457200" y="1600200"/>
            <a:ext cx="8229600" cy="4525963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 r="60552" b="609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délník 9"/>
          <p:cNvSpPr/>
          <p:nvPr/>
        </p:nvSpPr>
        <p:spPr>
          <a:xfrm>
            <a:off x="755576" y="692696"/>
            <a:ext cx="7704856" cy="534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2800" b="1" kern="0" dirty="0" smtClean="0"/>
              <a:t>	Vzdělávací oblast</a:t>
            </a:r>
            <a:r>
              <a:rPr lang="cs-CZ" sz="2800" kern="0" dirty="0" smtClean="0"/>
              <a:t>: </a:t>
            </a:r>
            <a:br>
              <a:rPr lang="cs-CZ" sz="2800" kern="0" dirty="0" smtClean="0"/>
            </a:br>
            <a:r>
              <a:rPr lang="cs-CZ" sz="2800" kern="0" dirty="0" smtClean="0"/>
              <a:t>Jazyk a jazyková komunikace</a:t>
            </a:r>
            <a:br>
              <a:rPr lang="cs-CZ" sz="2800" kern="0" dirty="0" smtClean="0"/>
            </a:br>
            <a:r>
              <a:rPr lang="cs-CZ" sz="2800" b="1" kern="0" dirty="0" smtClean="0"/>
              <a:t>Vyučovací předmět</a:t>
            </a:r>
            <a:r>
              <a:rPr lang="cs-CZ" sz="2800" kern="0" dirty="0" smtClean="0"/>
              <a:t>: </a:t>
            </a:r>
            <a:br>
              <a:rPr lang="cs-CZ" sz="2800" kern="0" dirty="0" smtClean="0"/>
            </a:br>
            <a:r>
              <a:rPr lang="cs-CZ" sz="2800" kern="0" dirty="0" smtClean="0"/>
              <a:t>Český jazyk a literatura</a:t>
            </a:r>
            <a:br>
              <a:rPr lang="cs-CZ" sz="2800" kern="0" dirty="0" smtClean="0"/>
            </a:br>
            <a:r>
              <a:rPr lang="cs-CZ" sz="2800" b="1" kern="0" dirty="0" smtClean="0"/>
              <a:t>Ročník</a:t>
            </a:r>
            <a:r>
              <a:rPr lang="cs-CZ" sz="2800" kern="0" dirty="0" smtClean="0"/>
              <a:t>: 9. ročník </a:t>
            </a:r>
            <a:br>
              <a:rPr lang="cs-CZ" sz="2800" kern="0" dirty="0" smtClean="0"/>
            </a:br>
            <a:r>
              <a:rPr lang="cs-CZ" sz="2800" b="1" kern="0" dirty="0" smtClean="0"/>
              <a:t>Anotace</a:t>
            </a:r>
            <a:r>
              <a:rPr lang="cs-CZ" sz="2800" kern="0" dirty="0" smtClean="0"/>
              <a:t>: </a:t>
            </a:r>
            <a:r>
              <a:rPr lang="cs-CZ" sz="2800" b="1" kern="0" dirty="0" smtClean="0"/>
              <a:t>Jan Skácel</a:t>
            </a:r>
            <a:r>
              <a:rPr lang="cs-CZ" sz="2800" kern="0" dirty="0" smtClean="0"/>
              <a:t/>
            </a:r>
            <a:br>
              <a:rPr lang="cs-CZ" sz="2800" kern="0" dirty="0" smtClean="0"/>
            </a:br>
            <a:r>
              <a:rPr lang="cs-CZ" sz="2800" kern="0" dirty="0" smtClean="0"/>
              <a:t>životopis, básnické sbírky, témata básní, </a:t>
            </a:r>
            <a:br>
              <a:rPr lang="cs-CZ" sz="2800" kern="0" dirty="0" smtClean="0"/>
            </a:br>
            <a:r>
              <a:rPr lang="cs-CZ" sz="2800" kern="0" dirty="0" smtClean="0"/>
              <a:t>ukázka poezie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2800" kern="0" dirty="0" smtClean="0"/>
              <a:t/>
            </a:r>
            <a:br>
              <a:rPr lang="cs-CZ" sz="2800" kern="0" dirty="0" smtClean="0"/>
            </a:br>
            <a:r>
              <a:rPr lang="cs-CZ" sz="2800" b="1" kern="0" dirty="0" smtClean="0"/>
              <a:t>Podpora vzdělávání v ZŠ Židlochovice</a:t>
            </a:r>
            <a:r>
              <a:rPr lang="cs-CZ" sz="2800" kern="0" dirty="0" smtClean="0"/>
              <a:t/>
            </a:r>
            <a:br>
              <a:rPr lang="cs-CZ" sz="2800" kern="0" dirty="0" smtClean="0"/>
            </a:br>
            <a:r>
              <a:rPr lang="cs-CZ" sz="2800" b="1" kern="0" dirty="0" smtClean="0"/>
              <a:t>Autor materiálu</a:t>
            </a:r>
            <a:r>
              <a:rPr lang="cs-CZ" sz="2800" kern="0" dirty="0" smtClean="0"/>
              <a:t>: Mgr. Petra Karpíšková</a:t>
            </a:r>
            <a:br>
              <a:rPr lang="cs-CZ" sz="2800" kern="0" dirty="0" smtClean="0"/>
            </a:br>
            <a:r>
              <a:rPr lang="cs-CZ" sz="2800" b="1" kern="0" dirty="0" smtClean="0"/>
              <a:t>Vytvořeno</a:t>
            </a:r>
            <a:r>
              <a:rPr lang="cs-CZ" sz="2800" kern="0" dirty="0" smtClean="0"/>
              <a:t>: prosinec 2011</a:t>
            </a:r>
            <a:endParaRPr lang="cs-CZ" sz="2800" kern="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b="3801"/>
          <a:stretch>
            <a:fillRect/>
          </a:stretch>
        </p:blipFill>
        <p:spPr bwMode="auto">
          <a:xfrm>
            <a:off x="0" y="0"/>
            <a:ext cx="92170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323528" y="764704"/>
            <a:ext cx="309634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9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mienne" pitchFamily="82" charset="0"/>
              </a:rPr>
              <a:t>Jan Skácel</a:t>
            </a:r>
            <a:endParaRPr lang="cs-CZ" sz="9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mienne" pitchFamily="82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67544" y="2204865"/>
            <a:ext cx="63904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3200" b="1" dirty="0" smtClean="0">
                <a:solidFill>
                  <a:srgbClr val="3F1E03"/>
                </a:solidFill>
                <a:latin typeface="Amienne" pitchFamily="82" charset="0"/>
                <a:cs typeface="Times New Roman"/>
              </a:rPr>
              <a:t>* </a:t>
            </a:r>
            <a:r>
              <a:rPr lang="cs-CZ" sz="3200" b="1" dirty="0" smtClean="0">
                <a:solidFill>
                  <a:srgbClr val="3F1E03"/>
                </a:solidFill>
                <a:latin typeface="Amienne" pitchFamily="82" charset="0"/>
              </a:rPr>
              <a:t>1922 Vnorovy u Strážnice </a:t>
            </a:r>
          </a:p>
          <a:p>
            <a:pPr algn="just"/>
            <a:r>
              <a:rPr lang="cs-CZ" sz="3200" b="1" dirty="0" smtClean="0">
                <a:solidFill>
                  <a:srgbClr val="3F1E03"/>
                </a:solidFill>
                <a:latin typeface="Amienne" pitchFamily="82" charset="0"/>
                <a:cs typeface="Times New Roman"/>
              </a:rPr>
              <a:t>+ </a:t>
            </a:r>
            <a:r>
              <a:rPr lang="cs-CZ" sz="3200" b="1" dirty="0" smtClean="0">
                <a:solidFill>
                  <a:srgbClr val="3F1E03"/>
                </a:solidFill>
                <a:latin typeface="Amienne" pitchFamily="82" charset="0"/>
              </a:rPr>
              <a:t>1989 Brno</a:t>
            </a:r>
            <a:endParaRPr lang="cs-CZ" sz="3200" b="1" dirty="0">
              <a:solidFill>
                <a:srgbClr val="3F1E03"/>
              </a:solidFill>
              <a:latin typeface="Amienne" pitchFamily="8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 rot="10800000">
            <a:off x="457200" y="1600200"/>
            <a:ext cx="8229600" cy="4525963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 r="60552" b="609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3995936" y="0"/>
            <a:ext cx="424847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8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mienne" pitchFamily="82" charset="0"/>
              </a:rPr>
              <a:t>Jan Skácel</a:t>
            </a:r>
            <a:endParaRPr lang="cs-CZ" sz="8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mienne" pitchFamily="82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707904" y="1340768"/>
            <a:ext cx="51845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buFont typeface="Wingdings" pitchFamily="2" charset="2"/>
              <a:buChar char="ü"/>
            </a:pPr>
            <a:r>
              <a:rPr lang="cs-CZ" sz="2400" i="1" dirty="0">
                <a:solidFill>
                  <a:srgbClr val="3F1E03"/>
                </a:solidFill>
              </a:rPr>
              <a:t>o</a:t>
            </a:r>
            <a:r>
              <a:rPr lang="cs-CZ" sz="2400" i="1" dirty="0" smtClean="0">
                <a:solidFill>
                  <a:srgbClr val="3F1E03"/>
                </a:solidFill>
              </a:rPr>
              <a:t>tec učitel a legionář</a:t>
            </a:r>
          </a:p>
          <a:p>
            <a:pPr marL="355600" indent="-355600">
              <a:buFont typeface="Wingdings" pitchFamily="2" charset="2"/>
              <a:buChar char="ü"/>
            </a:pPr>
            <a:r>
              <a:rPr lang="cs-CZ" sz="2400" i="1" dirty="0">
                <a:solidFill>
                  <a:srgbClr val="3F1E03"/>
                </a:solidFill>
              </a:rPr>
              <a:t>z</a:t>
            </a:r>
            <a:r>
              <a:rPr lang="cs-CZ" sz="2400" i="1" dirty="0" smtClean="0">
                <a:solidFill>
                  <a:srgbClr val="3F1E03"/>
                </a:solidFill>
              </a:rPr>
              <a:t>a války totálně nasazen v Rakousku </a:t>
            </a:r>
            <a:endParaRPr lang="cs-CZ" sz="2400" i="1" dirty="0" smtClean="0">
              <a:solidFill>
                <a:srgbClr val="3F1E03"/>
              </a:solidFill>
            </a:endParaRPr>
          </a:p>
          <a:p>
            <a:pPr marL="355600" indent="-355600"/>
            <a:r>
              <a:rPr lang="cs-CZ" sz="2400" i="1" dirty="0" smtClean="0">
                <a:solidFill>
                  <a:srgbClr val="3F1E03"/>
                </a:solidFill>
              </a:rPr>
              <a:t>	</a:t>
            </a:r>
            <a:r>
              <a:rPr lang="cs-CZ" sz="2400" i="1" dirty="0" smtClean="0">
                <a:solidFill>
                  <a:srgbClr val="3F1E03"/>
                </a:solidFill>
              </a:rPr>
              <a:t>(v tunelech </a:t>
            </a:r>
            <a:r>
              <a:rPr lang="cs-CZ" sz="2400" i="1" dirty="0" smtClean="0">
                <a:solidFill>
                  <a:srgbClr val="3F1E03"/>
                </a:solidFill>
              </a:rPr>
              <a:t>v Alpách)</a:t>
            </a:r>
          </a:p>
          <a:p>
            <a:pPr marL="355600" indent="-355600">
              <a:buFont typeface="Wingdings" pitchFamily="2" charset="2"/>
              <a:buChar char="ü"/>
            </a:pPr>
            <a:r>
              <a:rPr lang="cs-CZ" sz="2400" i="1" dirty="0" smtClean="0">
                <a:solidFill>
                  <a:srgbClr val="3F1E03"/>
                </a:solidFill>
              </a:rPr>
              <a:t>FF MU v Brně, kulturní rubrika </a:t>
            </a:r>
            <a:br>
              <a:rPr lang="cs-CZ" sz="2400" i="1" dirty="0" smtClean="0">
                <a:solidFill>
                  <a:srgbClr val="3F1E03"/>
                </a:solidFill>
              </a:rPr>
            </a:br>
            <a:r>
              <a:rPr lang="cs-CZ" sz="2400" i="1" dirty="0" smtClean="0">
                <a:solidFill>
                  <a:srgbClr val="3F1E03"/>
                </a:solidFill>
              </a:rPr>
              <a:t>v Rovnosti</a:t>
            </a:r>
          </a:p>
          <a:p>
            <a:pPr marL="355600" indent="-355600">
              <a:buFont typeface="Wingdings" pitchFamily="2" charset="2"/>
              <a:buChar char="ü"/>
            </a:pPr>
            <a:r>
              <a:rPr lang="cs-CZ" sz="2400" i="1" dirty="0" smtClean="0">
                <a:solidFill>
                  <a:srgbClr val="3F1E03"/>
                </a:solidFill>
              </a:rPr>
              <a:t>70. léta – krize, bez zaměstnání, nemocen, vyslýchán STB</a:t>
            </a:r>
          </a:p>
          <a:p>
            <a:pPr marL="355600" indent="-355600">
              <a:buFont typeface="Wingdings" pitchFamily="2" charset="2"/>
              <a:buChar char="ü"/>
            </a:pPr>
            <a:r>
              <a:rPr lang="cs-CZ" sz="2400" i="1" dirty="0" smtClean="0">
                <a:solidFill>
                  <a:srgbClr val="3F1E03"/>
                </a:solidFill>
              </a:rPr>
              <a:t>80. léta – zákaz publikování</a:t>
            </a:r>
          </a:p>
          <a:p>
            <a:pPr marL="355600" indent="-355600">
              <a:buFont typeface="Wingdings" pitchFamily="2" charset="2"/>
              <a:buChar char="ü"/>
            </a:pPr>
            <a:r>
              <a:rPr lang="cs-CZ" sz="2400" i="1" dirty="0">
                <a:solidFill>
                  <a:srgbClr val="3F1E03"/>
                </a:solidFill>
              </a:rPr>
              <a:t>p</a:t>
            </a:r>
            <a:r>
              <a:rPr lang="cs-CZ" sz="2400" i="1" dirty="0" smtClean="0">
                <a:solidFill>
                  <a:srgbClr val="3F1E03"/>
                </a:solidFill>
              </a:rPr>
              <a:t>ublikoval v samizdatu a </a:t>
            </a:r>
            <a:br>
              <a:rPr lang="cs-CZ" sz="2400" i="1" dirty="0" smtClean="0">
                <a:solidFill>
                  <a:srgbClr val="3F1E03"/>
                </a:solidFill>
              </a:rPr>
            </a:br>
            <a:r>
              <a:rPr lang="cs-CZ" sz="2400" i="1" dirty="0" smtClean="0">
                <a:solidFill>
                  <a:srgbClr val="3F1E03"/>
                </a:solidFill>
              </a:rPr>
              <a:t>u </a:t>
            </a:r>
            <a:r>
              <a:rPr lang="cs-CZ" sz="2400" i="1" dirty="0" err="1" smtClean="0">
                <a:solidFill>
                  <a:srgbClr val="3F1E03"/>
                </a:solidFill>
              </a:rPr>
              <a:t>Škvoreckých</a:t>
            </a:r>
            <a:r>
              <a:rPr lang="cs-CZ" sz="2400" i="1" dirty="0" smtClean="0">
                <a:solidFill>
                  <a:srgbClr val="3F1E03"/>
                </a:solidFill>
              </a:rPr>
              <a:t> v Torontu</a:t>
            </a:r>
          </a:p>
          <a:p>
            <a:pPr marL="355600" indent="-355600">
              <a:buFont typeface="Wingdings" pitchFamily="2" charset="2"/>
              <a:buChar char="ü"/>
            </a:pPr>
            <a:r>
              <a:rPr lang="cs-CZ" sz="2400" i="1" dirty="0">
                <a:solidFill>
                  <a:srgbClr val="3F1E03"/>
                </a:solidFill>
              </a:rPr>
              <a:t>j</a:t>
            </a:r>
            <a:r>
              <a:rPr lang="cs-CZ" sz="2400" i="1" dirty="0" smtClean="0">
                <a:solidFill>
                  <a:srgbClr val="3F1E03"/>
                </a:solidFill>
              </a:rPr>
              <a:t>eho přítelem byl básník Oldřich Mikulášek (oženil se s jeho bývalou ženou)</a:t>
            </a:r>
          </a:p>
          <a:p>
            <a:pPr marL="355600" indent="-355600">
              <a:buFont typeface="Wingdings" pitchFamily="2" charset="2"/>
              <a:buChar char="ü"/>
            </a:pPr>
            <a:r>
              <a:rPr lang="cs-CZ" sz="2400" i="1" dirty="0">
                <a:solidFill>
                  <a:srgbClr val="3F1E03"/>
                </a:solidFill>
              </a:rPr>
              <a:t>v</a:t>
            </a:r>
            <a:r>
              <a:rPr lang="cs-CZ" sz="2400" i="1" dirty="0" smtClean="0">
                <a:solidFill>
                  <a:srgbClr val="3F1E03"/>
                </a:solidFill>
              </a:rPr>
              <a:t> Itálii dostal </a:t>
            </a:r>
            <a:r>
              <a:rPr lang="cs-CZ" sz="2400" i="1" dirty="0" err="1" smtClean="0">
                <a:solidFill>
                  <a:srgbClr val="3F1E03"/>
                </a:solidFill>
              </a:rPr>
              <a:t>Petrarcovu</a:t>
            </a:r>
            <a:r>
              <a:rPr lang="cs-CZ" sz="2400" i="1" dirty="0" smtClean="0">
                <a:solidFill>
                  <a:srgbClr val="3F1E03"/>
                </a:solidFill>
              </a:rPr>
              <a:t> cenu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r="6544"/>
          <a:stretch>
            <a:fillRect/>
          </a:stretch>
        </p:blipFill>
        <p:spPr bwMode="auto">
          <a:xfrm>
            <a:off x="395536" y="0"/>
            <a:ext cx="2736304" cy="2492896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lum contrast="20000"/>
          </a:blip>
          <a:srcRect/>
          <a:stretch>
            <a:fillRect/>
          </a:stretch>
        </p:blipFill>
        <p:spPr bwMode="auto">
          <a:xfrm>
            <a:off x="395536" y="2825552"/>
            <a:ext cx="2735387" cy="4032448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 rot="10800000">
            <a:off x="457200" y="1600200"/>
            <a:ext cx="8229600" cy="4525963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3995936" y="0"/>
            <a:ext cx="424847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cs-CZ" sz="8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mienne" pitchFamily="82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707904" y="1340768"/>
            <a:ext cx="5184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buFont typeface="Wingdings" pitchFamily="2" charset="2"/>
              <a:buChar char="ü"/>
            </a:pPr>
            <a:endParaRPr lang="cs-CZ" sz="2400" dirty="0" smtClean="0">
              <a:latin typeface="Book Antiqua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 r="43365" b="38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bdélník 10"/>
          <p:cNvSpPr/>
          <p:nvPr/>
        </p:nvSpPr>
        <p:spPr>
          <a:xfrm>
            <a:off x="683568" y="1720840"/>
            <a:ext cx="61744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i="1" dirty="0">
                <a:solidFill>
                  <a:srgbClr val="3F1E03"/>
                </a:solidFill>
              </a:rPr>
              <a:t>Kolik příležitostí má růže</a:t>
            </a:r>
            <a:r>
              <a:rPr lang="cs-CZ" sz="2000" b="1" dirty="0">
                <a:solidFill>
                  <a:srgbClr val="3F1E03"/>
                </a:solidFill>
              </a:rPr>
              <a:t> </a:t>
            </a:r>
            <a:r>
              <a:rPr lang="cs-CZ" sz="2000" dirty="0">
                <a:solidFill>
                  <a:srgbClr val="3F1E03"/>
                </a:solidFill>
              </a:rPr>
              <a:t> </a:t>
            </a:r>
            <a:r>
              <a:rPr lang="cs-CZ" sz="2000" dirty="0" smtClean="0">
                <a:solidFill>
                  <a:srgbClr val="3F1E03"/>
                </a:solidFill>
              </a:rPr>
              <a:t>(1957)</a:t>
            </a:r>
            <a:endParaRPr lang="cs-CZ" sz="2000" dirty="0">
              <a:solidFill>
                <a:srgbClr val="3F1E03"/>
              </a:solidFill>
            </a:endParaRPr>
          </a:p>
          <a:p>
            <a:r>
              <a:rPr lang="cs-CZ" sz="2000" b="1" i="1" dirty="0">
                <a:solidFill>
                  <a:srgbClr val="3F1E03"/>
                </a:solidFill>
              </a:rPr>
              <a:t>Co zbylo z anděla</a:t>
            </a:r>
            <a:r>
              <a:rPr lang="cs-CZ" sz="2000" b="1" dirty="0">
                <a:solidFill>
                  <a:srgbClr val="3F1E03"/>
                </a:solidFill>
              </a:rPr>
              <a:t> </a:t>
            </a:r>
            <a:r>
              <a:rPr lang="cs-CZ" sz="2000" dirty="0">
                <a:solidFill>
                  <a:srgbClr val="3F1E03"/>
                </a:solidFill>
              </a:rPr>
              <a:t> </a:t>
            </a:r>
            <a:r>
              <a:rPr lang="cs-CZ" sz="2000" dirty="0" smtClean="0">
                <a:solidFill>
                  <a:srgbClr val="3F1E03"/>
                </a:solidFill>
              </a:rPr>
              <a:t>(1960)</a:t>
            </a:r>
            <a:endParaRPr lang="cs-CZ" sz="2000" dirty="0">
              <a:solidFill>
                <a:srgbClr val="3F1E03"/>
              </a:solidFill>
            </a:endParaRPr>
          </a:p>
          <a:p>
            <a:r>
              <a:rPr lang="cs-CZ" sz="2000" b="1" i="1" dirty="0" smtClean="0">
                <a:solidFill>
                  <a:srgbClr val="3F1E03"/>
                </a:solidFill>
              </a:rPr>
              <a:t>Jak </a:t>
            </a:r>
            <a:r>
              <a:rPr lang="cs-CZ" sz="2000" b="1" i="1" dirty="0">
                <a:solidFill>
                  <a:srgbClr val="3F1E03"/>
                </a:solidFill>
              </a:rPr>
              <a:t>šel brousek na vandr</a:t>
            </a:r>
            <a:r>
              <a:rPr lang="cs-CZ" sz="2000" b="1" dirty="0">
                <a:solidFill>
                  <a:srgbClr val="3F1E03"/>
                </a:solidFill>
              </a:rPr>
              <a:t> </a:t>
            </a:r>
            <a:r>
              <a:rPr lang="cs-CZ" sz="2000" dirty="0">
                <a:solidFill>
                  <a:srgbClr val="3F1E03"/>
                </a:solidFill>
              </a:rPr>
              <a:t> </a:t>
            </a:r>
            <a:r>
              <a:rPr lang="cs-CZ" sz="2000" dirty="0" smtClean="0">
                <a:solidFill>
                  <a:srgbClr val="3F1E03"/>
                </a:solidFill>
              </a:rPr>
              <a:t>(1961)</a:t>
            </a:r>
            <a:endParaRPr lang="cs-CZ" sz="2000" dirty="0">
              <a:solidFill>
                <a:srgbClr val="3F1E03"/>
              </a:solidFill>
            </a:endParaRPr>
          </a:p>
          <a:p>
            <a:r>
              <a:rPr lang="cs-CZ" sz="2000" b="1" i="1" dirty="0">
                <a:solidFill>
                  <a:srgbClr val="3F1E03"/>
                </a:solidFill>
              </a:rPr>
              <a:t>Pohádka o velkém samovaru</a:t>
            </a:r>
            <a:r>
              <a:rPr lang="cs-CZ" sz="2000" b="1" dirty="0">
                <a:solidFill>
                  <a:srgbClr val="3F1E03"/>
                </a:solidFill>
              </a:rPr>
              <a:t> </a:t>
            </a:r>
            <a:r>
              <a:rPr lang="cs-CZ" sz="2000" dirty="0">
                <a:solidFill>
                  <a:srgbClr val="3F1E03"/>
                </a:solidFill>
              </a:rPr>
              <a:t> </a:t>
            </a:r>
            <a:r>
              <a:rPr lang="cs-CZ" sz="2000" dirty="0" smtClean="0">
                <a:solidFill>
                  <a:srgbClr val="3F1E03"/>
                </a:solidFill>
              </a:rPr>
              <a:t>(1961) </a:t>
            </a:r>
            <a:endParaRPr lang="cs-CZ" sz="2000" dirty="0">
              <a:solidFill>
                <a:srgbClr val="3F1E03"/>
              </a:solidFill>
            </a:endParaRPr>
          </a:p>
          <a:p>
            <a:r>
              <a:rPr lang="cs-CZ" sz="2000" b="1" i="1" dirty="0" smtClean="0">
                <a:solidFill>
                  <a:srgbClr val="3F1E03"/>
                </a:solidFill>
              </a:rPr>
              <a:t>Jedenáctý bílý kůň</a:t>
            </a:r>
            <a:r>
              <a:rPr lang="cs-CZ" sz="2000" b="1" dirty="0" smtClean="0">
                <a:solidFill>
                  <a:srgbClr val="3F1E03"/>
                </a:solidFill>
              </a:rPr>
              <a:t> </a:t>
            </a:r>
            <a:r>
              <a:rPr lang="cs-CZ" sz="2000" dirty="0" smtClean="0">
                <a:solidFill>
                  <a:srgbClr val="3F1E03"/>
                </a:solidFill>
              </a:rPr>
              <a:t> (1964 , próza)</a:t>
            </a:r>
          </a:p>
          <a:p>
            <a:r>
              <a:rPr lang="cs-CZ" sz="2000" b="1" i="1" dirty="0" smtClean="0">
                <a:solidFill>
                  <a:srgbClr val="3F1E03"/>
                </a:solidFill>
              </a:rPr>
              <a:t>Smuténka</a:t>
            </a:r>
            <a:r>
              <a:rPr lang="cs-CZ" sz="2000" dirty="0" smtClean="0">
                <a:solidFill>
                  <a:srgbClr val="3F1E03"/>
                </a:solidFill>
              </a:rPr>
              <a:t>  (1965)</a:t>
            </a:r>
          </a:p>
          <a:p>
            <a:r>
              <a:rPr lang="cs-CZ" sz="2000" b="1" i="1" dirty="0" smtClean="0">
                <a:solidFill>
                  <a:srgbClr val="3F1E03"/>
                </a:solidFill>
              </a:rPr>
              <a:t>Kam </a:t>
            </a:r>
            <a:r>
              <a:rPr lang="cs-CZ" sz="2000" b="1" i="1" dirty="0">
                <a:solidFill>
                  <a:srgbClr val="3F1E03"/>
                </a:solidFill>
              </a:rPr>
              <a:t>odešly laně</a:t>
            </a:r>
            <a:r>
              <a:rPr lang="cs-CZ" sz="2000" b="1" dirty="0">
                <a:solidFill>
                  <a:srgbClr val="3F1E03"/>
                </a:solidFill>
              </a:rPr>
              <a:t> </a:t>
            </a:r>
            <a:r>
              <a:rPr lang="cs-CZ" sz="2000" dirty="0">
                <a:solidFill>
                  <a:srgbClr val="3F1E03"/>
                </a:solidFill>
              </a:rPr>
              <a:t> </a:t>
            </a:r>
            <a:r>
              <a:rPr lang="cs-CZ" sz="2000" dirty="0" smtClean="0">
                <a:solidFill>
                  <a:srgbClr val="3F1E03"/>
                </a:solidFill>
              </a:rPr>
              <a:t>(1985)</a:t>
            </a:r>
          </a:p>
          <a:p>
            <a:r>
              <a:rPr lang="cs-CZ" sz="2000" b="1" i="1" dirty="0" smtClean="0">
                <a:solidFill>
                  <a:srgbClr val="3F1E03"/>
                </a:solidFill>
              </a:rPr>
              <a:t>Kdo pije potmě víno</a:t>
            </a:r>
            <a:r>
              <a:rPr lang="cs-CZ" sz="2000" b="1" dirty="0" smtClean="0">
                <a:solidFill>
                  <a:srgbClr val="3F1E03"/>
                </a:solidFill>
              </a:rPr>
              <a:t> </a:t>
            </a:r>
            <a:r>
              <a:rPr lang="cs-CZ" sz="2000" dirty="0" smtClean="0">
                <a:solidFill>
                  <a:srgbClr val="3F1E03"/>
                </a:solidFill>
              </a:rPr>
              <a:t> (1988)</a:t>
            </a:r>
            <a:endParaRPr lang="cs-CZ" sz="2000" dirty="0">
              <a:solidFill>
                <a:srgbClr val="3F1E03"/>
              </a:solidFill>
            </a:endParaRPr>
          </a:p>
          <a:p>
            <a:r>
              <a:rPr lang="cs-CZ" sz="2000" b="1" i="1" dirty="0">
                <a:solidFill>
                  <a:srgbClr val="3F1E03"/>
                </a:solidFill>
              </a:rPr>
              <a:t>Proč ten ptáček z větve nespadne</a:t>
            </a:r>
            <a:r>
              <a:rPr lang="cs-CZ" sz="2000" b="1" dirty="0">
                <a:solidFill>
                  <a:srgbClr val="3F1E03"/>
                </a:solidFill>
              </a:rPr>
              <a:t> </a:t>
            </a:r>
            <a:r>
              <a:rPr lang="cs-CZ" sz="2000" dirty="0">
                <a:solidFill>
                  <a:srgbClr val="3F1E03"/>
                </a:solidFill>
              </a:rPr>
              <a:t> </a:t>
            </a:r>
            <a:r>
              <a:rPr lang="cs-CZ" sz="2000" dirty="0" smtClean="0">
                <a:solidFill>
                  <a:srgbClr val="3F1E03"/>
                </a:solidFill>
              </a:rPr>
              <a:t>(1988)</a:t>
            </a:r>
            <a:endParaRPr lang="cs-CZ" sz="2000" dirty="0">
              <a:solidFill>
                <a:srgbClr val="3F1E03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251520" y="188640"/>
            <a:ext cx="489654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8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mienne" pitchFamily="82" charset="0"/>
              </a:rPr>
              <a:t>Básnické sbírky</a:t>
            </a:r>
            <a:endParaRPr lang="cs-CZ" sz="8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mienne" pitchFamily="8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r="2739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bdélník 8"/>
          <p:cNvSpPr/>
          <p:nvPr/>
        </p:nvSpPr>
        <p:spPr>
          <a:xfrm>
            <a:off x="539552" y="980728"/>
            <a:ext cx="46805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i="1" dirty="0" smtClean="0">
                <a:solidFill>
                  <a:srgbClr val="FFFFCC"/>
                </a:solidFill>
              </a:rPr>
              <a:t>Témata básní:</a:t>
            </a:r>
          </a:p>
          <a:p>
            <a:r>
              <a:rPr lang="cs-CZ" sz="2400" b="1" i="1" dirty="0" smtClean="0">
                <a:solidFill>
                  <a:srgbClr val="FFFFCC"/>
                </a:solidFill>
              </a:rPr>
              <a:t>ticho, andělé, příroda, čas, smrt</a:t>
            </a:r>
          </a:p>
          <a:p>
            <a:endParaRPr lang="cs-CZ" sz="2400" b="1" i="1" dirty="0" smtClean="0">
              <a:solidFill>
                <a:srgbClr val="FFFFCC"/>
              </a:solidFill>
            </a:endParaRPr>
          </a:p>
          <a:p>
            <a:r>
              <a:rPr lang="cs-CZ" sz="2400" b="1" i="1" dirty="0" smtClean="0">
                <a:solidFill>
                  <a:srgbClr val="FFFFCC"/>
                </a:solidFill>
              </a:rPr>
              <a:t>Básnické prostředky: </a:t>
            </a:r>
          </a:p>
          <a:p>
            <a:r>
              <a:rPr lang="cs-CZ" sz="2400" b="1" i="1" dirty="0" smtClean="0">
                <a:solidFill>
                  <a:srgbClr val="FFFFCC"/>
                </a:solidFill>
              </a:rPr>
              <a:t>metafory, personifikace</a:t>
            </a:r>
          </a:p>
          <a:p>
            <a:endParaRPr lang="cs-CZ" sz="2400" b="1" i="1" dirty="0" smtClean="0">
              <a:solidFill>
                <a:srgbClr val="FFFFCC"/>
              </a:solidFill>
            </a:endParaRPr>
          </a:p>
          <a:p>
            <a:r>
              <a:rPr lang="cs-CZ" sz="2400" b="1" i="1" dirty="0" smtClean="0">
                <a:solidFill>
                  <a:srgbClr val="FFFFCC"/>
                </a:solidFill>
              </a:rPr>
              <a:t>Zachycuje atmosféru okamžiku.</a:t>
            </a:r>
          </a:p>
          <a:p>
            <a:endParaRPr lang="cs-CZ" sz="2400" b="1" i="1" dirty="0" smtClean="0">
              <a:solidFill>
                <a:srgbClr val="FFFFCC"/>
              </a:solidFill>
            </a:endParaRPr>
          </a:p>
          <a:p>
            <a:r>
              <a:rPr lang="cs-CZ" sz="2400" b="1" i="1" dirty="0" smtClean="0">
                <a:solidFill>
                  <a:srgbClr val="FFFFCC"/>
                </a:solidFill>
              </a:rPr>
              <a:t>Odkazuje na lidové písně.</a:t>
            </a:r>
          </a:p>
          <a:p>
            <a:endParaRPr lang="cs-CZ" sz="2400" b="1" i="1" dirty="0" smtClean="0">
              <a:solidFill>
                <a:srgbClr val="FFFFCC"/>
              </a:solidFill>
            </a:endParaRPr>
          </a:p>
          <a:p>
            <a:r>
              <a:rPr lang="cs-CZ" sz="2400" b="1" i="1" dirty="0" smtClean="0">
                <a:solidFill>
                  <a:srgbClr val="FFFFCC"/>
                </a:solidFill>
              </a:rPr>
              <a:t>Existenciální poezie</a:t>
            </a:r>
          </a:p>
          <a:p>
            <a:endParaRPr lang="cs-CZ" sz="2400" b="1" i="1" dirty="0" smtClean="0">
              <a:solidFill>
                <a:srgbClr val="FFFFCC"/>
              </a:solidFill>
            </a:endParaRPr>
          </a:p>
          <a:p>
            <a:r>
              <a:rPr lang="cs-CZ" sz="2400" b="1" i="1" dirty="0" smtClean="0">
                <a:solidFill>
                  <a:srgbClr val="FFFFCC"/>
                </a:solidFill>
              </a:rPr>
              <a:t>Čtyřverší</a:t>
            </a:r>
          </a:p>
          <a:p>
            <a:pPr marL="355600" indent="-355600">
              <a:buFont typeface="Wingdings" pitchFamily="2" charset="2"/>
              <a:buChar char="ü"/>
            </a:pPr>
            <a:endParaRPr lang="cs-CZ" sz="2400" i="1" dirty="0" smtClean="0">
              <a:solidFill>
                <a:srgbClr val="3F1E03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 rot="10800000">
            <a:off x="457200" y="1600200"/>
            <a:ext cx="8229600" cy="4525963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3995936" y="0"/>
            <a:ext cx="424847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cs-CZ" sz="8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mienne" pitchFamily="82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707904" y="1340768"/>
            <a:ext cx="5184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buFont typeface="Wingdings" pitchFamily="2" charset="2"/>
              <a:buChar char="ü"/>
            </a:pPr>
            <a:endParaRPr lang="cs-CZ" sz="2400" dirty="0" smtClean="0">
              <a:latin typeface="Book Antiqua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0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bdélník 10"/>
          <p:cNvSpPr/>
          <p:nvPr/>
        </p:nvSpPr>
        <p:spPr>
          <a:xfrm>
            <a:off x="3923928" y="2852936"/>
            <a:ext cx="3744416" cy="3416320"/>
          </a:xfrm>
          <a:prstGeom prst="rect">
            <a:avLst/>
          </a:prstGeom>
          <a:solidFill>
            <a:srgbClr val="FFC000">
              <a:alpha val="75000"/>
            </a:srgb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endParaRPr lang="cs-CZ" b="1" i="1" dirty="0" smtClean="0">
              <a:solidFill>
                <a:srgbClr val="3F1E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3050"/>
            <a:r>
              <a:rPr lang="cs-CZ" sz="2000" b="1" i="1" dirty="0" smtClean="0">
                <a:solidFill>
                  <a:srgbClr val="3F1E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Babího léta dlouhá nit</a:t>
            </a:r>
            <a:br>
              <a:rPr lang="cs-CZ" sz="2000" b="1" i="1" dirty="0" smtClean="0">
                <a:solidFill>
                  <a:srgbClr val="3F1E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000" b="1" i="1" dirty="0" smtClean="0">
                <a:solidFill>
                  <a:srgbClr val="3F1E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bílá a za časného rána</a:t>
            </a:r>
            <a:br>
              <a:rPr lang="cs-CZ" sz="2000" b="1" i="1" dirty="0" smtClean="0">
                <a:solidFill>
                  <a:srgbClr val="3F1E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000" b="1" i="1" dirty="0" smtClean="0">
                <a:solidFill>
                  <a:srgbClr val="3F1E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obruby léta odpáraná</a:t>
            </a:r>
            <a:br>
              <a:rPr lang="cs-CZ" sz="2000" b="1" i="1" dirty="0" smtClean="0">
                <a:solidFill>
                  <a:srgbClr val="3F1E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000" b="1" i="1" dirty="0" smtClean="0">
                <a:solidFill>
                  <a:srgbClr val="3F1E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nutí nás přemýšlet a snít</a:t>
            </a:r>
            <a:br>
              <a:rPr lang="cs-CZ" sz="2000" b="1" i="1" dirty="0" smtClean="0">
                <a:solidFill>
                  <a:srgbClr val="3F1E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000" b="1" i="1" dirty="0" smtClean="0">
                <a:solidFill>
                  <a:srgbClr val="3F1E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2000" b="1" i="1" dirty="0" smtClean="0">
                <a:solidFill>
                  <a:srgbClr val="3F1E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000" b="1" i="1" dirty="0" smtClean="0">
                <a:solidFill>
                  <a:srgbClr val="3F1E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 chvíli žluté jako dým</a:t>
            </a:r>
            <a:br>
              <a:rPr lang="cs-CZ" sz="2000" b="1" i="1" dirty="0" smtClean="0">
                <a:solidFill>
                  <a:srgbClr val="3F1E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000" b="1" i="1" dirty="0" smtClean="0">
                <a:solidFill>
                  <a:srgbClr val="3F1E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kdy léto naposledy klame</a:t>
            </a:r>
            <a:br>
              <a:rPr lang="cs-CZ" sz="2000" b="1" i="1" dirty="0" smtClean="0">
                <a:solidFill>
                  <a:srgbClr val="3F1E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000" b="1" i="1" dirty="0" smtClean="0">
                <a:solidFill>
                  <a:srgbClr val="3F1E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jehel ticho navlékáme</a:t>
            </a:r>
            <a:br>
              <a:rPr lang="cs-CZ" sz="2000" b="1" i="1" dirty="0" smtClean="0">
                <a:solidFill>
                  <a:srgbClr val="3F1E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000" b="1" i="1" dirty="0" smtClean="0">
                <a:solidFill>
                  <a:srgbClr val="3F1E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jehel s ouškem </a:t>
            </a:r>
            <a:r>
              <a:rPr lang="cs-CZ" sz="2000" b="1" i="1" dirty="0" smtClean="0">
                <a:solidFill>
                  <a:srgbClr val="3F1E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zlomeným.</a:t>
            </a:r>
            <a:endParaRPr lang="cs-CZ" sz="2000" b="1" i="1" dirty="0" smtClean="0">
              <a:solidFill>
                <a:srgbClr val="3F1E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b="1" i="1" dirty="0" smtClean="0">
              <a:solidFill>
                <a:srgbClr val="3F1E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3995936" y="0"/>
            <a:ext cx="424847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cs-CZ" sz="8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mienne" pitchFamily="82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707904" y="1340768"/>
            <a:ext cx="5184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buFont typeface="Wingdings" pitchFamily="2" charset="2"/>
              <a:buChar char="ü"/>
            </a:pPr>
            <a:endParaRPr lang="cs-CZ" sz="2400" dirty="0" smtClean="0">
              <a:latin typeface="Book Antiqua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 r="43365" b="38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bdélník 10"/>
          <p:cNvSpPr/>
          <p:nvPr/>
        </p:nvSpPr>
        <p:spPr>
          <a:xfrm>
            <a:off x="683568" y="1720840"/>
            <a:ext cx="61744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000" dirty="0">
              <a:solidFill>
                <a:srgbClr val="3F1E03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251520" y="188640"/>
            <a:ext cx="489654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cs-CZ" sz="8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mienne" pitchFamily="82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4572000" y="341040"/>
            <a:ext cx="424847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8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mienne" pitchFamily="82" charset="0"/>
              </a:rPr>
              <a:t>Poezie</a:t>
            </a:r>
            <a:endParaRPr lang="cs-CZ" sz="8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mienne" pitchFamily="82" charset="0"/>
            </a:endParaRPr>
          </a:p>
        </p:txBody>
      </p:sp>
      <p:graphicFrame>
        <p:nvGraphicFramePr>
          <p:cNvPr id="14" name="Zástupný symbol pro obsah 13">
            <a:hlinkClick r:id="" action="ppaction://ole?verb=0"/>
          </p:cNvPr>
          <p:cNvGraphicFramePr>
            <a:graphicFrameLocks noChangeAspect="1"/>
          </p:cNvGraphicFramePr>
          <p:nvPr>
            <p:ph idx="1"/>
          </p:nvPr>
        </p:nvGraphicFramePr>
        <p:xfrm>
          <a:off x="539552" y="548680"/>
          <a:ext cx="4176464" cy="5910222"/>
        </p:xfrm>
        <a:graphic>
          <a:graphicData uri="http://schemas.openxmlformats.org/presentationml/2006/ole">
            <p:oleObj spid="_x0000_s1026" name="Acrobat Document" r:id="rId4" imgW="5668166" imgH="8019048" progId="AcroExch.Document.7">
              <p:embed/>
            </p:oleObj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r="60552" b="609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683568" y="1484784"/>
            <a:ext cx="7848872" cy="4641379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n-US" dirty="0" smtClean="0"/>
              <a:t>Jan S</a:t>
            </a:r>
            <a:r>
              <a:rPr lang="cs-CZ" dirty="0" err="1" smtClean="0"/>
              <a:t>ká</a:t>
            </a:r>
            <a:r>
              <a:rPr lang="en-US" dirty="0" err="1" smtClean="0"/>
              <a:t>cel</a:t>
            </a:r>
            <a:r>
              <a:rPr lang="en-US" dirty="0" smtClean="0"/>
              <a:t>. In </a:t>
            </a:r>
            <a:r>
              <a:rPr lang="en-US" i="1" dirty="0" smtClean="0"/>
              <a:t>Wikipedia : the free encyclopedia</a:t>
            </a:r>
            <a:r>
              <a:rPr lang="en-US" dirty="0" smtClean="0"/>
              <a:t> [online]. St. Petersburg (Florida) : Wikipedia Foundation, 22.12.2004, last modified on 29.11.2011 [cit. 2011-12-09]. </a:t>
            </a:r>
            <a:r>
              <a:rPr lang="en-US" dirty="0" err="1" smtClean="0"/>
              <a:t>Dostupné</a:t>
            </a:r>
            <a:r>
              <a:rPr lang="en-US" dirty="0" smtClean="0"/>
              <a:t> z WWW: &lt;http://cs.wikipedia.org/wiki/Jan_Sk</a:t>
            </a:r>
            <a:r>
              <a:rPr lang="cs-CZ" dirty="0" smtClean="0"/>
              <a:t>á</a:t>
            </a:r>
            <a:r>
              <a:rPr lang="en-US" dirty="0" err="1" smtClean="0"/>
              <a:t>cel</a:t>
            </a:r>
            <a:r>
              <a:rPr lang="en-US" dirty="0" smtClean="0"/>
              <a:t>&gt;. </a:t>
            </a:r>
            <a:endParaRPr lang="cs-CZ" dirty="0" smtClean="0"/>
          </a:p>
          <a:p>
            <a:pPr marL="0" indent="0" algn="just">
              <a:buNone/>
            </a:pPr>
            <a:r>
              <a:rPr lang="cs-CZ" dirty="0" smtClean="0"/>
              <a:t>SKÁCEL, Jan. </a:t>
            </a:r>
            <a:r>
              <a:rPr lang="cs-CZ" i="1" dirty="0" smtClean="0"/>
              <a:t>Básně</a:t>
            </a:r>
            <a:r>
              <a:rPr lang="cs-CZ" dirty="0" smtClean="0"/>
              <a:t>. Třebíč : Akcent - Blok, 1998. 285 s. </a:t>
            </a:r>
          </a:p>
          <a:p>
            <a:pPr marL="0" indent="0" algn="just">
              <a:buNone/>
            </a:pPr>
            <a:r>
              <a:rPr lang="cs-CZ" b="1" dirty="0" smtClean="0"/>
              <a:t>Obrázky </a:t>
            </a:r>
            <a:r>
              <a:rPr lang="en-US" dirty="0" smtClean="0"/>
              <a:t>[</a:t>
            </a:r>
            <a:r>
              <a:rPr lang="cs-CZ" smtClean="0"/>
              <a:t>cit. 9</a:t>
            </a:r>
            <a:r>
              <a:rPr lang="cs-CZ" dirty="0" smtClean="0"/>
              <a:t>. 12. 2011</a:t>
            </a:r>
            <a:r>
              <a:rPr lang="en-US" dirty="0" smtClean="0"/>
              <a:t>]</a:t>
            </a:r>
            <a:endParaRPr lang="cs-CZ" dirty="0" smtClean="0"/>
          </a:p>
          <a:p>
            <a:pPr marL="0" indent="0" algn="just">
              <a:buNone/>
            </a:pPr>
            <a:r>
              <a:rPr lang="cs-CZ" dirty="0" smtClean="0"/>
              <a:t>http://www.</a:t>
            </a:r>
            <a:r>
              <a:rPr lang="cs-CZ" dirty="0" err="1" smtClean="0"/>
              <a:t>myhdwallpapers.net</a:t>
            </a:r>
            <a:r>
              <a:rPr lang="cs-CZ" dirty="0" smtClean="0"/>
              <a:t>/</a:t>
            </a:r>
            <a:r>
              <a:rPr lang="cs-CZ" dirty="0" err="1" smtClean="0"/>
              <a:t>wallpapers</a:t>
            </a:r>
            <a:r>
              <a:rPr lang="cs-CZ" dirty="0" smtClean="0"/>
              <a:t>/</a:t>
            </a:r>
            <a:r>
              <a:rPr lang="cs-CZ" dirty="0" err="1" smtClean="0"/>
              <a:t>Birch</a:t>
            </a:r>
            <a:r>
              <a:rPr lang="cs-CZ" dirty="0" smtClean="0"/>
              <a:t>-</a:t>
            </a:r>
            <a:r>
              <a:rPr lang="cs-CZ" dirty="0" err="1" smtClean="0"/>
              <a:t>reflection</a:t>
            </a:r>
            <a:r>
              <a:rPr lang="cs-CZ" dirty="0" smtClean="0"/>
              <a:t>-</a:t>
            </a:r>
            <a:r>
              <a:rPr lang="cs-CZ" dirty="0" err="1" smtClean="0"/>
              <a:t>painting</a:t>
            </a:r>
            <a:r>
              <a:rPr lang="cs-CZ" dirty="0" smtClean="0"/>
              <a:t>-1280x800.jpg</a:t>
            </a:r>
          </a:p>
          <a:p>
            <a:pPr marL="0" indent="0" algn="just">
              <a:buNone/>
            </a:pPr>
            <a:r>
              <a:rPr lang="cs-CZ" dirty="0" smtClean="0"/>
              <a:t>http://www.</a:t>
            </a:r>
            <a:r>
              <a:rPr lang="cs-CZ" dirty="0" err="1" smtClean="0"/>
              <a:t>rotrekl.cz</a:t>
            </a:r>
            <a:r>
              <a:rPr lang="cs-CZ" dirty="0" smtClean="0"/>
              <a:t>/</a:t>
            </a:r>
            <a:r>
              <a:rPr lang="cs-CZ" dirty="0" err="1" smtClean="0"/>
              <a:t>images</a:t>
            </a:r>
            <a:r>
              <a:rPr lang="cs-CZ" dirty="0" smtClean="0"/>
              <a:t>/Poezie/Skacel2.jpg</a:t>
            </a:r>
          </a:p>
          <a:p>
            <a:pPr marL="0" indent="0" algn="just">
              <a:buNone/>
            </a:pPr>
            <a:r>
              <a:rPr lang="cs-CZ" dirty="0" smtClean="0"/>
              <a:t>http://obrazku.cz/obr693046_skacel.jpg</a:t>
            </a:r>
          </a:p>
          <a:p>
            <a:pPr marL="0" indent="0" algn="just">
              <a:buNone/>
            </a:pPr>
            <a:r>
              <a:rPr lang="cs-CZ" dirty="0" smtClean="0"/>
              <a:t>http://hdwallpapersdesktop.com/wallpapers/wp-content/uploads/2011/10/04/October-woods-wallpaper-autumn-forest-trees-landscapes1.jpg</a:t>
            </a:r>
          </a:p>
          <a:p>
            <a:pPr marL="0" indent="0" algn="just">
              <a:buNone/>
            </a:pPr>
            <a:r>
              <a:rPr lang="cs-CZ" dirty="0" smtClean="0"/>
              <a:t>http://www.</a:t>
            </a:r>
            <a:r>
              <a:rPr lang="cs-CZ" dirty="0" err="1" smtClean="0"/>
              <a:t>desktopnexus.com</a:t>
            </a:r>
            <a:r>
              <a:rPr lang="cs-CZ" dirty="0" smtClean="0"/>
              <a:t>/dl/</a:t>
            </a:r>
            <a:r>
              <a:rPr lang="cs-CZ" dirty="0" err="1" smtClean="0"/>
              <a:t>inline</a:t>
            </a:r>
            <a:r>
              <a:rPr lang="cs-CZ" dirty="0" smtClean="0"/>
              <a:t>/50434/1280x800/</a:t>
            </a:r>
            <a:r>
              <a:rPr lang="cs-CZ" dirty="0" err="1" smtClean="0"/>
              <a:t>Ghost</a:t>
            </a:r>
            <a:r>
              <a:rPr lang="cs-CZ" dirty="0" smtClean="0"/>
              <a:t>_</a:t>
            </a:r>
            <a:r>
              <a:rPr lang="cs-CZ" dirty="0" err="1" smtClean="0"/>
              <a:t>Fog</a:t>
            </a:r>
            <a:r>
              <a:rPr lang="cs-CZ" dirty="0" smtClean="0"/>
              <a:t>_2560_1600.jpg?</a:t>
            </a:r>
            <a:r>
              <a:rPr lang="cs-CZ" dirty="0" err="1" smtClean="0"/>
              <a:t>nocache</a:t>
            </a:r>
            <a:r>
              <a:rPr lang="cs-CZ" dirty="0" smtClean="0"/>
              <a:t>=50888</a:t>
            </a:r>
          </a:p>
          <a:p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2339752" y="188640"/>
            <a:ext cx="460851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8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mienne" pitchFamily="82" charset="0"/>
              </a:rPr>
              <a:t>Použité zdroje</a:t>
            </a:r>
            <a:endParaRPr lang="cs-CZ" sz="8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mienne" pitchFamily="8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144</Words>
  <Application>Microsoft Office PowerPoint</Application>
  <PresentationFormat>Předvádění na obrazovce (4:3)</PresentationFormat>
  <Paragraphs>50</Paragraphs>
  <Slides>8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0" baseType="lpstr">
      <vt:lpstr>Motiv sady Office</vt:lpstr>
      <vt:lpstr>Adobe Acrobat Document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</vt:vector>
  </TitlesOfParts>
  <Company>ZŠ Židlochovice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karpiskovap</dc:creator>
  <cp:lastModifiedBy>karpiskovap</cp:lastModifiedBy>
  <cp:revision>16</cp:revision>
  <dcterms:created xsi:type="dcterms:W3CDTF">2011-12-09T17:00:26Z</dcterms:created>
  <dcterms:modified xsi:type="dcterms:W3CDTF">2012-05-02T14:00:18Z</dcterms:modified>
</cp:coreProperties>
</file>