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4" autoAdjust="0"/>
    <p:restoredTop sz="86455" autoAdjust="0"/>
  </p:normalViewPr>
  <p:slideViewPr>
    <p:cSldViewPr>
      <p:cViewPr varScale="1">
        <p:scale>
          <a:sx n="64" d="100"/>
          <a:sy n="64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CF6CA-D65C-4C3A-9D2D-0BB46E177FCB}" type="datetimeFigureOut">
              <a:rPr lang="cs-CZ" smtClean="0"/>
              <a:pPr/>
              <a:t>28.4.2012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E629-52DB-4D12-82A6-27BD6FD1A8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lvl="0" fontAlgn="base">
              <a:spcAft>
                <a:spcPct val="0"/>
              </a:spcAft>
              <a:buNone/>
              <a:defRPr/>
            </a:pPr>
            <a:r>
              <a:rPr lang="cs-CZ" b="1" kern="0" dirty="0" smtClean="0"/>
              <a:t>	Vzdělávací </a:t>
            </a:r>
            <a:r>
              <a:rPr lang="cs-CZ" b="1" kern="0" dirty="0" smtClean="0"/>
              <a:t>oblast</a:t>
            </a:r>
            <a:r>
              <a:rPr lang="cs-CZ" kern="0" dirty="0" smtClean="0"/>
              <a:t>: </a:t>
            </a:r>
            <a:br>
              <a:rPr lang="cs-CZ" kern="0" dirty="0" smtClean="0"/>
            </a:br>
            <a:r>
              <a:rPr lang="cs-CZ" kern="0" dirty="0" smtClean="0"/>
              <a:t>Jazyk a jazyková komunikace</a:t>
            </a:r>
            <a:br>
              <a:rPr lang="cs-CZ" kern="0" dirty="0" smtClean="0"/>
            </a:br>
            <a:r>
              <a:rPr lang="cs-CZ" b="1" kern="0" dirty="0" smtClean="0"/>
              <a:t>Vyučovací předmět</a:t>
            </a:r>
            <a:r>
              <a:rPr lang="cs-CZ" kern="0" dirty="0" smtClean="0"/>
              <a:t>: </a:t>
            </a:r>
            <a:br>
              <a:rPr lang="cs-CZ" kern="0" dirty="0" smtClean="0"/>
            </a:br>
            <a:r>
              <a:rPr lang="cs-CZ" kern="0" dirty="0" smtClean="0"/>
              <a:t>Český jazyk a literatura</a:t>
            </a:r>
            <a:br>
              <a:rPr lang="cs-CZ" kern="0" dirty="0" smtClean="0"/>
            </a:br>
            <a:r>
              <a:rPr lang="cs-CZ" b="1" kern="0" dirty="0" smtClean="0"/>
              <a:t>Ročník</a:t>
            </a:r>
            <a:r>
              <a:rPr lang="cs-CZ" kern="0" dirty="0" smtClean="0"/>
              <a:t>: 9. ročník </a:t>
            </a:r>
            <a:br>
              <a:rPr lang="cs-CZ" kern="0" dirty="0" smtClean="0"/>
            </a:br>
            <a:r>
              <a:rPr lang="cs-CZ" b="1" kern="0" dirty="0" smtClean="0"/>
              <a:t>Anotace</a:t>
            </a:r>
            <a:r>
              <a:rPr lang="cs-CZ" kern="0" dirty="0" smtClean="0"/>
              <a:t>: </a:t>
            </a:r>
            <a:r>
              <a:rPr lang="cs-CZ" b="1" kern="0" dirty="0" smtClean="0"/>
              <a:t>Základní literární pojmy</a:t>
            </a:r>
            <a:r>
              <a:rPr lang="cs-CZ" kern="0" dirty="0" smtClean="0"/>
              <a:t/>
            </a:r>
            <a:br>
              <a:rPr lang="cs-CZ" kern="0" dirty="0" smtClean="0"/>
            </a:br>
            <a:r>
              <a:rPr lang="cs-CZ" kern="0" dirty="0" smtClean="0"/>
              <a:t>opakování literárních pojmů formou hry – zvítězí hráč s nejvyšším počtem získaných bodů.</a:t>
            </a:r>
            <a:endParaRPr lang="cs-CZ" kern="0" dirty="0" smtClean="0"/>
          </a:p>
          <a:p>
            <a:pPr lvl="0" fontAlgn="base">
              <a:spcAft>
                <a:spcPct val="0"/>
              </a:spcAft>
              <a:buNone/>
              <a:defRPr/>
            </a:pPr>
            <a:r>
              <a:rPr lang="cs-CZ" kern="0" dirty="0" smtClean="0"/>
              <a:t/>
            </a:r>
            <a:br>
              <a:rPr lang="cs-CZ" kern="0" dirty="0" smtClean="0"/>
            </a:br>
            <a:r>
              <a:rPr lang="cs-CZ" b="1" kern="0" dirty="0" smtClean="0"/>
              <a:t>Podpora vzdělávání v ZŠ Židlochovice</a:t>
            </a:r>
            <a:r>
              <a:rPr lang="cs-CZ" kern="0" dirty="0" smtClean="0"/>
              <a:t/>
            </a:r>
            <a:br>
              <a:rPr lang="cs-CZ" kern="0" dirty="0" smtClean="0"/>
            </a:br>
            <a:r>
              <a:rPr lang="cs-CZ" b="1" kern="0" dirty="0" smtClean="0"/>
              <a:t>Autor materiálu</a:t>
            </a:r>
            <a:r>
              <a:rPr lang="cs-CZ" kern="0" dirty="0" smtClean="0"/>
              <a:t>: Mgr. Petra Karpíšková</a:t>
            </a:r>
            <a:br>
              <a:rPr lang="cs-CZ" kern="0" dirty="0" smtClean="0"/>
            </a:br>
            <a:r>
              <a:rPr lang="cs-CZ" b="1" kern="0" dirty="0" smtClean="0"/>
              <a:t>Vytvořeno</a:t>
            </a:r>
            <a:r>
              <a:rPr lang="cs-CZ" kern="0" dirty="0" smtClean="0"/>
              <a:t>: prosinec 2011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Co je epos?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delší báseň založená na citech autora 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krátká satirická útočná báseň 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rozsáhlá epická veršovaná skladba s mnoha postavami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smutná báseň s tragickým koncem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501008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Nápis na náhrobku se nazývá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epilog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epitaf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epifora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epigram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132856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Seřaď divadelní pojmy tak, jak po sobě následují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premiéra, generálka, repríza, </a:t>
            </a:r>
            <a:r>
              <a:rPr lang="cs-CZ" sz="2000" dirty="0" err="1" smtClean="0"/>
              <a:t>derniéra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generálka, premiéra, repríza, </a:t>
            </a:r>
            <a:r>
              <a:rPr lang="cs-CZ" sz="2000" dirty="0" err="1" smtClean="0"/>
              <a:t>derniéra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repríza, </a:t>
            </a:r>
            <a:r>
              <a:rPr lang="cs-CZ" sz="2000" dirty="0" err="1" smtClean="0"/>
              <a:t>derniéra</a:t>
            </a:r>
            <a:r>
              <a:rPr lang="cs-CZ" sz="2000" dirty="0" smtClean="0"/>
              <a:t>, generálka, premiéra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</a:t>
            </a:r>
            <a:r>
              <a:rPr lang="cs-CZ" sz="2000" dirty="0" err="1" smtClean="0"/>
              <a:t>derniéra</a:t>
            </a:r>
            <a:r>
              <a:rPr lang="cs-CZ" sz="2000" dirty="0" smtClean="0"/>
              <a:t>, generálka, premiéra, repríza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Který z uvedených autorů nepsal fejetony?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Jindřiška Smetanová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Jan Neruda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Karel Čapek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František Ladislav </a:t>
            </a:r>
            <a:r>
              <a:rPr lang="cs-CZ" sz="2000" dirty="0" err="1" smtClean="0"/>
              <a:t>Čelakovský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653136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Ve verši „</a:t>
            </a:r>
            <a:r>
              <a:rPr lang="cs-CZ" sz="2800" i="1" dirty="0" smtClean="0"/>
              <a:t>potkal potkan potkana …“ </a:t>
            </a:r>
            <a:r>
              <a:rPr lang="cs-CZ" sz="2800" dirty="0" smtClean="0"/>
              <a:t>jde o 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anaforu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epiforu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aliteraci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hyperbolu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356992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80728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 Verš </a:t>
            </a:r>
            <a:r>
              <a:rPr lang="cs-CZ" sz="2800" i="1" dirty="0" smtClean="0"/>
              <a:t>„Jsem u pramene a žízní hynu…“ </a:t>
            </a:r>
            <a:r>
              <a:rPr lang="cs-CZ" sz="2800" dirty="0" smtClean="0"/>
              <a:t>obsahuje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personifikaci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anaforu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zvukomalbu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oxymóron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797152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836712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Literární pojem legenda označuje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vysvětlující text na mapách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nové básnické slovo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středověký žánr o životě svatých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krátký literární žánr s překvapivým závěrem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429000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Epigramy psal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Karel Jaromír Erben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Karel Havlíček Borovský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Karel Hynek Mácha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Josef Kajetán Tyl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060848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Seřaď části antického dramatu tak, jak po sobě následují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krize, peripetie, katastrofa, expozice, kolize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kolize, krize, katastrofa, expozice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expozice, kolize, krize, peripetie, katastrofa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katastrofa, expozice, kolize, krize, peripetie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356992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Pojem </a:t>
            </a:r>
            <a:r>
              <a:rPr lang="cs-CZ" sz="2800" i="1" dirty="0" err="1" smtClean="0"/>
              <a:t>pábitel</a:t>
            </a:r>
            <a:r>
              <a:rPr lang="cs-CZ" sz="2800" dirty="0" smtClean="0"/>
              <a:t> použil ve svých dílech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Josef </a:t>
            </a:r>
            <a:r>
              <a:rPr lang="cs-CZ" sz="2000" dirty="0" err="1" smtClean="0"/>
              <a:t>Škvorecký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Bohumil Hrabal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Karel Čapek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Milan Kundera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661248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132856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80728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17627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1069023" y="1844824"/>
            <a:ext cx="700595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0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arwig Factory" pitchFamily="2" charset="0"/>
              </a:rPr>
              <a:t>Literární</a:t>
            </a:r>
          </a:p>
          <a:p>
            <a:pPr algn="ctr"/>
            <a:r>
              <a:rPr lang="cs-CZ" sz="10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arwig Factory" pitchFamily="2" charset="0"/>
              </a:rPr>
              <a:t>pojmy</a:t>
            </a:r>
            <a:endParaRPr lang="cs-CZ" sz="100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arwig Factory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Tzv. „poezii všedního dne“ psal 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Jiří Wolker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Konstantin Biebl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Fráňa Šrámek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Karel Toman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Sociální baladu Maryčka </a:t>
            </a:r>
            <a:r>
              <a:rPr lang="cs-CZ" sz="2800" dirty="0" err="1" smtClean="0"/>
              <a:t>Magdónova</a:t>
            </a:r>
            <a:r>
              <a:rPr lang="cs-CZ" sz="2800" dirty="0" smtClean="0"/>
              <a:t> napsal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Jiří Wolker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Fráňa Šrámek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Petr </a:t>
            </a:r>
            <a:r>
              <a:rPr lang="cs-CZ" sz="2000" dirty="0" err="1" smtClean="0"/>
              <a:t>Bezruč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Vladislav Vančura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429000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Který z následujících autorů nezískal Nobelovu cenu?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Jaroslav Seifert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Ernest </a:t>
            </a:r>
            <a:r>
              <a:rPr lang="cs-CZ" sz="2000" dirty="0" err="1" smtClean="0"/>
              <a:t>Hemingway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Alexandr </a:t>
            </a:r>
            <a:r>
              <a:rPr lang="cs-CZ" sz="2000" dirty="0" err="1" smtClean="0"/>
              <a:t>Solženicyn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Karel Čapek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797152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8072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Hexametr je použit v díle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Epos o </a:t>
            </a:r>
            <a:r>
              <a:rPr lang="cs-CZ" sz="2000" dirty="0" err="1" smtClean="0"/>
              <a:t>Gilgamešovi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Odyssea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Kosmova kronika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Píseň o Nibelunzích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060848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LEDERBUCHOVÁ, Ladislava. </a:t>
            </a:r>
            <a:r>
              <a:rPr lang="cs-CZ" sz="2400" i="1" dirty="0" smtClean="0"/>
              <a:t>Slovník literárních pojmů : aneb Co se skrývá za slovy</a:t>
            </a:r>
            <a:r>
              <a:rPr lang="cs-CZ" sz="2400" dirty="0" smtClean="0"/>
              <a:t>. Plzeň : Nakladatelství </a:t>
            </a:r>
            <a:r>
              <a:rPr lang="cs-CZ" sz="2400" dirty="0" err="1" smtClean="0"/>
              <a:t>Fraus</a:t>
            </a:r>
            <a:r>
              <a:rPr lang="cs-CZ" sz="2400" dirty="0" smtClean="0"/>
              <a:t>, 2006. 159 s. ISBN 80_7238-620-4.</a:t>
            </a:r>
            <a:endParaRPr lang="cs-CZ" sz="2400" dirty="0"/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xfrm>
            <a:off x="395536" y="424515"/>
            <a:ext cx="8291264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hlinkClick r:id="rId2" action="ppaction://hlinksldjump" highlightClick="1"/>
          </p:cNvPr>
          <p:cNvSpPr/>
          <p:nvPr/>
        </p:nvSpPr>
        <p:spPr>
          <a:xfrm>
            <a:off x="179512" y="2564904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2000</a:t>
            </a:r>
            <a:endParaRPr lang="cs-CZ" sz="4000" dirty="0"/>
          </a:p>
        </p:txBody>
      </p:sp>
      <p:sp>
        <p:nvSpPr>
          <p:cNvPr id="12" name="Obdélník 11">
            <a:hlinkClick r:id="rId3" action="ppaction://hlinksldjump" highlightClick="1"/>
          </p:cNvPr>
          <p:cNvSpPr/>
          <p:nvPr/>
        </p:nvSpPr>
        <p:spPr>
          <a:xfrm>
            <a:off x="179512" y="1628800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1000</a:t>
            </a:r>
            <a:endParaRPr lang="cs-CZ" sz="4000" dirty="0"/>
          </a:p>
        </p:txBody>
      </p:sp>
      <p:sp>
        <p:nvSpPr>
          <p:cNvPr id="14" name="Obdélník 13">
            <a:hlinkClick r:id="rId4" action="ppaction://hlinksldjump" highlightClick="1"/>
          </p:cNvPr>
          <p:cNvSpPr/>
          <p:nvPr/>
        </p:nvSpPr>
        <p:spPr>
          <a:xfrm>
            <a:off x="179512" y="3501008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3000</a:t>
            </a:r>
            <a:endParaRPr lang="cs-CZ" sz="4000" dirty="0"/>
          </a:p>
        </p:txBody>
      </p:sp>
      <p:sp>
        <p:nvSpPr>
          <p:cNvPr id="15" name="Obdélník 14">
            <a:hlinkClick r:id="rId5" action="ppaction://hlinksldjump" highlightClick="1"/>
          </p:cNvPr>
          <p:cNvSpPr/>
          <p:nvPr/>
        </p:nvSpPr>
        <p:spPr>
          <a:xfrm>
            <a:off x="179512" y="4437112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4000</a:t>
            </a:r>
            <a:endParaRPr lang="cs-CZ" sz="4000" dirty="0"/>
          </a:p>
        </p:txBody>
      </p:sp>
      <p:sp>
        <p:nvSpPr>
          <p:cNvPr id="29" name="Obdélník 28">
            <a:hlinkClick r:id="rId6" action="ppaction://hlinksldjump" highlightClick="1"/>
          </p:cNvPr>
          <p:cNvSpPr/>
          <p:nvPr/>
        </p:nvSpPr>
        <p:spPr>
          <a:xfrm>
            <a:off x="179512" y="5373216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5000</a:t>
            </a:r>
            <a:endParaRPr lang="cs-CZ" sz="4000" dirty="0"/>
          </a:p>
        </p:txBody>
      </p:sp>
      <p:sp>
        <p:nvSpPr>
          <p:cNvPr id="33" name="Obdélník 32"/>
          <p:cNvSpPr/>
          <p:nvPr/>
        </p:nvSpPr>
        <p:spPr>
          <a:xfrm>
            <a:off x="179512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6. ročník</a:t>
            </a:r>
            <a:endParaRPr lang="cs-CZ" sz="4000" dirty="0"/>
          </a:p>
        </p:txBody>
      </p:sp>
      <p:sp>
        <p:nvSpPr>
          <p:cNvPr id="34" name="Obdélník 33"/>
          <p:cNvSpPr/>
          <p:nvPr/>
        </p:nvSpPr>
        <p:spPr>
          <a:xfrm>
            <a:off x="2411760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7. ročník</a:t>
            </a:r>
            <a:endParaRPr lang="cs-CZ" sz="4000" dirty="0"/>
          </a:p>
        </p:txBody>
      </p:sp>
      <p:sp>
        <p:nvSpPr>
          <p:cNvPr id="35" name="Obdélník 34"/>
          <p:cNvSpPr/>
          <p:nvPr/>
        </p:nvSpPr>
        <p:spPr>
          <a:xfrm>
            <a:off x="4644008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8. ročník</a:t>
            </a:r>
            <a:endParaRPr lang="cs-CZ" sz="4000" dirty="0"/>
          </a:p>
        </p:txBody>
      </p:sp>
      <p:sp>
        <p:nvSpPr>
          <p:cNvPr id="36" name="Obdélník 35"/>
          <p:cNvSpPr/>
          <p:nvPr/>
        </p:nvSpPr>
        <p:spPr>
          <a:xfrm>
            <a:off x="6876256" y="404664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9. ročník</a:t>
            </a:r>
            <a:endParaRPr lang="cs-CZ" sz="4000" dirty="0"/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179512" y="1412776"/>
            <a:ext cx="87129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bdélník 48">
            <a:hlinkClick r:id="rId7" action="ppaction://hlinksldjump" highlightClick="1"/>
          </p:cNvPr>
          <p:cNvSpPr/>
          <p:nvPr/>
        </p:nvSpPr>
        <p:spPr>
          <a:xfrm>
            <a:off x="2411760" y="2564904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2000</a:t>
            </a:r>
            <a:endParaRPr lang="cs-CZ" sz="4000" dirty="0"/>
          </a:p>
        </p:txBody>
      </p:sp>
      <p:sp>
        <p:nvSpPr>
          <p:cNvPr id="50" name="Obdélník 49">
            <a:hlinkClick r:id="rId8" action="ppaction://hlinksldjump" highlightClick="1"/>
          </p:cNvPr>
          <p:cNvSpPr/>
          <p:nvPr/>
        </p:nvSpPr>
        <p:spPr>
          <a:xfrm>
            <a:off x="2411760" y="1628800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1000</a:t>
            </a:r>
            <a:endParaRPr lang="cs-CZ" sz="4000" dirty="0"/>
          </a:p>
        </p:txBody>
      </p:sp>
      <p:sp>
        <p:nvSpPr>
          <p:cNvPr id="51" name="Obdélník 50">
            <a:hlinkClick r:id="rId9" action="ppaction://hlinksldjump" highlightClick="1"/>
          </p:cNvPr>
          <p:cNvSpPr/>
          <p:nvPr/>
        </p:nvSpPr>
        <p:spPr>
          <a:xfrm>
            <a:off x="2411760" y="3501008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3000</a:t>
            </a:r>
            <a:endParaRPr lang="cs-CZ" sz="4000" dirty="0"/>
          </a:p>
        </p:txBody>
      </p:sp>
      <p:sp>
        <p:nvSpPr>
          <p:cNvPr id="52" name="Obdélník 51">
            <a:hlinkClick r:id="rId10" action="ppaction://hlinksldjump" highlightClick="1"/>
          </p:cNvPr>
          <p:cNvSpPr/>
          <p:nvPr/>
        </p:nvSpPr>
        <p:spPr>
          <a:xfrm>
            <a:off x="2411760" y="4437112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4000</a:t>
            </a:r>
            <a:endParaRPr lang="cs-CZ" sz="4000" dirty="0"/>
          </a:p>
        </p:txBody>
      </p:sp>
      <p:sp>
        <p:nvSpPr>
          <p:cNvPr id="53" name="Obdélník 52">
            <a:hlinkClick r:id="rId11" action="ppaction://hlinksldjump" highlightClick="1"/>
          </p:cNvPr>
          <p:cNvSpPr/>
          <p:nvPr/>
        </p:nvSpPr>
        <p:spPr>
          <a:xfrm>
            <a:off x="2411760" y="5373216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5000</a:t>
            </a:r>
            <a:endParaRPr lang="cs-CZ" sz="4000" dirty="0"/>
          </a:p>
        </p:txBody>
      </p:sp>
      <p:sp>
        <p:nvSpPr>
          <p:cNvPr id="54" name="Obdélník 53">
            <a:hlinkClick r:id="rId12" action="ppaction://hlinksldjump" highlightClick="1"/>
          </p:cNvPr>
          <p:cNvSpPr/>
          <p:nvPr/>
        </p:nvSpPr>
        <p:spPr>
          <a:xfrm>
            <a:off x="4644008" y="2564904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2000</a:t>
            </a:r>
            <a:endParaRPr lang="cs-CZ" sz="4000" dirty="0"/>
          </a:p>
        </p:txBody>
      </p:sp>
      <p:sp>
        <p:nvSpPr>
          <p:cNvPr id="55" name="Obdélník 54">
            <a:hlinkClick r:id="rId13" action="ppaction://hlinksldjump" highlightClick="1"/>
          </p:cNvPr>
          <p:cNvSpPr/>
          <p:nvPr/>
        </p:nvSpPr>
        <p:spPr>
          <a:xfrm>
            <a:off x="4644008" y="1628800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1000</a:t>
            </a:r>
            <a:endParaRPr lang="cs-CZ" sz="4000" dirty="0"/>
          </a:p>
        </p:txBody>
      </p:sp>
      <p:sp>
        <p:nvSpPr>
          <p:cNvPr id="56" name="Obdélník 55">
            <a:hlinkClick r:id="rId14" action="ppaction://hlinksldjump" highlightClick="1"/>
          </p:cNvPr>
          <p:cNvSpPr/>
          <p:nvPr/>
        </p:nvSpPr>
        <p:spPr>
          <a:xfrm>
            <a:off x="4644008" y="3501008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3000</a:t>
            </a:r>
            <a:endParaRPr lang="cs-CZ" sz="4000" dirty="0"/>
          </a:p>
        </p:txBody>
      </p:sp>
      <p:sp>
        <p:nvSpPr>
          <p:cNvPr id="57" name="Obdélník 56">
            <a:hlinkClick r:id="rId15" action="ppaction://hlinksldjump" highlightClick="1"/>
          </p:cNvPr>
          <p:cNvSpPr/>
          <p:nvPr/>
        </p:nvSpPr>
        <p:spPr>
          <a:xfrm>
            <a:off x="4644008" y="4437112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4000</a:t>
            </a:r>
            <a:endParaRPr lang="cs-CZ" sz="4000" dirty="0"/>
          </a:p>
        </p:txBody>
      </p:sp>
      <p:sp>
        <p:nvSpPr>
          <p:cNvPr id="58" name="Obdélník 57">
            <a:hlinkClick r:id="rId16" action="ppaction://hlinksldjump" highlightClick="1"/>
          </p:cNvPr>
          <p:cNvSpPr/>
          <p:nvPr/>
        </p:nvSpPr>
        <p:spPr>
          <a:xfrm>
            <a:off x="4644008" y="5373216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5000</a:t>
            </a:r>
            <a:endParaRPr lang="cs-CZ" sz="4000" dirty="0"/>
          </a:p>
        </p:txBody>
      </p:sp>
      <p:sp>
        <p:nvSpPr>
          <p:cNvPr id="59" name="Obdélník 58">
            <a:hlinkClick r:id="rId17" action="ppaction://hlinksldjump" highlightClick="1"/>
          </p:cNvPr>
          <p:cNvSpPr/>
          <p:nvPr/>
        </p:nvSpPr>
        <p:spPr>
          <a:xfrm>
            <a:off x="6876256" y="2564904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2000</a:t>
            </a:r>
            <a:endParaRPr lang="cs-CZ" sz="4000" dirty="0"/>
          </a:p>
        </p:txBody>
      </p:sp>
      <p:sp>
        <p:nvSpPr>
          <p:cNvPr id="60" name="Obdélník 59">
            <a:hlinkClick r:id="rId18" action="ppaction://hlinksldjump" highlightClick="1"/>
          </p:cNvPr>
          <p:cNvSpPr/>
          <p:nvPr/>
        </p:nvSpPr>
        <p:spPr>
          <a:xfrm>
            <a:off x="6876256" y="1628800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1000</a:t>
            </a:r>
            <a:endParaRPr lang="cs-CZ" sz="4000" dirty="0"/>
          </a:p>
        </p:txBody>
      </p:sp>
      <p:sp>
        <p:nvSpPr>
          <p:cNvPr id="61" name="Obdélník 60">
            <a:hlinkClick r:id="rId19" action="ppaction://hlinksldjump" highlightClick="1"/>
          </p:cNvPr>
          <p:cNvSpPr/>
          <p:nvPr/>
        </p:nvSpPr>
        <p:spPr>
          <a:xfrm>
            <a:off x="6876256" y="3501008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3000</a:t>
            </a:r>
            <a:endParaRPr lang="cs-CZ" sz="4000" dirty="0"/>
          </a:p>
        </p:txBody>
      </p:sp>
      <p:sp>
        <p:nvSpPr>
          <p:cNvPr id="62" name="Obdélník 61">
            <a:hlinkClick r:id="rId20" action="ppaction://hlinksldjump" highlightClick="1"/>
          </p:cNvPr>
          <p:cNvSpPr/>
          <p:nvPr/>
        </p:nvSpPr>
        <p:spPr>
          <a:xfrm>
            <a:off x="6876256" y="4437112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4000</a:t>
            </a:r>
            <a:endParaRPr lang="cs-CZ" sz="4000" dirty="0"/>
          </a:p>
        </p:txBody>
      </p:sp>
      <p:sp>
        <p:nvSpPr>
          <p:cNvPr id="63" name="Obdélník 62">
            <a:hlinkClick r:id="rId21" action="ppaction://hlinksldjump"/>
          </p:cNvPr>
          <p:cNvSpPr/>
          <p:nvPr/>
        </p:nvSpPr>
        <p:spPr>
          <a:xfrm>
            <a:off x="6876256" y="5373216"/>
            <a:ext cx="20882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5000</a:t>
            </a:r>
            <a:endParaRPr lang="cs-CZ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2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Co je personifikace?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zosobnění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jinotaj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zvukomalba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nadsázka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Ve kterém literárním žánru vystupují především zvířata?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balada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bajka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báje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cestopis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2204864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Sbírka balad Kytice K. J. Erbena neobsahuje baladu: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Svatební košile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Hastrman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Zlatý kolovrat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Lilie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060848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Jaké národnosti byl Hans Christian Andersen?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Nor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Švéd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Bulhar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Dán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725144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Které schéma vyjadřuje přerývaný rým?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</a:t>
            </a:r>
            <a:r>
              <a:rPr lang="cs-CZ" sz="2000" dirty="0" err="1" smtClean="0"/>
              <a:t>aabb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</a:t>
            </a:r>
            <a:r>
              <a:rPr lang="cs-CZ" sz="2000" dirty="0" err="1" smtClean="0"/>
              <a:t>abab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c</a:t>
            </a:r>
            <a:r>
              <a:rPr lang="cs-CZ" sz="2000" dirty="0" smtClean="0"/>
              <a:t>) </a:t>
            </a:r>
            <a:r>
              <a:rPr lang="cs-CZ" sz="2000" dirty="0" err="1" smtClean="0"/>
              <a:t>abca</a:t>
            </a:r>
            <a:r>
              <a:rPr lang="cs-CZ" sz="2000" dirty="0" smtClean="0"/>
              <a:t> </a:t>
            </a:r>
            <a:r>
              <a:rPr lang="cs-CZ" sz="2000" dirty="0" err="1" smtClean="0"/>
              <a:t>abcb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</a:t>
            </a:r>
            <a:r>
              <a:rPr lang="cs-CZ" sz="2000" dirty="0" err="1" smtClean="0"/>
              <a:t>abba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501008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90872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Báseň založená pouze na ději se označuje jako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a) epická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72883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/>
              <a:t>b</a:t>
            </a:r>
            <a:r>
              <a:rPr lang="cs-CZ" sz="2000" dirty="0" smtClean="0"/>
              <a:t>) lyrická 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693030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c) lyricko-epická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13176"/>
            <a:ext cx="64087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d) dramatická </a:t>
            </a:r>
            <a:endParaRPr lang="cs-CZ" sz="2000" dirty="0"/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Zpět</a:t>
            </a:r>
            <a:endParaRPr lang="cs-CZ" sz="4800" dirty="0"/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908720"/>
            <a:ext cx="792088" cy="792088"/>
          </a:xfrm>
          <a:prstGeom prst="rect">
            <a:avLst/>
          </a:prstGeom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132856"/>
            <a:ext cx="792088" cy="792088"/>
          </a:xfrm>
          <a:prstGeom prst="rect">
            <a:avLst/>
          </a:prstGeom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429000"/>
            <a:ext cx="792088" cy="792088"/>
          </a:xfrm>
          <a:prstGeom prst="rect">
            <a:avLst/>
          </a:prstGeom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4759648"/>
            <a:ext cx="792088" cy="7920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572</Words>
  <Application>Microsoft Office PowerPoint</Application>
  <PresentationFormat>Předvádění na obrazovce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Použité zdroje</vt:lpstr>
    </vt:vector>
  </TitlesOfParts>
  <Company>ZS Zidlochovice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karpiskovap</dc:creator>
  <cp:lastModifiedBy>karpiskovap</cp:lastModifiedBy>
  <cp:revision>30</cp:revision>
  <dcterms:created xsi:type="dcterms:W3CDTF">2011-05-26T09:46:46Z</dcterms:created>
  <dcterms:modified xsi:type="dcterms:W3CDTF">2012-04-28T17:53:56Z</dcterms:modified>
</cp:coreProperties>
</file>