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5" r:id="rId4"/>
    <p:sldId id="264" r:id="rId5"/>
    <p:sldId id="263" r:id="rId6"/>
    <p:sldId id="260" r:id="rId7"/>
    <p:sldId id="261" r:id="rId8"/>
    <p:sldId id="262" r:id="rId9"/>
    <p:sldId id="257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CC3300"/>
    <a:srgbClr val="990000"/>
    <a:srgbClr val="FF9999"/>
    <a:srgbClr val="FF7C80"/>
    <a:srgbClr val="FF5050"/>
    <a:srgbClr val="FF797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C733E4-5A3E-43E3-BDC0-E84AD95C7B83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25DA263-4B40-4B2B-87A9-7ADE0DBCDBB3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pPr>
            <a:tabLst>
              <a:tab pos="5653088" algn="l"/>
            </a:tabLst>
          </a:pPr>
          <a:r>
            <a:rPr lang="cs-CZ" b="1" dirty="0" smtClean="0">
              <a:latin typeface="Book Antiqua" pitchFamily="18" charset="0"/>
            </a:rPr>
            <a:t>Šlechtic Kozlík a jeho synové: </a:t>
          </a:r>
          <a:r>
            <a:rPr lang="cs-CZ" dirty="0" smtClean="0">
              <a:latin typeface="Book Antiqua" pitchFamily="18" charset="0"/>
            </a:rPr>
            <a:t>suroví, zlí, hrdí, nezkrotní, odhodlaní, pro svůj cíl </a:t>
          </a:r>
          <a:r>
            <a:rPr lang="cs-CZ" dirty="0" smtClean="0">
              <a:latin typeface="Book Antiqua" pitchFamily="18" charset="0"/>
            </a:rPr>
            <a:t>jsou ochotni </a:t>
          </a:r>
          <a:r>
            <a:rPr lang="cs-CZ" dirty="0" smtClean="0">
              <a:latin typeface="Book Antiqua" pitchFamily="18" charset="0"/>
            </a:rPr>
            <a:t>cokoli obětovat</a:t>
          </a:r>
          <a:endParaRPr lang="cs-CZ" dirty="0">
            <a:latin typeface="Book Antiqua" pitchFamily="18" charset="0"/>
          </a:endParaRPr>
        </a:p>
      </dgm:t>
    </dgm:pt>
    <dgm:pt modelId="{00635B9C-7E74-468B-865A-269909BA9492}" type="parTrans" cxnId="{EA3D5C68-4692-40D1-9E1F-6B75A73D8266}">
      <dgm:prSet/>
      <dgm:spPr/>
      <dgm:t>
        <a:bodyPr/>
        <a:lstStyle/>
        <a:p>
          <a:endParaRPr lang="cs-CZ"/>
        </a:p>
      </dgm:t>
    </dgm:pt>
    <dgm:pt modelId="{495E6252-8245-4903-98E0-D50523F64C6D}" type="sibTrans" cxnId="{EA3D5C68-4692-40D1-9E1F-6B75A73D8266}">
      <dgm:prSet/>
      <dgm:spPr/>
      <dgm:t>
        <a:bodyPr/>
        <a:lstStyle/>
        <a:p>
          <a:endParaRPr lang="cs-CZ"/>
        </a:p>
      </dgm:t>
    </dgm:pt>
    <dgm:pt modelId="{A2B7BA9D-838D-439D-A9DB-BE9601513337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cs-CZ" b="1" dirty="0" smtClean="0">
              <a:latin typeface="Book Antiqua" pitchFamily="18" charset="0"/>
            </a:rPr>
            <a:t>Zbojník Lazar:</a:t>
          </a:r>
          <a:r>
            <a:rPr lang="cs-CZ" dirty="0" smtClean="0">
              <a:latin typeface="Book Antiqua" pitchFamily="18" charset="0"/>
            </a:rPr>
            <a:t> statečný, drsný, živelný, surový, bojuje z vášně i nenávisti</a:t>
          </a:r>
          <a:endParaRPr lang="cs-CZ" dirty="0">
            <a:latin typeface="Book Antiqua" pitchFamily="18" charset="0"/>
          </a:endParaRPr>
        </a:p>
      </dgm:t>
    </dgm:pt>
    <dgm:pt modelId="{C35E5EE7-3C42-4C19-9FE8-1D114AEAC94E}" type="parTrans" cxnId="{05A13D37-1A3D-48DC-9C2F-EFE58C3E4A0C}">
      <dgm:prSet/>
      <dgm:spPr/>
      <dgm:t>
        <a:bodyPr/>
        <a:lstStyle/>
        <a:p>
          <a:endParaRPr lang="cs-CZ"/>
        </a:p>
      </dgm:t>
    </dgm:pt>
    <dgm:pt modelId="{41A1672E-C9B8-45C9-8722-76D86906C20E}" type="sibTrans" cxnId="{05A13D37-1A3D-48DC-9C2F-EFE58C3E4A0C}">
      <dgm:prSet/>
      <dgm:spPr/>
      <dgm:t>
        <a:bodyPr/>
        <a:lstStyle/>
        <a:p>
          <a:endParaRPr lang="cs-CZ"/>
        </a:p>
      </dgm:t>
    </dgm:pt>
    <dgm:pt modelId="{C0014A1E-FEFA-445C-B374-5F3027249967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cs-CZ" b="1" dirty="0" smtClean="0">
              <a:latin typeface="Book Antiqua" pitchFamily="18" charset="0"/>
            </a:rPr>
            <a:t>Krásná Markéta:</a:t>
          </a:r>
          <a:r>
            <a:rPr lang="cs-CZ" dirty="0" smtClean="0">
              <a:latin typeface="Book Antiqua" pitchFamily="18" charset="0"/>
            </a:rPr>
            <a:t> Lazarova dcera, citlivá, zbožná, odhodlaná, věrně a oddaně milující</a:t>
          </a:r>
          <a:endParaRPr lang="cs-CZ" dirty="0">
            <a:latin typeface="Book Antiqua" pitchFamily="18" charset="0"/>
          </a:endParaRPr>
        </a:p>
      </dgm:t>
    </dgm:pt>
    <dgm:pt modelId="{92624DA8-29C5-4201-8528-042A74D5E230}" type="parTrans" cxnId="{FC0D6EBE-CB71-46DB-83A5-E8FB5EEE8903}">
      <dgm:prSet/>
      <dgm:spPr/>
      <dgm:t>
        <a:bodyPr/>
        <a:lstStyle/>
        <a:p>
          <a:endParaRPr lang="cs-CZ"/>
        </a:p>
      </dgm:t>
    </dgm:pt>
    <dgm:pt modelId="{1B7181C7-2701-4376-8423-CCDC48AE04D9}" type="sibTrans" cxnId="{FC0D6EBE-CB71-46DB-83A5-E8FB5EEE8903}">
      <dgm:prSet/>
      <dgm:spPr/>
      <dgm:t>
        <a:bodyPr/>
        <a:lstStyle/>
        <a:p>
          <a:endParaRPr lang="cs-CZ"/>
        </a:p>
      </dgm:t>
    </dgm:pt>
    <dgm:pt modelId="{37808F46-658E-4490-A16F-2464A6B01025}" type="pres">
      <dgm:prSet presAssocID="{62C733E4-5A3E-43E3-BDC0-E84AD95C7B8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224F3CC-7743-4A6F-A28B-091127131371}" type="pres">
      <dgm:prSet presAssocID="{E25DA263-4B40-4B2B-87A9-7ADE0DBCDBB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12367B6-C491-4232-B001-ED20084CBC3A}" type="pres">
      <dgm:prSet presAssocID="{495E6252-8245-4903-98E0-D50523F64C6D}" presName="spacer" presStyleCnt="0"/>
      <dgm:spPr/>
    </dgm:pt>
    <dgm:pt modelId="{7FB17E52-AF23-4AF4-81AD-970EE536E481}" type="pres">
      <dgm:prSet presAssocID="{A2B7BA9D-838D-439D-A9DB-BE960151333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96A3705-B2A7-4D20-8AF4-8E650FEA2579}" type="pres">
      <dgm:prSet presAssocID="{41A1672E-C9B8-45C9-8722-76D86906C20E}" presName="spacer" presStyleCnt="0"/>
      <dgm:spPr/>
    </dgm:pt>
    <dgm:pt modelId="{BE7D3FB3-8651-4068-9B9E-71601F5F2652}" type="pres">
      <dgm:prSet presAssocID="{C0014A1E-FEFA-445C-B374-5F302724996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EA3D5C68-4692-40D1-9E1F-6B75A73D8266}" srcId="{62C733E4-5A3E-43E3-BDC0-E84AD95C7B83}" destId="{E25DA263-4B40-4B2B-87A9-7ADE0DBCDBB3}" srcOrd="0" destOrd="0" parTransId="{00635B9C-7E74-468B-865A-269909BA9492}" sibTransId="{495E6252-8245-4903-98E0-D50523F64C6D}"/>
    <dgm:cxn modelId="{05A13D37-1A3D-48DC-9C2F-EFE58C3E4A0C}" srcId="{62C733E4-5A3E-43E3-BDC0-E84AD95C7B83}" destId="{A2B7BA9D-838D-439D-A9DB-BE9601513337}" srcOrd="1" destOrd="0" parTransId="{C35E5EE7-3C42-4C19-9FE8-1D114AEAC94E}" sibTransId="{41A1672E-C9B8-45C9-8722-76D86906C20E}"/>
    <dgm:cxn modelId="{E3D1DAC5-5F01-4546-A18B-F270CC2B56C7}" type="presOf" srcId="{C0014A1E-FEFA-445C-B374-5F3027249967}" destId="{BE7D3FB3-8651-4068-9B9E-71601F5F2652}" srcOrd="0" destOrd="0" presId="urn:microsoft.com/office/officeart/2005/8/layout/vList2"/>
    <dgm:cxn modelId="{FC0D6EBE-CB71-46DB-83A5-E8FB5EEE8903}" srcId="{62C733E4-5A3E-43E3-BDC0-E84AD95C7B83}" destId="{C0014A1E-FEFA-445C-B374-5F3027249967}" srcOrd="2" destOrd="0" parTransId="{92624DA8-29C5-4201-8528-042A74D5E230}" sibTransId="{1B7181C7-2701-4376-8423-CCDC48AE04D9}"/>
    <dgm:cxn modelId="{F84DDA87-8E4A-4AC9-9DA4-939887E3A27A}" type="presOf" srcId="{E25DA263-4B40-4B2B-87A9-7ADE0DBCDBB3}" destId="{6224F3CC-7743-4A6F-A28B-091127131371}" srcOrd="0" destOrd="0" presId="urn:microsoft.com/office/officeart/2005/8/layout/vList2"/>
    <dgm:cxn modelId="{CD756EFA-1228-4770-BBE2-E14D66548235}" type="presOf" srcId="{A2B7BA9D-838D-439D-A9DB-BE9601513337}" destId="{7FB17E52-AF23-4AF4-81AD-970EE536E481}" srcOrd="0" destOrd="0" presId="urn:microsoft.com/office/officeart/2005/8/layout/vList2"/>
    <dgm:cxn modelId="{96CC23C2-0D26-4928-AA7E-482FA48B32DE}" type="presOf" srcId="{62C733E4-5A3E-43E3-BDC0-E84AD95C7B83}" destId="{37808F46-658E-4490-A16F-2464A6B01025}" srcOrd="0" destOrd="0" presId="urn:microsoft.com/office/officeart/2005/8/layout/vList2"/>
    <dgm:cxn modelId="{B710F7F4-7E5F-4F2B-994A-93AAEF3DC5BB}" type="presParOf" srcId="{37808F46-658E-4490-A16F-2464A6B01025}" destId="{6224F3CC-7743-4A6F-A28B-091127131371}" srcOrd="0" destOrd="0" presId="urn:microsoft.com/office/officeart/2005/8/layout/vList2"/>
    <dgm:cxn modelId="{1A7DCD73-79A7-49BD-B445-B183D6187DC7}" type="presParOf" srcId="{37808F46-658E-4490-A16F-2464A6B01025}" destId="{A12367B6-C491-4232-B001-ED20084CBC3A}" srcOrd="1" destOrd="0" presId="urn:microsoft.com/office/officeart/2005/8/layout/vList2"/>
    <dgm:cxn modelId="{AD997F22-0930-4E33-87B4-251D5D1ED19E}" type="presParOf" srcId="{37808F46-658E-4490-A16F-2464A6B01025}" destId="{7FB17E52-AF23-4AF4-81AD-970EE536E481}" srcOrd="2" destOrd="0" presId="urn:microsoft.com/office/officeart/2005/8/layout/vList2"/>
    <dgm:cxn modelId="{4B53F994-39FA-4080-B279-76400E62D1C8}" type="presParOf" srcId="{37808F46-658E-4490-A16F-2464A6B01025}" destId="{396A3705-B2A7-4D20-8AF4-8E650FEA2579}" srcOrd="3" destOrd="0" presId="urn:microsoft.com/office/officeart/2005/8/layout/vList2"/>
    <dgm:cxn modelId="{2B26206B-9227-4754-86F4-87833F914490}" type="presParOf" srcId="{37808F46-658E-4490-A16F-2464A6B01025}" destId="{BE7D3FB3-8651-4068-9B9E-71601F5F265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24F3CC-7743-4A6F-A28B-091127131371}">
      <dsp:nvSpPr>
        <dsp:cNvPr id="0" name=""/>
        <dsp:cNvSpPr/>
      </dsp:nvSpPr>
      <dsp:spPr>
        <a:xfrm>
          <a:off x="0" y="472904"/>
          <a:ext cx="8229600" cy="982799"/>
        </a:xfrm>
        <a:prstGeom prst="round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5653088" algn="l"/>
            </a:tabLst>
          </a:pPr>
          <a:r>
            <a:rPr lang="cs-CZ" sz="2400" b="1" kern="1200" dirty="0" smtClean="0">
              <a:latin typeface="Book Antiqua" pitchFamily="18" charset="0"/>
            </a:rPr>
            <a:t>Šlechtic Kozlík a jeho synové: </a:t>
          </a:r>
          <a:r>
            <a:rPr lang="cs-CZ" sz="2400" kern="1200" dirty="0" smtClean="0">
              <a:latin typeface="Book Antiqua" pitchFamily="18" charset="0"/>
            </a:rPr>
            <a:t>suroví, zlí, hrdí, nezkrotní, odhodlaní, pro svůj cíl </a:t>
          </a:r>
          <a:r>
            <a:rPr lang="cs-CZ" sz="2400" kern="1200" dirty="0" smtClean="0">
              <a:latin typeface="Book Antiqua" pitchFamily="18" charset="0"/>
            </a:rPr>
            <a:t>jsou ochotni </a:t>
          </a:r>
          <a:r>
            <a:rPr lang="cs-CZ" sz="2400" kern="1200" dirty="0" smtClean="0">
              <a:latin typeface="Book Antiqua" pitchFamily="18" charset="0"/>
            </a:rPr>
            <a:t>cokoli obětovat</a:t>
          </a:r>
          <a:endParaRPr lang="cs-CZ" sz="2400" kern="1200" dirty="0">
            <a:latin typeface="Book Antiqua" pitchFamily="18" charset="0"/>
          </a:endParaRPr>
        </a:p>
      </dsp:txBody>
      <dsp:txXfrm>
        <a:off x="0" y="472904"/>
        <a:ext cx="8229600" cy="982799"/>
      </dsp:txXfrm>
    </dsp:sp>
    <dsp:sp modelId="{7FB17E52-AF23-4AF4-81AD-970EE536E481}">
      <dsp:nvSpPr>
        <dsp:cNvPr id="0" name=""/>
        <dsp:cNvSpPr/>
      </dsp:nvSpPr>
      <dsp:spPr>
        <a:xfrm>
          <a:off x="0" y="1524824"/>
          <a:ext cx="8229600" cy="982799"/>
        </a:xfrm>
        <a:prstGeom prst="round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>
              <a:latin typeface="Book Antiqua" pitchFamily="18" charset="0"/>
            </a:rPr>
            <a:t>Zbojník Lazar:</a:t>
          </a:r>
          <a:r>
            <a:rPr lang="cs-CZ" sz="2400" kern="1200" dirty="0" smtClean="0">
              <a:latin typeface="Book Antiqua" pitchFamily="18" charset="0"/>
            </a:rPr>
            <a:t> statečný, drsný, živelný, surový, bojuje z vášně i nenávisti</a:t>
          </a:r>
          <a:endParaRPr lang="cs-CZ" sz="2400" kern="1200" dirty="0">
            <a:latin typeface="Book Antiqua" pitchFamily="18" charset="0"/>
          </a:endParaRPr>
        </a:p>
      </dsp:txBody>
      <dsp:txXfrm>
        <a:off x="0" y="1524824"/>
        <a:ext cx="8229600" cy="982799"/>
      </dsp:txXfrm>
    </dsp:sp>
    <dsp:sp modelId="{BE7D3FB3-8651-4068-9B9E-71601F5F2652}">
      <dsp:nvSpPr>
        <dsp:cNvPr id="0" name=""/>
        <dsp:cNvSpPr/>
      </dsp:nvSpPr>
      <dsp:spPr>
        <a:xfrm>
          <a:off x="0" y="2576743"/>
          <a:ext cx="8229600" cy="982799"/>
        </a:xfrm>
        <a:prstGeom prst="round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>
              <a:latin typeface="Book Antiqua" pitchFamily="18" charset="0"/>
            </a:rPr>
            <a:t>Krásná Markéta:</a:t>
          </a:r>
          <a:r>
            <a:rPr lang="cs-CZ" sz="2400" kern="1200" dirty="0" smtClean="0">
              <a:latin typeface="Book Antiqua" pitchFamily="18" charset="0"/>
            </a:rPr>
            <a:t> Lazarova dcera, citlivá, zbožná, odhodlaná, věrně a oddaně milující</a:t>
          </a:r>
          <a:endParaRPr lang="cs-CZ" sz="2400" kern="1200" dirty="0">
            <a:latin typeface="Book Antiqua" pitchFamily="18" charset="0"/>
          </a:endParaRPr>
        </a:p>
      </dsp:txBody>
      <dsp:txXfrm>
        <a:off x="0" y="2576743"/>
        <a:ext cx="8229600" cy="9827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BE1E-3FDC-44D6-8BBF-3E1D64D7FCC3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416DE-BDFB-44C1-A69F-271F056BFC6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BE1E-3FDC-44D6-8BBF-3E1D64D7FCC3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416DE-BDFB-44C1-A69F-271F056BFC6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BE1E-3FDC-44D6-8BBF-3E1D64D7FCC3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416DE-BDFB-44C1-A69F-271F056BFC6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BE1E-3FDC-44D6-8BBF-3E1D64D7FCC3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416DE-BDFB-44C1-A69F-271F056BFC6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BE1E-3FDC-44D6-8BBF-3E1D64D7FCC3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416DE-BDFB-44C1-A69F-271F056BFC6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BE1E-3FDC-44D6-8BBF-3E1D64D7FCC3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416DE-BDFB-44C1-A69F-271F056BFC6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BE1E-3FDC-44D6-8BBF-3E1D64D7FCC3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416DE-BDFB-44C1-A69F-271F056BFC6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BE1E-3FDC-44D6-8BBF-3E1D64D7FCC3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416DE-BDFB-44C1-A69F-271F056BFC6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BE1E-3FDC-44D6-8BBF-3E1D64D7FCC3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416DE-BDFB-44C1-A69F-271F056BFC6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BE1E-3FDC-44D6-8BBF-3E1D64D7FCC3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416DE-BDFB-44C1-A69F-271F056BFC6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BE1E-3FDC-44D6-8BBF-3E1D64D7FCC3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416DE-BDFB-44C1-A69F-271F056BFC6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DBE1E-3FDC-44D6-8BBF-3E1D64D7FCC3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416DE-BDFB-44C1-A69F-271F056BFC6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trips dir="r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l="523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9" name="Obdélník 8"/>
          <p:cNvSpPr/>
          <p:nvPr/>
        </p:nvSpPr>
        <p:spPr>
          <a:xfrm>
            <a:off x="755576" y="836712"/>
            <a:ext cx="7416824" cy="4598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2000" b="1" kern="0" dirty="0" smtClean="0">
                <a:latin typeface="Trebuchet MS" pitchFamily="34" charset="0"/>
              </a:rPr>
              <a:t>	</a:t>
            </a:r>
            <a:r>
              <a:rPr lang="cs-CZ" sz="2400" b="1" kern="0" dirty="0" smtClean="0"/>
              <a:t>Vzdělávací oblast</a:t>
            </a:r>
            <a:r>
              <a:rPr lang="cs-CZ" sz="2400" kern="0" dirty="0" smtClean="0"/>
              <a:t>: </a:t>
            </a:r>
            <a:br>
              <a:rPr lang="cs-CZ" sz="2400" kern="0" dirty="0" smtClean="0"/>
            </a:br>
            <a:r>
              <a:rPr lang="cs-CZ" sz="2400" kern="0" dirty="0" smtClean="0"/>
              <a:t>Jazyk a jazyková komunikace</a:t>
            </a:r>
            <a:br>
              <a:rPr lang="cs-CZ" sz="2400" kern="0" dirty="0" smtClean="0"/>
            </a:br>
            <a:r>
              <a:rPr lang="cs-CZ" sz="2400" b="1" kern="0" dirty="0" smtClean="0"/>
              <a:t>Vyučovací předmět</a:t>
            </a:r>
            <a:r>
              <a:rPr lang="cs-CZ" sz="2400" kern="0" dirty="0" smtClean="0"/>
              <a:t>: </a:t>
            </a:r>
            <a:br>
              <a:rPr lang="cs-CZ" sz="2400" kern="0" dirty="0" smtClean="0"/>
            </a:br>
            <a:r>
              <a:rPr lang="cs-CZ" sz="2400" kern="0" dirty="0" smtClean="0"/>
              <a:t>Český jazyk a literatura</a:t>
            </a:r>
            <a:br>
              <a:rPr lang="cs-CZ" sz="2400" kern="0" dirty="0" smtClean="0"/>
            </a:br>
            <a:r>
              <a:rPr lang="cs-CZ" sz="2400" b="1" kern="0" dirty="0" smtClean="0"/>
              <a:t>Ročník</a:t>
            </a:r>
            <a:r>
              <a:rPr lang="cs-CZ" sz="2400" kern="0" dirty="0" smtClean="0"/>
              <a:t>: 9. ročník </a:t>
            </a:r>
            <a:br>
              <a:rPr lang="cs-CZ" sz="2400" kern="0" dirty="0" smtClean="0"/>
            </a:br>
            <a:r>
              <a:rPr lang="cs-CZ" sz="2400" b="1" kern="0" dirty="0" smtClean="0"/>
              <a:t>Anotace</a:t>
            </a:r>
            <a:r>
              <a:rPr lang="cs-CZ" sz="2400" kern="0" dirty="0" smtClean="0"/>
              <a:t>: </a:t>
            </a:r>
            <a:r>
              <a:rPr lang="cs-CZ" sz="2400" b="1" kern="0" dirty="0" smtClean="0"/>
              <a:t>Vladislav Vančura Markéta Lazarová</a:t>
            </a:r>
            <a:r>
              <a:rPr lang="cs-CZ" sz="2400" kern="0" dirty="0" smtClean="0"/>
              <a:t/>
            </a:r>
            <a:br>
              <a:rPr lang="cs-CZ" sz="2400" kern="0" dirty="0" smtClean="0"/>
            </a:br>
            <a:r>
              <a:rPr lang="cs-CZ" sz="2400" kern="0" dirty="0" smtClean="0"/>
              <a:t>charakteristika románu – děj, jazyk, postavy, ukázka </a:t>
            </a:r>
            <a:br>
              <a:rPr lang="cs-CZ" sz="2400" kern="0" dirty="0" smtClean="0"/>
            </a:br>
            <a:r>
              <a:rPr lang="cs-CZ" sz="2400" kern="0" dirty="0" smtClean="0"/>
              <a:t>a pracovní list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2400" kern="0" dirty="0" smtClean="0"/>
              <a:t/>
            </a:r>
            <a:br>
              <a:rPr lang="cs-CZ" sz="2400" kern="0" dirty="0" smtClean="0"/>
            </a:br>
            <a:r>
              <a:rPr lang="cs-CZ" sz="2400" b="1" kern="0" dirty="0" smtClean="0"/>
              <a:t>Podpora vzdělávání v ZŠ Židlochovice</a:t>
            </a:r>
            <a:r>
              <a:rPr lang="cs-CZ" sz="2400" kern="0" dirty="0" smtClean="0"/>
              <a:t/>
            </a:r>
            <a:br>
              <a:rPr lang="cs-CZ" sz="2400" kern="0" dirty="0" smtClean="0"/>
            </a:br>
            <a:r>
              <a:rPr lang="cs-CZ" sz="2400" b="1" kern="0" dirty="0" smtClean="0"/>
              <a:t>Autor materiálu</a:t>
            </a:r>
            <a:r>
              <a:rPr lang="cs-CZ" sz="2400" kern="0" dirty="0" smtClean="0"/>
              <a:t>: Mgr. Petra Karpíšková</a:t>
            </a:r>
            <a:br>
              <a:rPr lang="cs-CZ" sz="2400" kern="0" dirty="0" smtClean="0"/>
            </a:br>
            <a:r>
              <a:rPr lang="cs-CZ" sz="2400" b="1" kern="0" dirty="0" smtClean="0"/>
              <a:t>Vytvořeno</a:t>
            </a:r>
            <a:r>
              <a:rPr lang="cs-CZ" sz="2400" kern="0" dirty="0" smtClean="0"/>
              <a:t>: září 2011</a:t>
            </a:r>
            <a:endParaRPr lang="cs-CZ" sz="2400" kern="0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r="82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5" name="Obdélník 4"/>
          <p:cNvSpPr/>
          <p:nvPr/>
        </p:nvSpPr>
        <p:spPr>
          <a:xfrm>
            <a:off x="179512" y="5013176"/>
            <a:ext cx="5832648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5400" b="1" i="1" cap="none" spc="0" dirty="0" smtClean="0">
                <a:ln w="11430"/>
                <a:solidFill>
                  <a:srgbClr val="FF7C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Vladislav Vančura</a:t>
            </a:r>
          </a:p>
          <a:p>
            <a:pPr algn="ctr"/>
            <a:r>
              <a:rPr lang="cs-CZ" sz="4800" b="1" i="1" dirty="0" smtClean="0">
                <a:ln w="11430"/>
                <a:solidFill>
                  <a:srgbClr val="FF7C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Markéta Lazarová</a:t>
            </a:r>
            <a:endParaRPr lang="cs-CZ" sz="4800" b="1" i="1" cap="none" spc="0" dirty="0">
              <a:ln w="11430"/>
              <a:solidFill>
                <a:srgbClr val="FF7C8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l="523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7" name="Obdélník 6"/>
          <p:cNvSpPr/>
          <p:nvPr/>
        </p:nvSpPr>
        <p:spPr>
          <a:xfrm>
            <a:off x="971600" y="476672"/>
            <a:ext cx="74168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5400" b="1" i="1" cap="none" spc="0" dirty="0" smtClean="0">
                <a:ln w="11430"/>
                <a:solidFill>
                  <a:srgbClr val="FF7C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Děj románu</a:t>
            </a:r>
            <a:endParaRPr lang="cs-CZ" sz="4800" b="1" i="1" cap="none" spc="0" dirty="0">
              <a:ln w="11430"/>
              <a:solidFill>
                <a:srgbClr val="FF7C8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683568" y="1412777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cs-CZ" sz="3200" dirty="0"/>
          </a:p>
        </p:txBody>
      </p:sp>
      <p:sp>
        <p:nvSpPr>
          <p:cNvPr id="11" name="Obdélník 10"/>
          <p:cNvSpPr/>
          <p:nvPr/>
        </p:nvSpPr>
        <p:spPr>
          <a:xfrm>
            <a:off x="899592" y="1556792"/>
            <a:ext cx="76328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800" dirty="0" smtClean="0"/>
              <a:t> Loupeživý rytíř Mikoláš Kozlík unese Markétu </a:t>
            </a:r>
          </a:p>
          <a:p>
            <a:r>
              <a:rPr lang="cs-CZ" sz="2800" dirty="0" smtClean="0"/>
              <a:t>   Lazarovou a ožení se s ní.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 smtClean="0"/>
              <a:t> Mikoláš shání vojsko, aby mohl osvobodit otce 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   a bratry </a:t>
            </a:r>
            <a:r>
              <a:rPr lang="cs-CZ" sz="2800" dirty="0" smtClean="0"/>
              <a:t>z vězení</a:t>
            </a:r>
            <a:r>
              <a:rPr lang="cs-CZ" sz="28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 smtClean="0"/>
              <a:t>  </a:t>
            </a:r>
            <a:r>
              <a:rPr lang="cs-CZ" sz="2800" dirty="0" smtClean="0"/>
              <a:t>Výprava </a:t>
            </a:r>
            <a:r>
              <a:rPr lang="cs-CZ" sz="2800" dirty="0" smtClean="0"/>
              <a:t>ztroskotá, lupiči jsou </a:t>
            </a:r>
            <a:r>
              <a:rPr lang="cs-CZ" sz="2800" dirty="0" smtClean="0"/>
              <a:t>zabiti </a:t>
            </a:r>
            <a:r>
              <a:rPr lang="cs-CZ" sz="2800" dirty="0" smtClean="0"/>
              <a:t>a Mikoláš </a:t>
            </a:r>
            <a:r>
              <a:rPr lang="cs-CZ" sz="2800" dirty="0" smtClean="0"/>
              <a:t>se   </a:t>
            </a:r>
          </a:p>
          <a:p>
            <a:r>
              <a:rPr lang="cs-CZ" sz="2800" dirty="0" smtClean="0"/>
              <a:t> </a:t>
            </a:r>
            <a:r>
              <a:rPr lang="cs-CZ" sz="2800" dirty="0" smtClean="0"/>
              <a:t>  </a:t>
            </a:r>
            <a:r>
              <a:rPr lang="cs-CZ" sz="2800" dirty="0" smtClean="0"/>
              <a:t>dostane do vězení.   </a:t>
            </a:r>
            <a:endParaRPr lang="cs-CZ" sz="2800" dirty="0" smtClean="0"/>
          </a:p>
          <a:p>
            <a:pPr>
              <a:buFont typeface="Arial" pitchFamily="34" charset="0"/>
              <a:buChar char="•"/>
            </a:pPr>
            <a:r>
              <a:rPr lang="cs-CZ" sz="2800" dirty="0" smtClean="0"/>
              <a:t>  S otcem a bratry je popraven. 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 smtClean="0"/>
              <a:t>  Markéta čeká dítě a je jí odpuštěno. 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 smtClean="0"/>
              <a:t>  Odejde do kláštera.</a:t>
            </a:r>
            <a:endParaRPr lang="cs-CZ" sz="2800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l="523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916832"/>
            <a:ext cx="2465065" cy="32458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Obdélník 6"/>
          <p:cNvSpPr/>
          <p:nvPr/>
        </p:nvSpPr>
        <p:spPr>
          <a:xfrm>
            <a:off x="3275856" y="476672"/>
            <a:ext cx="53285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5400" b="1" i="1" cap="none" spc="0" dirty="0" smtClean="0">
                <a:ln w="11430"/>
                <a:solidFill>
                  <a:srgbClr val="FF7C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Jazyk románu</a:t>
            </a:r>
            <a:endParaRPr lang="cs-CZ" sz="4800" b="1" i="1" cap="none" spc="0" dirty="0">
              <a:ln w="11430"/>
              <a:solidFill>
                <a:srgbClr val="FF7C8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563888" y="1412777"/>
            <a:ext cx="489654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3200" dirty="0" smtClean="0"/>
              <a:t> poetismy </a:t>
            </a:r>
          </a:p>
          <a:p>
            <a:pPr>
              <a:buFont typeface="Arial" pitchFamily="34" charset="0"/>
              <a:buChar char="•"/>
            </a:pPr>
            <a:r>
              <a:rPr lang="cs-CZ" sz="3200" dirty="0" smtClean="0"/>
              <a:t> vulgarismy</a:t>
            </a:r>
          </a:p>
          <a:p>
            <a:pPr>
              <a:buFont typeface="Arial" pitchFamily="34" charset="0"/>
              <a:buChar char="•"/>
            </a:pPr>
            <a:r>
              <a:rPr lang="cs-CZ" sz="3200" dirty="0" smtClean="0"/>
              <a:t> archaismy</a:t>
            </a:r>
          </a:p>
          <a:p>
            <a:pPr>
              <a:buFont typeface="Arial" pitchFamily="34" charset="0"/>
              <a:buChar char="•"/>
            </a:pPr>
            <a:r>
              <a:rPr lang="cs-CZ" sz="3200" dirty="0" smtClean="0"/>
              <a:t> dlouhá souvětí  </a:t>
            </a:r>
          </a:p>
          <a:p>
            <a:r>
              <a:rPr lang="cs-CZ" sz="3200" dirty="0" smtClean="0"/>
              <a:t>  (humanistické periody)</a:t>
            </a:r>
          </a:p>
          <a:p>
            <a:pPr>
              <a:buFont typeface="Arial" pitchFamily="34" charset="0"/>
              <a:buChar char="•"/>
            </a:pPr>
            <a:r>
              <a:rPr lang="cs-CZ" sz="3200" dirty="0" smtClean="0"/>
              <a:t> metafory </a:t>
            </a:r>
          </a:p>
          <a:p>
            <a:pPr>
              <a:buFont typeface="Arial" pitchFamily="34" charset="0"/>
              <a:buChar char="•"/>
            </a:pPr>
            <a:r>
              <a:rPr lang="cs-CZ" sz="3200" dirty="0" smtClean="0"/>
              <a:t> citoslovce, oslovení, </a:t>
            </a:r>
          </a:p>
          <a:p>
            <a:pPr>
              <a:buFont typeface="Arial" pitchFamily="34" charset="0"/>
              <a:buChar char="•"/>
            </a:pPr>
            <a:r>
              <a:rPr lang="cs-CZ" sz="3200" dirty="0" smtClean="0"/>
              <a:t> věty zvolací a tázací</a:t>
            </a:r>
            <a:endParaRPr lang="cs-CZ" sz="3200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l="523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7" name="Obdélník 6"/>
          <p:cNvSpPr/>
          <p:nvPr/>
        </p:nvSpPr>
        <p:spPr>
          <a:xfrm>
            <a:off x="755576" y="332656"/>
            <a:ext cx="78488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5400" b="1" i="1" cap="none" spc="0" dirty="0" smtClean="0">
                <a:ln w="11430"/>
                <a:solidFill>
                  <a:srgbClr val="FF7C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Charakteristika románu</a:t>
            </a:r>
            <a:endParaRPr lang="cs-CZ" sz="4800" b="1" i="1" cap="none" spc="0" dirty="0">
              <a:ln w="11430"/>
              <a:solidFill>
                <a:srgbClr val="FF7C8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11560" y="1370270"/>
            <a:ext cx="792088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</a:rPr>
              <a:t>Kompozice: 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</a:rPr>
              <a:t>Dějovou linii narušuje  postava vypravěče. </a:t>
            </a:r>
            <a:endParaRPr lang="cs-CZ" sz="2800" dirty="0" smtClean="0">
              <a:latin typeface="Book Antiqua" pitchFamily="18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</a:rPr>
              <a:t>Děj</a:t>
            </a:r>
            <a:r>
              <a:rPr kumimoji="0" lang="cs-CZ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</a:rPr>
              <a:t> přerušují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</a:rPr>
              <a:t> 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</a:rPr>
              <a:t>řečnické otázky: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</a:rPr>
              <a:t>„Nuže, zotaví se jejich láska?“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</a:rPr>
              <a:t>„Nešťastná Markéta! Není tato modlitba </a:t>
            </a:r>
            <a:r>
              <a:rPr kumimoji="0" lang="cs-CZ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</a:rPr>
              <a:t>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800" dirty="0" smtClean="0">
                <a:latin typeface="Book Antiqua" pitchFamily="18" charset="0"/>
                <a:ea typeface="Times New Roman" pitchFamily="18" charset="0"/>
              </a:rPr>
              <a:t>  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</a:rPr>
              <a:t>rouhavá?“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</a:rPr>
              <a:t>„Rozeznáváte, jak se prosebnice vynáší?“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800" b="1" dirty="0" smtClean="0">
                <a:latin typeface="Book Antiqua" pitchFamily="18" charset="0"/>
                <a:ea typeface="Times New Roman" pitchFamily="18" charset="0"/>
              </a:rPr>
              <a:t>B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</a:rPr>
              <a:t>ásnická próza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800" b="1" dirty="0" smtClean="0">
                <a:latin typeface="Book Antiqua" pitchFamily="18" charset="0"/>
                <a:ea typeface="Times New Roman" pitchFamily="18" charset="0"/>
                <a:sym typeface="Wingdings" pitchFamily="2" charset="2"/>
              </a:rPr>
              <a:t>Hlavní myšlenka - </a:t>
            </a:r>
            <a:r>
              <a:rPr lang="cs-CZ" sz="2800" dirty="0" smtClean="0">
                <a:latin typeface="Book Antiqua" pitchFamily="18" charset="0"/>
              </a:rPr>
              <a:t>smyslem života je láska, oslavuje život a svobodu</a:t>
            </a:r>
            <a:endParaRPr kumimoji="0" lang="cs-CZ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lum contrast="10000"/>
          </a:blip>
          <a:srcRect l="6046" r="8263"/>
          <a:stretch>
            <a:fillRect/>
          </a:stretch>
        </p:blipFill>
        <p:spPr bwMode="auto">
          <a:xfrm flipH="1">
            <a:off x="6084168" y="620688"/>
            <a:ext cx="2699792" cy="231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</p:nvPr>
        </p:nvGraphicFramePr>
        <p:xfrm>
          <a:off x="467544" y="2564904"/>
          <a:ext cx="822960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Obdélník 6"/>
          <p:cNvSpPr/>
          <p:nvPr/>
        </p:nvSpPr>
        <p:spPr>
          <a:xfrm>
            <a:off x="467544" y="1124744"/>
            <a:ext cx="583264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6000" b="1" i="1" cap="none" spc="0" dirty="0" smtClean="0">
                <a:ln w="11430"/>
                <a:solidFill>
                  <a:srgbClr val="FF7C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Postavy románu</a:t>
            </a:r>
            <a:endParaRPr lang="cs-CZ" sz="5400" b="1" i="1" cap="none" spc="0" dirty="0">
              <a:ln w="11430"/>
              <a:solidFill>
                <a:srgbClr val="FF7C8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 l="523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9" name="Obdélník 8"/>
          <p:cNvSpPr/>
          <p:nvPr/>
        </p:nvSpPr>
        <p:spPr>
          <a:xfrm>
            <a:off x="683568" y="260648"/>
            <a:ext cx="79208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5400" b="1" i="1" cap="none" spc="0" dirty="0" smtClean="0">
                <a:ln w="11430"/>
                <a:solidFill>
                  <a:srgbClr val="FF7C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Text a pracovní list</a:t>
            </a:r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187624" y="1484784"/>
          <a:ext cx="3084875" cy="4464496"/>
        </p:xfrm>
        <a:graphic>
          <a:graphicData uri="http://schemas.openxmlformats.org/presentationml/2006/ole">
            <p:oleObj spid="_x0000_s1028" name="Acrobat Document" r:id="rId4" imgW="5668166" imgH="8019048" progId="AcroExch.Document.7">
              <p:embed/>
            </p:oleObj>
          </a:graphicData>
        </a:graphic>
      </p:graphicFrame>
      <p:graphicFrame>
        <p:nvGraphicFramePr>
          <p:cNvPr id="11" name="Objekt 10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788024" y="1484784"/>
          <a:ext cx="2983097" cy="4464496"/>
        </p:xfrm>
        <a:graphic>
          <a:graphicData uri="http://schemas.openxmlformats.org/presentationml/2006/ole">
            <p:oleObj spid="_x0000_s1029" name="Acrobat Document" r:id="rId5" imgW="5668166" imgH="8019048" progId="AcroExch.Document.7">
              <p:embed/>
            </p:oleObj>
          </a:graphicData>
        </a:graphic>
      </p:graphicFrame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5" name="Obdélník 4"/>
          <p:cNvSpPr/>
          <p:nvPr/>
        </p:nvSpPr>
        <p:spPr>
          <a:xfrm>
            <a:off x="179512" y="332656"/>
            <a:ext cx="5832648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5400" b="1" i="1" cap="none" spc="0" dirty="0" smtClean="0">
                <a:ln w="11430"/>
                <a:solidFill>
                  <a:srgbClr val="FF7C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František Vláčil</a:t>
            </a:r>
          </a:p>
          <a:p>
            <a:pPr algn="ctr"/>
            <a:r>
              <a:rPr lang="cs-CZ" sz="4800" b="1" i="1" dirty="0" smtClean="0">
                <a:ln w="11430"/>
                <a:solidFill>
                  <a:srgbClr val="FF7C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Markéta Lazarová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827584" y="2348880"/>
            <a:ext cx="331236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400" dirty="0" smtClean="0"/>
              <a:t> film z roku 1967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 režisér František Vláčil </a:t>
            </a:r>
          </a:p>
          <a:p>
            <a:r>
              <a:rPr lang="cs-CZ" sz="2400" dirty="0" smtClean="0"/>
              <a:t>  (1924 – 1999)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 Markétu Lazarovou </a:t>
            </a:r>
          </a:p>
          <a:p>
            <a:r>
              <a:rPr lang="cs-CZ" sz="2400" dirty="0" smtClean="0"/>
              <a:t>   </a:t>
            </a:r>
            <a:r>
              <a:rPr lang="cs-CZ" sz="2400" dirty="0" smtClean="0"/>
              <a:t>hrála </a:t>
            </a:r>
            <a:r>
              <a:rPr lang="cs-CZ" sz="2400" dirty="0" smtClean="0"/>
              <a:t>Magda Vašáryová</a:t>
            </a:r>
          </a:p>
          <a:p>
            <a:endParaRPr lang="cs-CZ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611560" y="1412777"/>
            <a:ext cx="820891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VANČURA, Vladislav. </a:t>
            </a:r>
            <a:r>
              <a:rPr lang="cs-CZ" i="1" dirty="0" smtClean="0"/>
              <a:t>Markéta Lazarová</a:t>
            </a:r>
            <a:r>
              <a:rPr lang="cs-CZ" dirty="0" smtClean="0"/>
              <a:t>. Praha : Mladá fronta, 1987. 165 s.</a:t>
            </a:r>
          </a:p>
          <a:p>
            <a:endParaRPr lang="cs-CZ" dirty="0" smtClean="0"/>
          </a:p>
          <a:p>
            <a:r>
              <a:rPr lang="cs-CZ" dirty="0" smtClean="0"/>
              <a:t>Markéta Lazarová (kniha). In </a:t>
            </a:r>
            <a:r>
              <a:rPr lang="cs-CZ" i="1" dirty="0" err="1" smtClean="0"/>
              <a:t>Wikipedia</a:t>
            </a:r>
            <a:r>
              <a:rPr lang="cs-CZ" i="1" dirty="0" smtClean="0"/>
              <a:t> : </a:t>
            </a:r>
            <a:r>
              <a:rPr lang="cs-CZ" i="1" dirty="0" err="1" smtClean="0"/>
              <a:t>the</a:t>
            </a:r>
            <a:r>
              <a:rPr lang="cs-CZ" i="1" dirty="0" smtClean="0"/>
              <a:t> free </a:t>
            </a:r>
            <a:r>
              <a:rPr lang="cs-CZ" i="1" dirty="0" err="1" smtClean="0"/>
              <a:t>encyclopedia</a:t>
            </a:r>
            <a:r>
              <a:rPr lang="cs-CZ" dirty="0" smtClean="0"/>
              <a:t> [online]. St. </a:t>
            </a:r>
            <a:r>
              <a:rPr lang="cs-CZ" dirty="0" err="1" smtClean="0"/>
              <a:t>Petersburg</a:t>
            </a:r>
            <a:r>
              <a:rPr lang="cs-CZ" dirty="0" smtClean="0"/>
              <a:t> (Florida) : </a:t>
            </a:r>
            <a:r>
              <a:rPr lang="cs-CZ" dirty="0" err="1" smtClean="0"/>
              <a:t>Wikipedia</a:t>
            </a:r>
            <a:r>
              <a:rPr lang="cs-CZ" dirty="0" smtClean="0"/>
              <a:t> </a:t>
            </a:r>
            <a:r>
              <a:rPr lang="cs-CZ" dirty="0" err="1" smtClean="0"/>
              <a:t>Foundation</a:t>
            </a:r>
            <a:r>
              <a:rPr lang="cs-CZ" dirty="0" smtClean="0"/>
              <a:t>, 3.2.2008, last </a:t>
            </a:r>
            <a:r>
              <a:rPr lang="cs-CZ" dirty="0" err="1" smtClean="0"/>
              <a:t>modified</a:t>
            </a:r>
            <a:r>
              <a:rPr lang="cs-CZ" dirty="0" smtClean="0"/>
              <a:t> on 27.3.2011 [cit. 2011-09-18]. Dostupné z WWW: &lt;http://cs.wikipedia.org/wiki/Marketa_Lazarová_kniha&gt;.</a:t>
            </a:r>
          </a:p>
          <a:p>
            <a:endParaRPr lang="cs-CZ" dirty="0" smtClean="0"/>
          </a:p>
          <a:p>
            <a:r>
              <a:rPr lang="cs-CZ" b="1" dirty="0" smtClean="0"/>
              <a:t>Obrázky </a:t>
            </a:r>
            <a:r>
              <a:rPr lang="en-US" dirty="0" smtClean="0"/>
              <a:t>[ </a:t>
            </a:r>
            <a:r>
              <a:rPr lang="cs-CZ" dirty="0" smtClean="0"/>
              <a:t>cit. 2011-09-18</a:t>
            </a:r>
            <a:r>
              <a:rPr lang="en-US" dirty="0" smtClean="0"/>
              <a:t> ]</a:t>
            </a:r>
            <a:endParaRPr lang="cs-CZ" dirty="0" smtClean="0"/>
          </a:p>
          <a:p>
            <a:r>
              <a:rPr lang="cs-CZ" dirty="0" smtClean="0"/>
              <a:t>http://www.</a:t>
            </a:r>
            <a:r>
              <a:rPr lang="cs-CZ" dirty="0" err="1" smtClean="0"/>
              <a:t>myhdwallpapers.net</a:t>
            </a:r>
            <a:r>
              <a:rPr lang="cs-CZ" dirty="0" smtClean="0"/>
              <a:t>/</a:t>
            </a:r>
            <a:r>
              <a:rPr lang="cs-CZ" dirty="0" err="1" smtClean="0"/>
              <a:t>wallpapers</a:t>
            </a:r>
            <a:r>
              <a:rPr lang="cs-CZ" dirty="0" smtClean="0"/>
              <a:t>/</a:t>
            </a:r>
            <a:r>
              <a:rPr lang="cs-CZ" dirty="0" err="1" smtClean="0"/>
              <a:t>Black</a:t>
            </a:r>
            <a:r>
              <a:rPr lang="cs-CZ" dirty="0" smtClean="0"/>
              <a:t>-</a:t>
            </a:r>
            <a:r>
              <a:rPr lang="cs-CZ" dirty="0" err="1" smtClean="0"/>
              <a:t>and</a:t>
            </a:r>
            <a:r>
              <a:rPr lang="cs-CZ" dirty="0" smtClean="0"/>
              <a:t>-</a:t>
            </a:r>
            <a:r>
              <a:rPr lang="cs-CZ" dirty="0" err="1" smtClean="0"/>
              <a:t>white</a:t>
            </a:r>
            <a:r>
              <a:rPr lang="cs-CZ" dirty="0" smtClean="0"/>
              <a:t>-</a:t>
            </a:r>
            <a:r>
              <a:rPr lang="cs-CZ" dirty="0" err="1" smtClean="0"/>
              <a:t>wallpaper</a:t>
            </a:r>
            <a:r>
              <a:rPr lang="cs-CZ" dirty="0" smtClean="0"/>
              <a:t>-22.jpg</a:t>
            </a:r>
          </a:p>
          <a:p>
            <a:r>
              <a:rPr lang="cs-CZ" dirty="0" smtClean="0"/>
              <a:t>http://4.bp.blogspot.com/_UeKpPmoedmk/S2A_cvwP4xI/</a:t>
            </a:r>
            <a:r>
              <a:rPr lang="cs-CZ" dirty="0" err="1" smtClean="0"/>
              <a:t>AAAAAAAAAMk</a:t>
            </a:r>
            <a:r>
              <a:rPr lang="cs-CZ" dirty="0" smtClean="0"/>
              <a:t>/zoiBAdfmH2M/s400/</a:t>
            </a:r>
            <a:r>
              <a:rPr lang="cs-CZ" dirty="0" err="1" smtClean="0"/>
              <a:t>Black</a:t>
            </a:r>
            <a:r>
              <a:rPr lang="cs-CZ" dirty="0" smtClean="0"/>
              <a:t>+</a:t>
            </a:r>
            <a:r>
              <a:rPr lang="cs-CZ" dirty="0" err="1" smtClean="0"/>
              <a:t>and</a:t>
            </a:r>
            <a:r>
              <a:rPr lang="cs-CZ" dirty="0" smtClean="0"/>
              <a:t>+</a:t>
            </a:r>
            <a:r>
              <a:rPr lang="cs-CZ" dirty="0" err="1" smtClean="0"/>
              <a:t>White</a:t>
            </a:r>
            <a:r>
              <a:rPr lang="cs-CZ" dirty="0" smtClean="0"/>
              <a:t>+</a:t>
            </a:r>
            <a:r>
              <a:rPr lang="cs-CZ" dirty="0" err="1" smtClean="0"/>
              <a:t>forest</a:t>
            </a:r>
            <a:r>
              <a:rPr lang="cs-CZ" dirty="0" smtClean="0"/>
              <a:t>+</a:t>
            </a:r>
            <a:r>
              <a:rPr lang="cs-CZ" dirty="0" err="1" smtClean="0"/>
              <a:t>light</a:t>
            </a:r>
            <a:r>
              <a:rPr lang="cs-CZ" dirty="0" smtClean="0"/>
              <a:t>+II_</a:t>
            </a:r>
            <a:r>
              <a:rPr lang="cs-CZ" dirty="0" err="1" smtClean="0"/>
              <a:t>long</a:t>
            </a:r>
            <a:r>
              <a:rPr lang="cs-CZ" dirty="0" smtClean="0"/>
              <a:t>+</a:t>
            </a:r>
            <a:r>
              <a:rPr lang="cs-CZ" dirty="0" err="1" smtClean="0"/>
              <a:t>goodbye.png</a:t>
            </a:r>
            <a:endParaRPr lang="cs-CZ" dirty="0" smtClean="0"/>
          </a:p>
          <a:p>
            <a:r>
              <a:rPr lang="cs-CZ" dirty="0" smtClean="0"/>
              <a:t>http://dark.pozadia.org/images/wallpapers/90703216/Dark/Black%20and%20White%20Tree.jpg</a:t>
            </a:r>
          </a:p>
          <a:p>
            <a:r>
              <a:rPr lang="cs-CZ" dirty="0" smtClean="0"/>
              <a:t>http://www.horsewallpapers.in/bulkupload/Horse/Other/black%20and%20white%20horse.jpg</a:t>
            </a:r>
          </a:p>
          <a:p>
            <a:r>
              <a:rPr lang="cs-CZ" dirty="0" smtClean="0"/>
              <a:t>http://lexikon-foto.</a:t>
            </a:r>
            <a:r>
              <a:rPr lang="cs-CZ" dirty="0" err="1" smtClean="0"/>
              <a:t>euweb.cz</a:t>
            </a:r>
            <a:r>
              <a:rPr lang="cs-CZ" dirty="0" smtClean="0"/>
              <a:t>/</a:t>
            </a:r>
            <a:r>
              <a:rPr lang="cs-CZ" dirty="0" err="1" smtClean="0"/>
              <a:t>vancura</a:t>
            </a:r>
            <a:r>
              <a:rPr lang="cs-CZ" dirty="0" smtClean="0"/>
              <a:t>_</a:t>
            </a:r>
            <a:r>
              <a:rPr lang="cs-CZ" dirty="0" err="1" smtClean="0"/>
              <a:t>vladislav.jpg</a:t>
            </a:r>
            <a:endParaRPr lang="cs-CZ" dirty="0" smtClean="0"/>
          </a:p>
          <a:p>
            <a:endParaRPr lang="cs-CZ" dirty="0" smtClean="0"/>
          </a:p>
          <a:p>
            <a:r>
              <a:rPr lang="cs-CZ" b="1" dirty="0" smtClean="0"/>
              <a:t>Pracovní list:</a:t>
            </a:r>
          </a:p>
          <a:p>
            <a:r>
              <a:rPr lang="cs-CZ" dirty="0" smtClean="0"/>
              <a:t>http://www.</a:t>
            </a:r>
            <a:r>
              <a:rPr lang="cs-CZ" dirty="0" err="1" smtClean="0"/>
              <a:t>antikopava.cz</a:t>
            </a:r>
            <a:r>
              <a:rPr lang="cs-CZ" dirty="0" smtClean="0"/>
              <a:t>/</a:t>
            </a:r>
            <a:r>
              <a:rPr lang="cs-CZ" dirty="0" err="1" smtClean="0"/>
              <a:t>upload</a:t>
            </a:r>
            <a:r>
              <a:rPr lang="cs-CZ" dirty="0" smtClean="0"/>
              <a:t>/b57a6gogo.jpg</a:t>
            </a:r>
          </a:p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683568" y="260648"/>
            <a:ext cx="79208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5400" b="1" i="1" cap="none" spc="0" dirty="0" smtClean="0">
                <a:ln w="11430"/>
                <a:solidFill>
                  <a:srgbClr val="FF7C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Použité zdroje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207</Words>
  <Application>Microsoft Office PowerPoint</Application>
  <PresentationFormat>Předvádění na obrazovce (4:3)</PresentationFormat>
  <Paragraphs>58</Paragraphs>
  <Slides>9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1" baseType="lpstr">
      <vt:lpstr>Motiv sady Office</vt:lpstr>
      <vt:lpstr>Adobe Acrobat Document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</vt:vector>
  </TitlesOfParts>
  <Company>ZŠ Židlochovice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karpiskovap</dc:creator>
  <cp:lastModifiedBy>karpiskovap</cp:lastModifiedBy>
  <cp:revision>17</cp:revision>
  <dcterms:created xsi:type="dcterms:W3CDTF">2011-09-17T04:36:29Z</dcterms:created>
  <dcterms:modified xsi:type="dcterms:W3CDTF">2012-05-02T07:17:41Z</dcterms:modified>
</cp:coreProperties>
</file>