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38B2D-7D77-447B-8889-9BD49AF7B821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634D3-3A2C-425C-9A0A-FBAB003CCF6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34D3-3A2C-425C-9A0A-FBAB003CCF6F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6B98-A145-4C7A-90A4-11C92F063EBF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AD7FD-99E5-4D22-852D-EA9B02F60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petynaplochu-org-nahled2-1309201009215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54200"/>
          <a:stretch>
            <a:fillRect/>
          </a:stretch>
        </p:blipFill>
        <p:spPr>
          <a:xfrm rot="10800000">
            <a:off x="0" y="-1"/>
            <a:ext cx="9144000" cy="6858001"/>
          </a:xfrm>
        </p:spPr>
      </p:pic>
      <p:sp>
        <p:nvSpPr>
          <p:cNvPr id="6" name="Obdélník 5"/>
          <p:cNvSpPr/>
          <p:nvPr/>
        </p:nvSpPr>
        <p:spPr>
          <a:xfrm>
            <a:off x="3347864" y="1052736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996952"/>
            <a:ext cx="2910338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5" name="Obrázek 4" descr="tapetynaplochu-org-nahled2-13092010092150.jpg"/>
          <p:cNvPicPr>
            <a:picLocks noChangeAspect="1"/>
          </p:cNvPicPr>
          <p:nvPr/>
        </p:nvPicPr>
        <p:blipFill>
          <a:blip r:embed="rId3" cstate="print"/>
          <a:srcRect b="44658"/>
          <a:stretch>
            <a:fillRect/>
          </a:stretch>
        </p:blipFill>
        <p:spPr>
          <a:xfrm rot="16200000">
            <a:off x="-1935088" y="1935088"/>
            <a:ext cx="6858000" cy="2987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Obdélník 7"/>
          <p:cNvSpPr/>
          <p:nvPr/>
        </p:nvSpPr>
        <p:spPr>
          <a:xfrm>
            <a:off x="3419872" y="620688"/>
            <a:ext cx="51845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sz="2000" b="1" kern="0" dirty="0" smtClean="0">
                <a:latin typeface="Trebuchet MS" pitchFamily="34" charset="0"/>
              </a:rPr>
              <a:t>	</a:t>
            </a:r>
            <a:r>
              <a:rPr lang="cs-CZ" sz="2000" b="1" kern="0" dirty="0" smtClean="0">
                <a:latin typeface="Book Antiqua" pitchFamily="18" charset="0"/>
              </a:rPr>
              <a:t>Vzdělávací oblast</a:t>
            </a:r>
            <a:r>
              <a:rPr lang="cs-CZ" sz="2000" kern="0" dirty="0" smtClean="0">
                <a:latin typeface="Book Antiqua" pitchFamily="18" charset="0"/>
              </a:rPr>
              <a:t>: </a:t>
            </a:r>
            <a:br>
              <a:rPr lang="cs-CZ" sz="2000" kern="0" dirty="0" smtClean="0">
                <a:latin typeface="Book Antiqua" pitchFamily="18" charset="0"/>
              </a:rPr>
            </a:br>
            <a:r>
              <a:rPr lang="cs-CZ" sz="2000" kern="0" dirty="0" smtClean="0">
                <a:latin typeface="Book Antiqua" pitchFamily="18" charset="0"/>
              </a:rPr>
              <a:t>Jazyk a jazyková komunikace</a:t>
            </a:r>
            <a:br>
              <a:rPr lang="cs-CZ" sz="2000" kern="0" dirty="0" smtClean="0">
                <a:latin typeface="Book Antiqua" pitchFamily="18" charset="0"/>
              </a:rPr>
            </a:br>
            <a:r>
              <a:rPr lang="cs-CZ" sz="2000" b="1" kern="0" dirty="0" smtClean="0">
                <a:latin typeface="Book Antiqua" pitchFamily="18" charset="0"/>
              </a:rPr>
              <a:t>Vyučovací předmět</a:t>
            </a:r>
            <a:r>
              <a:rPr lang="cs-CZ" sz="2000" kern="0" dirty="0" smtClean="0">
                <a:latin typeface="Book Antiqua" pitchFamily="18" charset="0"/>
              </a:rPr>
              <a:t>: </a:t>
            </a:r>
            <a:br>
              <a:rPr lang="cs-CZ" sz="2000" kern="0" dirty="0" smtClean="0">
                <a:latin typeface="Book Antiqua" pitchFamily="18" charset="0"/>
              </a:rPr>
            </a:br>
            <a:r>
              <a:rPr lang="cs-CZ" sz="2000" kern="0" dirty="0" smtClean="0">
                <a:latin typeface="Book Antiqua" pitchFamily="18" charset="0"/>
              </a:rPr>
              <a:t>Český jazyk a literatura</a:t>
            </a:r>
            <a:br>
              <a:rPr lang="cs-CZ" sz="2000" kern="0" dirty="0" smtClean="0">
                <a:latin typeface="Book Antiqua" pitchFamily="18" charset="0"/>
              </a:rPr>
            </a:br>
            <a:r>
              <a:rPr lang="cs-CZ" sz="2000" b="1" kern="0" dirty="0" smtClean="0">
                <a:latin typeface="Book Antiqua" pitchFamily="18" charset="0"/>
              </a:rPr>
              <a:t>Ročník</a:t>
            </a:r>
            <a:r>
              <a:rPr lang="cs-CZ" sz="2000" kern="0" dirty="0" smtClean="0">
                <a:latin typeface="Book Antiqua" pitchFamily="18" charset="0"/>
              </a:rPr>
              <a:t>: 9. ročník </a:t>
            </a:r>
            <a:br>
              <a:rPr lang="cs-CZ" sz="2000" kern="0" dirty="0" smtClean="0">
                <a:latin typeface="Book Antiqua" pitchFamily="18" charset="0"/>
              </a:rPr>
            </a:br>
            <a:r>
              <a:rPr lang="cs-CZ" sz="2000" b="1" kern="0" dirty="0" smtClean="0">
                <a:latin typeface="Book Antiqua" pitchFamily="18" charset="0"/>
              </a:rPr>
              <a:t>Anotace</a:t>
            </a:r>
            <a:r>
              <a:rPr lang="cs-CZ" sz="2000" kern="0" dirty="0" smtClean="0">
                <a:latin typeface="Book Antiqua" pitchFamily="18" charset="0"/>
              </a:rPr>
              <a:t>: </a:t>
            </a:r>
            <a:r>
              <a:rPr lang="cs-CZ" sz="2000" b="1" kern="0" dirty="0" smtClean="0">
                <a:latin typeface="Book Antiqua" pitchFamily="18" charset="0"/>
              </a:rPr>
              <a:t>Petr </a:t>
            </a:r>
            <a:r>
              <a:rPr lang="cs-CZ" sz="2000" b="1" kern="0" dirty="0" err="1" smtClean="0">
                <a:latin typeface="Book Antiqua" pitchFamily="18" charset="0"/>
              </a:rPr>
              <a:t>Bezruč</a:t>
            </a:r>
            <a:r>
              <a:rPr lang="cs-CZ" sz="2000" kern="0" dirty="0" smtClean="0">
                <a:latin typeface="Book Antiqua" pitchFamily="18" charset="0"/>
              </a:rPr>
              <a:t/>
            </a:r>
            <a:br>
              <a:rPr lang="cs-CZ" sz="2000" kern="0" dirty="0" smtClean="0">
                <a:latin typeface="Book Antiqua" pitchFamily="18" charset="0"/>
              </a:rPr>
            </a:br>
            <a:r>
              <a:rPr lang="cs-CZ" sz="2000" kern="0" dirty="0" smtClean="0">
                <a:latin typeface="Book Antiqua" pitchFamily="18" charset="0"/>
              </a:rPr>
              <a:t>životopis, sbírky básní, druhy básní, text sociální balady Maryčka </a:t>
            </a:r>
            <a:r>
              <a:rPr lang="cs-CZ" sz="2000" kern="0" dirty="0" err="1" smtClean="0">
                <a:latin typeface="Book Antiqua" pitchFamily="18" charset="0"/>
              </a:rPr>
              <a:t>Magdonova</a:t>
            </a:r>
            <a:r>
              <a:rPr lang="cs-CZ" sz="2000" kern="0" dirty="0" smtClean="0">
                <a:latin typeface="Book Antiqua" pitchFamily="18" charset="0"/>
              </a:rPr>
              <a:t> </a:t>
            </a:r>
            <a:r>
              <a:rPr lang="cs-CZ" sz="2000" kern="0" dirty="0" smtClean="0">
                <a:latin typeface="Book Antiqua" pitchFamily="18" charset="0"/>
              </a:rPr>
              <a:t/>
            </a:r>
            <a:br>
              <a:rPr lang="cs-CZ" sz="2000" kern="0" dirty="0" smtClean="0">
                <a:latin typeface="Book Antiqua" pitchFamily="18" charset="0"/>
              </a:rPr>
            </a:br>
            <a:r>
              <a:rPr lang="cs-CZ" sz="2000" kern="0" dirty="0" smtClean="0">
                <a:latin typeface="Book Antiqua" pitchFamily="18" charset="0"/>
              </a:rPr>
              <a:t>a </a:t>
            </a:r>
            <a:r>
              <a:rPr lang="cs-CZ" sz="2000" kern="0" dirty="0" smtClean="0">
                <a:latin typeface="Book Antiqua" pitchFamily="18" charset="0"/>
              </a:rPr>
              <a:t>dalších básní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sz="2000" kern="0" dirty="0" smtClean="0">
                <a:latin typeface="Book Antiqua" pitchFamily="18" charset="0"/>
              </a:rPr>
              <a:t/>
            </a:r>
            <a:br>
              <a:rPr lang="cs-CZ" sz="2000" kern="0" dirty="0" smtClean="0">
                <a:latin typeface="Book Antiqua" pitchFamily="18" charset="0"/>
              </a:rPr>
            </a:br>
            <a:r>
              <a:rPr lang="cs-CZ" sz="2000" b="1" kern="0" dirty="0" smtClean="0">
                <a:latin typeface="Book Antiqua" pitchFamily="18" charset="0"/>
              </a:rPr>
              <a:t>Podpora vzdělávání v ZŠ Židlochovice</a:t>
            </a:r>
            <a:r>
              <a:rPr lang="cs-CZ" sz="2000" kern="0" dirty="0" smtClean="0">
                <a:latin typeface="Book Antiqua" pitchFamily="18" charset="0"/>
              </a:rPr>
              <a:t/>
            </a:r>
            <a:br>
              <a:rPr lang="cs-CZ" sz="2000" kern="0" dirty="0" smtClean="0">
                <a:latin typeface="Book Antiqua" pitchFamily="18" charset="0"/>
              </a:rPr>
            </a:br>
            <a:r>
              <a:rPr lang="cs-CZ" sz="2000" b="1" kern="0" dirty="0" smtClean="0">
                <a:latin typeface="Book Antiqua" pitchFamily="18" charset="0"/>
              </a:rPr>
              <a:t>Autor materiálu</a:t>
            </a:r>
            <a:r>
              <a:rPr lang="cs-CZ" sz="2000" kern="0" dirty="0" smtClean="0">
                <a:latin typeface="Book Antiqua" pitchFamily="18" charset="0"/>
              </a:rPr>
              <a:t>: Mgr. Petra Karpíšková</a:t>
            </a:r>
            <a:br>
              <a:rPr lang="cs-CZ" sz="2000" kern="0" dirty="0" smtClean="0">
                <a:latin typeface="Book Antiqua" pitchFamily="18" charset="0"/>
              </a:rPr>
            </a:br>
            <a:r>
              <a:rPr lang="cs-CZ" sz="2000" b="1" kern="0" dirty="0" smtClean="0">
                <a:latin typeface="Book Antiqua" pitchFamily="18" charset="0"/>
              </a:rPr>
              <a:t>Vytvořeno</a:t>
            </a:r>
            <a:r>
              <a:rPr lang="cs-CZ" sz="2000" kern="0" dirty="0" smtClean="0">
                <a:latin typeface="Book Antiqua" pitchFamily="18" charset="0"/>
              </a:rPr>
              <a:t>: září 2011</a:t>
            </a:r>
            <a:endParaRPr lang="cs-CZ" sz="2000" kern="0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tapetynaplochu-org-nahled2-13092010092150.jpg"/>
          <p:cNvPicPr>
            <a:picLocks noChangeAspect="1"/>
          </p:cNvPicPr>
          <p:nvPr/>
        </p:nvPicPr>
        <p:blipFill>
          <a:blip r:embed="rId2" cstate="print"/>
          <a:srcRect t="5479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 descr="Pink-spiral-design-1280x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611560" y="4077072"/>
            <a:ext cx="777686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6600" b="1" cap="none" spc="0" dirty="0" smtClean="0">
                <a:ln w="11430"/>
                <a:solidFill>
                  <a:srgbClr val="FF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</a:rPr>
              <a:t>Petr </a:t>
            </a:r>
            <a:r>
              <a:rPr lang="cs-CZ" sz="6600" b="1" cap="none" spc="0" dirty="0" err="1" smtClean="0">
                <a:ln w="11430"/>
                <a:solidFill>
                  <a:srgbClr val="FF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</a:rPr>
              <a:t>Bezruč</a:t>
            </a:r>
            <a:endParaRPr lang="cs-CZ" sz="6600" b="1" cap="none" spc="0" dirty="0">
              <a:ln w="11430"/>
              <a:solidFill>
                <a:srgbClr val="FF33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petynaplochu-org-nahled2-130920100921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54200"/>
          <a:stretch>
            <a:fillRect/>
          </a:stretch>
        </p:blipFill>
        <p:spPr>
          <a:xfrm rot="10800000">
            <a:off x="0" y="-1"/>
            <a:ext cx="9144000" cy="6858001"/>
          </a:xfrm>
        </p:spPr>
      </p:pic>
      <p:sp>
        <p:nvSpPr>
          <p:cNvPr id="6" name="Obdélník 5"/>
          <p:cNvSpPr/>
          <p:nvPr/>
        </p:nvSpPr>
        <p:spPr>
          <a:xfrm>
            <a:off x="3347864" y="1052736"/>
            <a:ext cx="547260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200" dirty="0" smtClean="0">
                <a:latin typeface="Book Antiqua" pitchFamily="18" charset="0"/>
              </a:rPr>
              <a:t> vlastním jménem Vladimír Vašek </a:t>
            </a:r>
          </a:p>
          <a:p>
            <a:pPr>
              <a:buBlip>
                <a:blip r:embed="rId3"/>
              </a:buBlip>
            </a:pPr>
            <a:r>
              <a:rPr lang="cs-CZ" sz="2200" dirty="0" smtClean="0">
                <a:latin typeface="Book Antiqua" pitchFamily="18" charset="0"/>
              </a:rPr>
              <a:t> narodil se v Opavě v rodině    </a:t>
            </a:r>
          </a:p>
          <a:p>
            <a:r>
              <a:rPr lang="cs-CZ" sz="2200" dirty="0" smtClean="0">
                <a:latin typeface="Book Antiqua" pitchFamily="18" charset="0"/>
              </a:rPr>
              <a:t> </a:t>
            </a:r>
            <a:r>
              <a:rPr lang="cs-CZ" sz="2200" dirty="0" smtClean="0">
                <a:latin typeface="Book Antiqua" pitchFamily="18" charset="0"/>
              </a:rPr>
              <a:t>   </a:t>
            </a:r>
            <a:r>
              <a:rPr lang="cs-CZ" sz="2200" dirty="0" smtClean="0">
                <a:latin typeface="Book Antiqua" pitchFamily="18" charset="0"/>
              </a:rPr>
              <a:t>profesora </a:t>
            </a:r>
            <a:r>
              <a:rPr lang="cs-CZ" sz="2200" dirty="0" smtClean="0">
                <a:latin typeface="Book Antiqua" pitchFamily="18" charset="0"/>
              </a:rPr>
              <a:t>Antonína Vaška</a:t>
            </a:r>
          </a:p>
          <a:p>
            <a:pPr>
              <a:buBlip>
                <a:blip r:embed="rId3"/>
              </a:buBlip>
            </a:pPr>
            <a:r>
              <a:rPr lang="cs-CZ" sz="2200" dirty="0" smtClean="0">
                <a:latin typeface="Book Antiqua" pitchFamily="18" charset="0"/>
              </a:rPr>
              <a:t> stal se úředníkem nádražní pošty </a:t>
            </a:r>
          </a:p>
          <a:p>
            <a:pPr>
              <a:buBlip>
                <a:blip r:embed="rId3"/>
              </a:buBlip>
            </a:pPr>
            <a:r>
              <a:rPr lang="cs-CZ" sz="2200" dirty="0" smtClean="0">
                <a:latin typeface="Book Antiqua" pitchFamily="18" charset="0"/>
              </a:rPr>
              <a:t> svoje básně poslal do časopisu Čas </a:t>
            </a:r>
          </a:p>
          <a:p>
            <a:pPr>
              <a:buBlip>
                <a:blip r:embed="rId3"/>
              </a:buBlip>
            </a:pPr>
            <a:r>
              <a:rPr lang="cs-CZ" sz="2200" dirty="0" smtClean="0">
                <a:latin typeface="Book Antiqua" pitchFamily="18" charset="0"/>
              </a:rPr>
              <a:t> sám sebe kreslil na pohlednice </a:t>
            </a:r>
            <a:r>
              <a:rPr lang="cs-CZ" sz="2200" dirty="0" smtClean="0">
                <a:latin typeface="Book Antiqua" pitchFamily="18" charset="0"/>
              </a:rPr>
              <a:t/>
            </a:r>
            <a:br>
              <a:rPr lang="cs-CZ" sz="2200" dirty="0" smtClean="0">
                <a:latin typeface="Book Antiqua" pitchFamily="18" charset="0"/>
              </a:rPr>
            </a:br>
            <a:r>
              <a:rPr lang="cs-CZ" sz="2200" dirty="0" smtClean="0">
                <a:latin typeface="Book Antiqua" pitchFamily="18" charset="0"/>
              </a:rPr>
              <a:t>    jako ještěra </a:t>
            </a:r>
            <a:endParaRPr lang="cs-CZ" sz="2200" dirty="0" smtClean="0">
              <a:latin typeface="Book Antiqua" pitchFamily="18" charset="0"/>
            </a:endParaRPr>
          </a:p>
          <a:p>
            <a:pPr>
              <a:buBlip>
                <a:blip r:embed="rId3"/>
              </a:buBlip>
            </a:pPr>
            <a:r>
              <a:rPr lang="cs-CZ" sz="2200" dirty="0" smtClean="0">
                <a:latin typeface="Book Antiqua" pitchFamily="18" charset="0"/>
              </a:rPr>
              <a:t> </a:t>
            </a:r>
            <a:r>
              <a:rPr lang="cs-CZ" sz="2200" dirty="0" smtClean="0">
                <a:latin typeface="Book Antiqua" pitchFamily="18" charset="0"/>
              </a:rPr>
              <a:t>1891-1893 – </a:t>
            </a:r>
            <a:r>
              <a:rPr lang="cs-CZ" sz="2200" dirty="0" smtClean="0">
                <a:latin typeface="Book Antiqua" pitchFamily="18" charset="0"/>
              </a:rPr>
              <a:t>žil ve Frýdku Místku, </a:t>
            </a:r>
            <a:r>
              <a:rPr lang="cs-CZ" sz="2200" dirty="0" smtClean="0">
                <a:latin typeface="Book Antiqua" pitchFamily="18" charset="0"/>
              </a:rPr>
              <a:t/>
            </a:r>
            <a:br>
              <a:rPr lang="cs-CZ" sz="2200" dirty="0" smtClean="0">
                <a:latin typeface="Book Antiqua" pitchFamily="18" charset="0"/>
              </a:rPr>
            </a:br>
            <a:r>
              <a:rPr lang="cs-CZ" sz="2200" dirty="0" smtClean="0">
                <a:latin typeface="Book Antiqua" pitchFamily="18" charset="0"/>
              </a:rPr>
              <a:t>    kde poznal </a:t>
            </a:r>
            <a:r>
              <a:rPr lang="cs-CZ" sz="2200" dirty="0" smtClean="0">
                <a:latin typeface="Book Antiqua" pitchFamily="18" charset="0"/>
              </a:rPr>
              <a:t>sociální </a:t>
            </a:r>
            <a:r>
              <a:rPr lang="cs-CZ" sz="2200" dirty="0" smtClean="0">
                <a:latin typeface="Book Antiqua" pitchFamily="18" charset="0"/>
              </a:rPr>
              <a:t>poměry Ostravska</a:t>
            </a:r>
            <a:endParaRPr lang="cs-CZ" sz="2200" dirty="0" smtClean="0">
              <a:latin typeface="Book Antiqua" pitchFamily="18" charset="0"/>
            </a:endParaRPr>
          </a:p>
          <a:p>
            <a:pPr>
              <a:buBlip>
                <a:blip r:embed="rId3"/>
              </a:buBlip>
            </a:pPr>
            <a:r>
              <a:rPr lang="cs-CZ" sz="2200" dirty="0" smtClean="0">
                <a:latin typeface="Book Antiqua" pitchFamily="18" charset="0"/>
              </a:rPr>
              <a:t> za 1. světové války byl vězněn </a:t>
            </a:r>
            <a:r>
              <a:rPr lang="cs-CZ" sz="2200" dirty="0" smtClean="0">
                <a:latin typeface="Book Antiqua" pitchFamily="18" charset="0"/>
              </a:rPr>
              <a:t/>
            </a:r>
            <a:br>
              <a:rPr lang="cs-CZ" sz="2200" dirty="0" smtClean="0">
                <a:latin typeface="Book Antiqua" pitchFamily="18" charset="0"/>
              </a:rPr>
            </a:br>
            <a:r>
              <a:rPr lang="cs-CZ" sz="2200" dirty="0" smtClean="0">
                <a:latin typeface="Book Antiqua" pitchFamily="18" charset="0"/>
              </a:rPr>
              <a:t>    pro domnělé </a:t>
            </a:r>
            <a:r>
              <a:rPr lang="cs-CZ" sz="2200" dirty="0" smtClean="0">
                <a:latin typeface="Book Antiqua" pitchFamily="18" charset="0"/>
              </a:rPr>
              <a:t>autorství protirakouské </a:t>
            </a:r>
            <a:r>
              <a:rPr lang="cs-CZ" sz="2200" dirty="0" smtClean="0">
                <a:latin typeface="Book Antiqua" pitchFamily="18" charset="0"/>
              </a:rPr>
              <a:t> </a:t>
            </a:r>
            <a:r>
              <a:rPr lang="cs-CZ" sz="2200" dirty="0" smtClean="0">
                <a:latin typeface="Book Antiqua" pitchFamily="18" charset="0"/>
              </a:rPr>
              <a:t>       </a:t>
            </a:r>
          </a:p>
          <a:p>
            <a:r>
              <a:rPr lang="cs-CZ" sz="2200" dirty="0" smtClean="0">
                <a:latin typeface="Book Antiqua" pitchFamily="18" charset="0"/>
              </a:rPr>
              <a:t> </a:t>
            </a:r>
            <a:r>
              <a:rPr lang="cs-CZ" sz="2200" dirty="0" smtClean="0">
                <a:latin typeface="Book Antiqua" pitchFamily="18" charset="0"/>
              </a:rPr>
              <a:t>   básně</a:t>
            </a:r>
            <a:r>
              <a:rPr lang="cs-CZ" sz="2200" dirty="0" smtClean="0">
                <a:latin typeface="Book Antiqua" pitchFamily="18" charset="0"/>
              </a:rPr>
              <a:t>, </a:t>
            </a:r>
            <a:r>
              <a:rPr lang="cs-CZ" sz="2200" dirty="0" smtClean="0">
                <a:latin typeface="Book Antiqua" pitchFamily="18" charset="0"/>
              </a:rPr>
              <a:t>která </a:t>
            </a:r>
            <a:r>
              <a:rPr lang="cs-CZ" sz="2200" dirty="0" smtClean="0">
                <a:latin typeface="Book Antiqua" pitchFamily="18" charset="0"/>
              </a:rPr>
              <a:t>byla otištěna </a:t>
            </a:r>
            <a:r>
              <a:rPr lang="cs-CZ" sz="2200" dirty="0" smtClean="0">
                <a:latin typeface="Book Antiqua" pitchFamily="18" charset="0"/>
              </a:rPr>
              <a:t>emigrantském </a:t>
            </a:r>
            <a:endParaRPr lang="cs-CZ" sz="2200" dirty="0" smtClean="0">
              <a:latin typeface="Book Antiqua" pitchFamily="18" charset="0"/>
            </a:endParaRPr>
          </a:p>
          <a:p>
            <a:r>
              <a:rPr lang="cs-CZ" sz="2200" dirty="0" smtClean="0">
                <a:latin typeface="Book Antiqua" pitchFamily="18" charset="0"/>
              </a:rPr>
              <a:t>    časopise </a:t>
            </a:r>
          </a:p>
          <a:p>
            <a:pPr>
              <a:buBlip>
                <a:blip r:embed="rId3"/>
              </a:buBlip>
            </a:pPr>
            <a:r>
              <a:rPr lang="cs-CZ" sz="2200" dirty="0" smtClean="0">
                <a:latin typeface="Book Antiqua" pitchFamily="18" charset="0"/>
              </a:rPr>
              <a:t> v roce 1928 odešel z brněnské pošty </a:t>
            </a:r>
            <a:r>
              <a:rPr lang="cs-CZ" sz="2200" dirty="0" smtClean="0">
                <a:latin typeface="Book Antiqua" pitchFamily="18" charset="0"/>
              </a:rPr>
              <a:t/>
            </a:r>
            <a:br>
              <a:rPr lang="cs-CZ" sz="2200" dirty="0" smtClean="0">
                <a:latin typeface="Book Antiqua" pitchFamily="18" charset="0"/>
              </a:rPr>
            </a:br>
            <a:r>
              <a:rPr lang="cs-CZ" sz="2200" dirty="0" smtClean="0">
                <a:latin typeface="Book Antiqua" pitchFamily="18" charset="0"/>
              </a:rPr>
              <a:t>    do výslužby </a:t>
            </a:r>
            <a:r>
              <a:rPr lang="cs-CZ" sz="2200" dirty="0" smtClean="0">
                <a:latin typeface="Book Antiqua" pitchFamily="18" charset="0"/>
              </a:rPr>
              <a:t>a žil převážně v Kostelci </a:t>
            </a:r>
            <a:r>
              <a:rPr lang="cs-CZ" sz="2200" dirty="0" smtClean="0">
                <a:latin typeface="Book Antiqua" pitchFamily="18" charset="0"/>
              </a:rPr>
              <a:t/>
            </a:r>
            <a:br>
              <a:rPr lang="cs-CZ" sz="2200" dirty="0" smtClean="0">
                <a:latin typeface="Book Antiqua" pitchFamily="18" charset="0"/>
              </a:rPr>
            </a:br>
            <a:r>
              <a:rPr lang="cs-CZ" sz="2200" dirty="0" smtClean="0">
                <a:latin typeface="Book Antiqua" pitchFamily="18" charset="0"/>
              </a:rPr>
              <a:t>    na Hané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19872" y="40466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Book Antiqua" pitchFamily="18" charset="0"/>
              </a:rPr>
              <a:t>Petr </a:t>
            </a:r>
            <a:r>
              <a:rPr lang="cs-CZ" sz="2800" b="1" dirty="0" err="1" smtClean="0">
                <a:latin typeface="Book Antiqua" pitchFamily="18" charset="0"/>
              </a:rPr>
              <a:t>Bezruč</a:t>
            </a:r>
            <a:endParaRPr lang="cs-CZ" sz="2800" b="1" dirty="0">
              <a:latin typeface="Book Antiqua" pitchFamily="18" charset="0"/>
            </a:endParaRPr>
          </a:p>
        </p:txBody>
      </p:sp>
      <p:pic>
        <p:nvPicPr>
          <p:cNvPr id="5" name="Obrázek 4" descr="tapetynaplochu-org-nahled2-13092010092150.jpg"/>
          <p:cNvPicPr>
            <a:picLocks noChangeAspect="1"/>
          </p:cNvPicPr>
          <p:nvPr/>
        </p:nvPicPr>
        <p:blipFill>
          <a:blip r:embed="rId2" cstate="print"/>
          <a:srcRect b="44658"/>
          <a:stretch>
            <a:fillRect/>
          </a:stretch>
        </p:blipFill>
        <p:spPr>
          <a:xfrm rot="16200000">
            <a:off x="-1935088" y="1935088"/>
            <a:ext cx="6858000" cy="2987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petynaplochu-org-nahled2-130920100921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0" y="-1"/>
            <a:ext cx="9144000" cy="6857999"/>
          </a:xfrm>
        </p:spPr>
      </p:pic>
      <p:sp>
        <p:nvSpPr>
          <p:cNvPr id="6" name="TextovéPole 5"/>
          <p:cNvSpPr txBox="1"/>
          <p:nvPr/>
        </p:nvSpPr>
        <p:spPr>
          <a:xfrm>
            <a:off x="755576" y="476672"/>
            <a:ext cx="66967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Book Antiqua" pitchFamily="18" charset="0"/>
              </a:rPr>
              <a:t>Slezské písně</a:t>
            </a:r>
          </a:p>
          <a:p>
            <a:endParaRPr lang="cs-CZ" b="1" dirty="0" smtClean="0">
              <a:latin typeface="Book Antiqua" pitchFamily="18" charset="0"/>
            </a:endParaRP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Book Antiqua" pitchFamily="18" charset="0"/>
              </a:rPr>
              <a:t>  sbírka básní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Book Antiqua" pitchFamily="18" charset="0"/>
              </a:rPr>
              <a:t>  realistické básně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Book Antiqua" pitchFamily="18" charset="0"/>
              </a:rPr>
              <a:t>  </a:t>
            </a:r>
            <a:r>
              <a:rPr lang="cs-CZ" sz="2000" dirty="0" smtClean="0">
                <a:latin typeface="Book Antiqua" pitchFamily="18" charset="0"/>
              </a:rPr>
              <a:t>pesimismus</a:t>
            </a:r>
            <a:endParaRPr lang="cs-CZ" sz="2000" dirty="0" smtClean="0">
              <a:latin typeface="Book Antiqua" pitchFamily="18" charset="0"/>
            </a:endParaRP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Book Antiqua" pitchFamily="18" charset="0"/>
              </a:rPr>
              <a:t>  líčí těžký osud lidí žijících ve Slezsku</a:t>
            </a:r>
          </a:p>
          <a:p>
            <a:pPr>
              <a:buBlip>
                <a:blip r:embed="rId3"/>
              </a:buBlip>
            </a:pPr>
            <a:r>
              <a:rPr lang="cs-CZ" sz="2000" dirty="0" smtClean="0">
                <a:latin typeface="Book Antiqua" pitchFamily="18" charset="0"/>
              </a:rPr>
              <a:t>  autor sám sebe nazýval slezským „bardem“</a:t>
            </a:r>
            <a:endParaRPr lang="cs-CZ" sz="2000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petynaplochu-org-nahled2-130920100921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54200"/>
          <a:stretch>
            <a:fillRect/>
          </a:stretch>
        </p:blipFill>
        <p:spPr>
          <a:xfrm rot="10800000">
            <a:off x="0" y="-1"/>
            <a:ext cx="9144000" cy="6858001"/>
          </a:xfrm>
        </p:spPr>
      </p:pic>
      <p:sp>
        <p:nvSpPr>
          <p:cNvPr id="6" name="Obdélník 5"/>
          <p:cNvSpPr/>
          <p:nvPr/>
        </p:nvSpPr>
        <p:spPr>
          <a:xfrm>
            <a:off x="3347864" y="1052736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19872" y="40466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Book Antiqua" pitchFamily="18" charset="0"/>
              </a:rPr>
              <a:t>Druhy básní</a:t>
            </a:r>
            <a:endParaRPr lang="cs-CZ" sz="2800" b="1" dirty="0">
              <a:latin typeface="Book Antiqua" pitchFamily="18" charset="0"/>
            </a:endParaRPr>
          </a:p>
        </p:txBody>
      </p:sp>
      <p:pic>
        <p:nvPicPr>
          <p:cNvPr id="5" name="Obrázek 4" descr="tapetynaplochu-org-nahled2-13092010092150.jpg"/>
          <p:cNvPicPr>
            <a:picLocks noChangeAspect="1"/>
          </p:cNvPicPr>
          <p:nvPr/>
        </p:nvPicPr>
        <p:blipFill>
          <a:blip r:embed="rId2" cstate="print"/>
          <a:srcRect b="44658"/>
          <a:stretch>
            <a:fillRect/>
          </a:stretch>
        </p:blipFill>
        <p:spPr>
          <a:xfrm rot="16200000">
            <a:off x="-1935088" y="1935088"/>
            <a:ext cx="6858000" cy="2987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Obdélník 7"/>
          <p:cNvSpPr/>
          <p:nvPr/>
        </p:nvSpPr>
        <p:spPr>
          <a:xfrm>
            <a:off x="3347864" y="1124744"/>
            <a:ext cx="55446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Book Antiqua" pitchFamily="18" charset="0"/>
              </a:rPr>
              <a:t>1. intimní </a:t>
            </a:r>
            <a:r>
              <a:rPr lang="cs-CZ" sz="2000" b="1" dirty="0" smtClean="0">
                <a:latin typeface="Book Antiqua" pitchFamily="18" charset="0"/>
              </a:rPr>
              <a:t>básně:</a:t>
            </a:r>
            <a:endParaRPr lang="cs-CZ" sz="2000" b="1" dirty="0" smtClean="0">
              <a:latin typeface="Book Antiqua" pitchFamily="18" charset="0"/>
            </a:endParaRPr>
          </a:p>
          <a:p>
            <a:pPr lvl="1"/>
            <a:r>
              <a:rPr lang="cs-CZ" sz="2000" i="1" dirty="0" smtClean="0">
                <a:latin typeface="Book Antiqua" pitchFamily="18" charset="0"/>
              </a:rPr>
              <a:t>Labutinka</a:t>
            </a:r>
            <a:endParaRPr lang="cs-CZ" sz="2000" dirty="0" smtClean="0">
              <a:latin typeface="Book Antiqua" pitchFamily="18" charset="0"/>
            </a:endParaRPr>
          </a:p>
          <a:p>
            <a:pPr lvl="1"/>
            <a:r>
              <a:rPr lang="cs-CZ" sz="2000" i="1" dirty="0" smtClean="0">
                <a:latin typeface="Book Antiqua" pitchFamily="18" charset="0"/>
              </a:rPr>
              <a:t>Jen jedenkrát</a:t>
            </a:r>
            <a:endParaRPr lang="cs-CZ" sz="2000" dirty="0" smtClean="0">
              <a:latin typeface="Book Antiqua" pitchFamily="18" charset="0"/>
            </a:endParaRPr>
          </a:p>
          <a:p>
            <a:pPr lvl="1"/>
            <a:r>
              <a:rPr lang="cs-CZ" sz="2000" i="1" dirty="0" smtClean="0">
                <a:latin typeface="Book Antiqua" pitchFamily="18" charset="0"/>
              </a:rPr>
              <a:t>Červený květ</a:t>
            </a:r>
            <a:endParaRPr lang="cs-CZ" sz="2000" dirty="0" smtClean="0">
              <a:latin typeface="Book Antiqua" pitchFamily="18" charset="0"/>
            </a:endParaRPr>
          </a:p>
          <a:p>
            <a:r>
              <a:rPr lang="cs-CZ" sz="2000" b="1" dirty="0" smtClean="0">
                <a:latin typeface="Book Antiqua" pitchFamily="18" charset="0"/>
              </a:rPr>
              <a:t>2. básně reagující na sociální bídu </a:t>
            </a:r>
            <a:r>
              <a:rPr lang="cs-CZ" sz="2000" b="1" dirty="0" smtClean="0">
                <a:latin typeface="Book Antiqua" pitchFamily="18" charset="0"/>
              </a:rPr>
              <a:t/>
            </a:r>
            <a:br>
              <a:rPr lang="cs-CZ" sz="2000" b="1" dirty="0" smtClean="0">
                <a:latin typeface="Book Antiqua" pitchFamily="18" charset="0"/>
              </a:rPr>
            </a:br>
            <a:r>
              <a:rPr lang="cs-CZ" sz="2000" b="1" dirty="0" smtClean="0">
                <a:latin typeface="Book Antiqua" pitchFamily="18" charset="0"/>
              </a:rPr>
              <a:t>    a národnostní </a:t>
            </a:r>
            <a:r>
              <a:rPr lang="cs-CZ" sz="2000" b="1" dirty="0" smtClean="0">
                <a:latin typeface="Book Antiqua" pitchFamily="18" charset="0"/>
              </a:rPr>
              <a:t>útlak</a:t>
            </a:r>
          </a:p>
          <a:p>
            <a:pPr lvl="1"/>
            <a:r>
              <a:rPr lang="cs-CZ" sz="2000" i="1" dirty="0" smtClean="0">
                <a:latin typeface="Book Antiqua" pitchFamily="18" charset="0"/>
              </a:rPr>
              <a:t>Maryčka </a:t>
            </a:r>
            <a:r>
              <a:rPr lang="cs-CZ" sz="2000" i="1" dirty="0" err="1" smtClean="0">
                <a:latin typeface="Book Antiqua" pitchFamily="18" charset="0"/>
              </a:rPr>
              <a:t>Magdonova</a:t>
            </a:r>
            <a:endParaRPr lang="cs-CZ" sz="2000" dirty="0" smtClean="0">
              <a:latin typeface="Book Antiqua" pitchFamily="18" charset="0"/>
            </a:endParaRPr>
          </a:p>
          <a:p>
            <a:pPr lvl="1"/>
            <a:r>
              <a:rPr lang="cs-CZ" sz="2000" i="1" dirty="0" smtClean="0">
                <a:latin typeface="Book Antiqua" pitchFamily="18" charset="0"/>
              </a:rPr>
              <a:t>Ostrava</a:t>
            </a:r>
            <a:endParaRPr lang="cs-CZ" sz="2000" dirty="0" smtClean="0">
              <a:latin typeface="Book Antiqua" pitchFamily="18" charset="0"/>
            </a:endParaRPr>
          </a:p>
          <a:p>
            <a:pPr lvl="1"/>
            <a:r>
              <a:rPr lang="cs-CZ" sz="2000" i="1" dirty="0" smtClean="0">
                <a:latin typeface="Book Antiqua" pitchFamily="18" charset="0"/>
              </a:rPr>
              <a:t>Kantor Halfar</a:t>
            </a:r>
            <a:endParaRPr lang="cs-CZ" sz="2000" dirty="0" smtClean="0">
              <a:latin typeface="Book Antiqua" pitchFamily="18" charset="0"/>
            </a:endParaRPr>
          </a:p>
          <a:p>
            <a:pPr lvl="1"/>
            <a:r>
              <a:rPr lang="cs-CZ" sz="2000" i="1" dirty="0" smtClean="0">
                <a:latin typeface="Book Antiqua" pitchFamily="18" charset="0"/>
              </a:rPr>
              <a:t>70 000</a:t>
            </a:r>
            <a:endParaRPr lang="cs-CZ" sz="2000" dirty="0" smtClean="0">
              <a:latin typeface="Book Antiqua" pitchFamily="18" charset="0"/>
            </a:endParaRPr>
          </a:p>
          <a:p>
            <a:r>
              <a:rPr lang="cs-CZ" sz="2000" b="1" dirty="0" smtClean="0">
                <a:latin typeface="Book Antiqua" pitchFamily="18" charset="0"/>
              </a:rPr>
              <a:t>3. politické básně</a:t>
            </a:r>
          </a:p>
          <a:p>
            <a:pPr lvl="1"/>
            <a:r>
              <a:rPr lang="cs-CZ" sz="2000" i="1" dirty="0" smtClean="0">
                <a:latin typeface="Book Antiqua" pitchFamily="18" charset="0"/>
              </a:rPr>
              <a:t>Praga caput regni</a:t>
            </a:r>
            <a:endParaRPr lang="cs-CZ" sz="2000" dirty="0" smtClean="0">
              <a:latin typeface="Book Antiqua" pitchFamily="18" charset="0"/>
            </a:endParaRPr>
          </a:p>
          <a:p>
            <a:r>
              <a:rPr lang="cs-CZ" sz="2000" b="1" dirty="0" smtClean="0">
                <a:latin typeface="Book Antiqua" pitchFamily="18" charset="0"/>
              </a:rPr>
              <a:t>5. básně věnované jednotlivým obcím </a:t>
            </a:r>
            <a:r>
              <a:rPr lang="cs-CZ" sz="2000" b="1" dirty="0" smtClean="0">
                <a:latin typeface="Book Antiqua" pitchFamily="18" charset="0"/>
              </a:rPr>
              <a:t/>
            </a:r>
            <a:br>
              <a:rPr lang="cs-CZ" sz="2000" b="1" dirty="0" smtClean="0">
                <a:latin typeface="Book Antiqua" pitchFamily="18" charset="0"/>
              </a:rPr>
            </a:br>
            <a:r>
              <a:rPr lang="cs-CZ" sz="2000" b="1" dirty="0" smtClean="0">
                <a:latin typeface="Book Antiqua" pitchFamily="18" charset="0"/>
              </a:rPr>
              <a:t>    na Moravě </a:t>
            </a:r>
            <a:r>
              <a:rPr lang="cs-CZ" sz="2000" b="1" dirty="0" smtClean="0">
                <a:latin typeface="Book Antiqua" pitchFamily="18" charset="0"/>
              </a:rPr>
              <a:t>a ve Slezsku </a:t>
            </a:r>
          </a:p>
          <a:p>
            <a:pPr lvl="1"/>
            <a:r>
              <a:rPr lang="cs-CZ" sz="2000" i="1" dirty="0" smtClean="0">
                <a:latin typeface="Book Antiqua" pitchFamily="18" charset="0"/>
              </a:rPr>
              <a:t>Polská Ostrava</a:t>
            </a:r>
            <a:endParaRPr lang="cs-CZ" sz="2000" dirty="0" smtClean="0">
              <a:latin typeface="Book Antiqua" pitchFamily="18" charset="0"/>
            </a:endParaRPr>
          </a:p>
          <a:p>
            <a:pPr lvl="1"/>
            <a:r>
              <a:rPr lang="cs-CZ" sz="2000" i="1" dirty="0" smtClean="0">
                <a:latin typeface="Book Antiqua" pitchFamily="18" charset="0"/>
              </a:rPr>
              <a:t>Kyjov</a:t>
            </a:r>
            <a:r>
              <a:rPr lang="cs-CZ" sz="2000" dirty="0" smtClean="0">
                <a:latin typeface="Book Antiqua" pitchFamily="18" charset="0"/>
              </a:rPr>
              <a:t>, </a:t>
            </a:r>
            <a:r>
              <a:rPr lang="cs-CZ" sz="2000" i="1" dirty="0" smtClean="0">
                <a:latin typeface="Book Antiqua" pitchFamily="18" charset="0"/>
              </a:rPr>
              <a:t>Mohelnice</a:t>
            </a:r>
            <a:endParaRPr lang="cs-CZ" sz="2000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petynaplochu-org-nahled2-1309201009215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9473"/>
          <a:stretch>
            <a:fillRect/>
          </a:stretch>
        </p:blipFill>
        <p:spPr>
          <a:xfrm rot="5400000">
            <a:off x="3320988" y="1034989"/>
            <a:ext cx="6858000" cy="4788024"/>
          </a:xfrm>
        </p:spPr>
      </p:pic>
      <p:pic>
        <p:nvPicPr>
          <p:cNvPr id="5" name="Obrázek 4" descr="tapetynaplochu-org-nahled2-13092010092150.jpg"/>
          <p:cNvPicPr>
            <a:picLocks noChangeAspect="1"/>
          </p:cNvPicPr>
          <p:nvPr/>
        </p:nvPicPr>
        <p:blipFill>
          <a:blip r:embed="rId3" cstate="print"/>
          <a:srcRect t="18196"/>
          <a:stretch>
            <a:fillRect/>
          </a:stretch>
        </p:blipFill>
        <p:spPr>
          <a:xfrm rot="16200000">
            <a:off x="-1083173" y="1083175"/>
            <a:ext cx="6858001" cy="469165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67744" y="33265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Book Antiqua" pitchFamily="18" charset="0"/>
              </a:rPr>
              <a:t>Maryčka </a:t>
            </a:r>
            <a:r>
              <a:rPr lang="cs-CZ" sz="2800" b="1" dirty="0" err="1" smtClean="0">
                <a:latin typeface="Book Antiqua" pitchFamily="18" charset="0"/>
              </a:rPr>
              <a:t>Magdonova</a:t>
            </a:r>
            <a:endParaRPr lang="cs-CZ" sz="2800" b="1" dirty="0">
              <a:latin typeface="Book Antiqua" pitchFamily="18" charset="0"/>
            </a:endParaRPr>
          </a:p>
        </p:txBody>
      </p:sp>
      <p:graphicFrame>
        <p:nvGraphicFramePr>
          <p:cNvPr id="8" name="Objekt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55776" y="980728"/>
          <a:ext cx="3816424" cy="5400247"/>
        </p:xfrm>
        <a:graphic>
          <a:graphicData uri="http://schemas.openxmlformats.org/presentationml/2006/ole">
            <p:oleObj spid="_x0000_s2050" name="Acrobat Document" r:id="rId4" imgW="5668166" imgH="8019048" progId="AcroExch.Document.7">
              <p:embed/>
            </p:oleObj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petynaplochu-org-nahled2-1309201009215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9473"/>
          <a:stretch>
            <a:fillRect/>
          </a:stretch>
        </p:blipFill>
        <p:spPr>
          <a:xfrm rot="5400000">
            <a:off x="3320988" y="1034989"/>
            <a:ext cx="6858000" cy="4788024"/>
          </a:xfrm>
        </p:spPr>
      </p:pic>
      <p:pic>
        <p:nvPicPr>
          <p:cNvPr id="5" name="Obrázek 4" descr="tapetynaplochu-org-nahled2-13092010092150.jpg"/>
          <p:cNvPicPr>
            <a:picLocks noChangeAspect="1"/>
          </p:cNvPicPr>
          <p:nvPr/>
        </p:nvPicPr>
        <p:blipFill>
          <a:blip r:embed="rId3" cstate="print"/>
          <a:srcRect t="18196"/>
          <a:stretch>
            <a:fillRect/>
          </a:stretch>
        </p:blipFill>
        <p:spPr>
          <a:xfrm rot="16200000">
            <a:off x="-1083173" y="1083175"/>
            <a:ext cx="6858001" cy="469165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267744" y="33265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Book Antiqua" pitchFamily="18" charset="0"/>
              </a:rPr>
              <a:t>Další básně …</a:t>
            </a:r>
            <a:endParaRPr lang="cs-CZ" sz="2800" b="1" dirty="0">
              <a:latin typeface="Book Antiqua" pitchFamily="18" charset="0"/>
            </a:endParaRPr>
          </a:p>
        </p:txBody>
      </p:sp>
      <p:graphicFrame>
        <p:nvGraphicFramePr>
          <p:cNvPr id="9" name="Objekt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627784" y="1052736"/>
          <a:ext cx="3720256" cy="5264169"/>
        </p:xfrm>
        <a:graphic>
          <a:graphicData uri="http://schemas.openxmlformats.org/presentationml/2006/ole">
            <p:oleObj spid="_x0000_s3075" name="Acrobat Document" r:id="rId4" imgW="5668166" imgH="8019048" progId="AcroExch.Document.7">
              <p:embed/>
            </p:oleObj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petynaplochu-org-nahled2-130920100921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54200"/>
          <a:stretch>
            <a:fillRect/>
          </a:stretch>
        </p:blipFill>
        <p:spPr>
          <a:xfrm rot="10800000">
            <a:off x="0" y="-1"/>
            <a:ext cx="9144000" cy="6858001"/>
          </a:xfrm>
        </p:spPr>
      </p:pic>
      <p:sp>
        <p:nvSpPr>
          <p:cNvPr id="6" name="Obdélník 5"/>
          <p:cNvSpPr/>
          <p:nvPr/>
        </p:nvSpPr>
        <p:spPr>
          <a:xfrm>
            <a:off x="3347864" y="1052736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1560" y="40466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smtClean="0">
                <a:latin typeface="Book Antiqua" pitchFamily="18" charset="0"/>
              </a:rPr>
              <a:t>Použité zdroje</a:t>
            </a:r>
            <a:endParaRPr lang="cs-CZ" sz="2800" b="1" dirty="0">
              <a:latin typeface="Book Antiqua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1196753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Book Antiqua" pitchFamily="18" charset="0"/>
              </a:rPr>
              <a:t>BEZRUČ, Petr. </a:t>
            </a:r>
            <a:r>
              <a:rPr lang="cs-CZ" i="1" dirty="0" smtClean="0">
                <a:latin typeface="Book Antiqua" pitchFamily="18" charset="0"/>
              </a:rPr>
              <a:t>Slezské písně</a:t>
            </a:r>
            <a:r>
              <a:rPr lang="cs-CZ" dirty="0" smtClean="0">
                <a:latin typeface="Book Antiqua" pitchFamily="18" charset="0"/>
              </a:rPr>
              <a:t>. </a:t>
            </a:r>
            <a:r>
              <a:rPr lang="cs-CZ" dirty="0" err="1" smtClean="0">
                <a:latin typeface="Book Antiqua" pitchFamily="18" charset="0"/>
              </a:rPr>
              <a:t>PRaha</a:t>
            </a:r>
            <a:r>
              <a:rPr lang="cs-CZ" dirty="0" smtClean="0">
                <a:latin typeface="Book Antiqua" pitchFamily="18" charset="0"/>
              </a:rPr>
              <a:t> : SPN, 1958. 209 s.</a:t>
            </a:r>
          </a:p>
          <a:p>
            <a:endParaRPr lang="cs-CZ" dirty="0" smtClean="0">
              <a:latin typeface="Book Antiqua" pitchFamily="18" charset="0"/>
            </a:endParaRPr>
          </a:p>
          <a:p>
            <a:r>
              <a:rPr lang="cs-CZ" dirty="0" smtClean="0">
                <a:latin typeface="Book Antiqua" pitchFamily="18" charset="0"/>
              </a:rPr>
              <a:t>Petr </a:t>
            </a:r>
            <a:r>
              <a:rPr lang="cs-CZ" dirty="0" err="1" smtClean="0">
                <a:latin typeface="Book Antiqua" pitchFamily="18" charset="0"/>
              </a:rPr>
              <a:t>Bezruč</a:t>
            </a:r>
            <a:r>
              <a:rPr lang="cs-CZ" dirty="0" smtClean="0">
                <a:latin typeface="Book Antiqua" pitchFamily="18" charset="0"/>
              </a:rPr>
              <a:t>. In </a:t>
            </a:r>
            <a:r>
              <a:rPr lang="cs-CZ" i="1" dirty="0" err="1" smtClean="0">
                <a:latin typeface="Book Antiqua" pitchFamily="18" charset="0"/>
              </a:rPr>
              <a:t>Wikipedia</a:t>
            </a:r>
            <a:r>
              <a:rPr lang="cs-CZ" i="1" dirty="0" smtClean="0">
                <a:latin typeface="Book Antiqua" pitchFamily="18" charset="0"/>
              </a:rPr>
              <a:t> : </a:t>
            </a:r>
            <a:r>
              <a:rPr lang="cs-CZ" i="1" dirty="0" err="1" smtClean="0">
                <a:latin typeface="Book Antiqua" pitchFamily="18" charset="0"/>
              </a:rPr>
              <a:t>the</a:t>
            </a:r>
            <a:r>
              <a:rPr lang="cs-CZ" i="1" dirty="0" smtClean="0">
                <a:latin typeface="Book Antiqua" pitchFamily="18" charset="0"/>
              </a:rPr>
              <a:t> free </a:t>
            </a:r>
            <a:r>
              <a:rPr lang="cs-CZ" i="1" dirty="0" err="1" smtClean="0">
                <a:latin typeface="Book Antiqua" pitchFamily="18" charset="0"/>
              </a:rPr>
              <a:t>encyclopedia</a:t>
            </a:r>
            <a:r>
              <a:rPr lang="cs-CZ" dirty="0" smtClean="0">
                <a:latin typeface="Book Antiqua" pitchFamily="18" charset="0"/>
              </a:rPr>
              <a:t> [online]. St. </a:t>
            </a:r>
            <a:r>
              <a:rPr lang="cs-CZ" dirty="0" err="1" smtClean="0">
                <a:latin typeface="Book Antiqua" pitchFamily="18" charset="0"/>
              </a:rPr>
              <a:t>Petersburg</a:t>
            </a:r>
            <a:r>
              <a:rPr lang="cs-CZ" dirty="0" smtClean="0">
                <a:latin typeface="Book Antiqua" pitchFamily="18" charset="0"/>
              </a:rPr>
              <a:t> (Florida) : </a:t>
            </a:r>
            <a:r>
              <a:rPr lang="cs-CZ" dirty="0" err="1" smtClean="0">
                <a:latin typeface="Book Antiqua" pitchFamily="18" charset="0"/>
              </a:rPr>
              <a:t>Wikipedia</a:t>
            </a:r>
            <a:r>
              <a:rPr lang="cs-CZ" dirty="0" smtClean="0">
                <a:latin typeface="Book Antiqua" pitchFamily="18" charset="0"/>
              </a:rPr>
              <a:t> </a:t>
            </a:r>
            <a:r>
              <a:rPr lang="cs-CZ" dirty="0" err="1" smtClean="0">
                <a:latin typeface="Book Antiqua" pitchFamily="18" charset="0"/>
              </a:rPr>
              <a:t>Foundation</a:t>
            </a:r>
            <a:r>
              <a:rPr lang="cs-CZ" dirty="0" smtClean="0">
                <a:latin typeface="Book Antiqua" pitchFamily="18" charset="0"/>
              </a:rPr>
              <a:t>, 27.5.2005, last </a:t>
            </a:r>
            <a:r>
              <a:rPr lang="cs-CZ" dirty="0" err="1" smtClean="0">
                <a:latin typeface="Book Antiqua" pitchFamily="18" charset="0"/>
              </a:rPr>
              <a:t>modified</a:t>
            </a:r>
            <a:r>
              <a:rPr lang="cs-CZ" dirty="0" smtClean="0">
                <a:latin typeface="Book Antiqua" pitchFamily="18" charset="0"/>
              </a:rPr>
              <a:t> on 12.6.2011 [cit. 2011-09-04]. Dostupné z WWW: &lt;http://cs.wikipedia.org/wiki/Petr_Bezruč</a:t>
            </a:r>
          </a:p>
          <a:p>
            <a:endParaRPr lang="cs-CZ" dirty="0" smtClean="0">
              <a:latin typeface="Book Antiqua" pitchFamily="18" charset="0"/>
            </a:endParaRPr>
          </a:p>
          <a:p>
            <a:r>
              <a:rPr lang="cs-CZ" dirty="0" smtClean="0">
                <a:latin typeface="Book Antiqua" pitchFamily="18" charset="0"/>
              </a:rPr>
              <a:t>Slezské písně. In </a:t>
            </a:r>
            <a:r>
              <a:rPr lang="cs-CZ" i="1" dirty="0" err="1" smtClean="0">
                <a:latin typeface="Book Antiqua" pitchFamily="18" charset="0"/>
              </a:rPr>
              <a:t>Wikipedia</a:t>
            </a:r>
            <a:r>
              <a:rPr lang="cs-CZ" i="1" dirty="0" smtClean="0">
                <a:latin typeface="Book Antiqua" pitchFamily="18" charset="0"/>
              </a:rPr>
              <a:t> : </a:t>
            </a:r>
            <a:r>
              <a:rPr lang="cs-CZ" i="1" dirty="0" err="1" smtClean="0">
                <a:latin typeface="Book Antiqua" pitchFamily="18" charset="0"/>
              </a:rPr>
              <a:t>the</a:t>
            </a:r>
            <a:r>
              <a:rPr lang="cs-CZ" i="1" dirty="0" smtClean="0">
                <a:latin typeface="Book Antiqua" pitchFamily="18" charset="0"/>
              </a:rPr>
              <a:t> free </a:t>
            </a:r>
            <a:r>
              <a:rPr lang="cs-CZ" i="1" dirty="0" err="1" smtClean="0">
                <a:latin typeface="Book Antiqua" pitchFamily="18" charset="0"/>
              </a:rPr>
              <a:t>encyclopedia</a:t>
            </a:r>
            <a:r>
              <a:rPr lang="cs-CZ" dirty="0" smtClean="0">
                <a:latin typeface="Book Antiqua" pitchFamily="18" charset="0"/>
              </a:rPr>
              <a:t> [online]. St. </a:t>
            </a:r>
            <a:r>
              <a:rPr lang="cs-CZ" dirty="0" err="1" smtClean="0">
                <a:latin typeface="Book Antiqua" pitchFamily="18" charset="0"/>
              </a:rPr>
              <a:t>Petersburg</a:t>
            </a:r>
            <a:r>
              <a:rPr lang="cs-CZ" dirty="0" smtClean="0">
                <a:latin typeface="Book Antiqua" pitchFamily="18" charset="0"/>
              </a:rPr>
              <a:t> (Florida) : </a:t>
            </a:r>
            <a:r>
              <a:rPr lang="cs-CZ" dirty="0" err="1" smtClean="0">
                <a:latin typeface="Book Antiqua" pitchFamily="18" charset="0"/>
              </a:rPr>
              <a:t>Wikipedia</a:t>
            </a:r>
            <a:r>
              <a:rPr lang="cs-CZ" dirty="0" smtClean="0">
                <a:latin typeface="Book Antiqua" pitchFamily="18" charset="0"/>
              </a:rPr>
              <a:t> </a:t>
            </a:r>
            <a:r>
              <a:rPr lang="cs-CZ" dirty="0" err="1" smtClean="0">
                <a:latin typeface="Book Antiqua" pitchFamily="18" charset="0"/>
              </a:rPr>
              <a:t>Foundation</a:t>
            </a:r>
            <a:r>
              <a:rPr lang="cs-CZ" dirty="0" smtClean="0">
                <a:latin typeface="Book Antiqua" pitchFamily="18" charset="0"/>
              </a:rPr>
              <a:t>, 16.1.2007, last </a:t>
            </a:r>
            <a:r>
              <a:rPr lang="cs-CZ" dirty="0" err="1" smtClean="0">
                <a:latin typeface="Book Antiqua" pitchFamily="18" charset="0"/>
              </a:rPr>
              <a:t>modified</a:t>
            </a:r>
            <a:r>
              <a:rPr lang="cs-CZ" dirty="0" smtClean="0">
                <a:latin typeface="Book Antiqua" pitchFamily="18" charset="0"/>
              </a:rPr>
              <a:t> on 28.2.2011 [cit. 2011-09-04]. Dostupné z WWW: &lt;http://cs.wikipedia.org/wiki/Slezské písně</a:t>
            </a:r>
          </a:p>
          <a:p>
            <a:endParaRPr lang="cs-CZ" dirty="0" smtClean="0">
              <a:latin typeface="Book Antiqua" pitchFamily="18" charset="0"/>
            </a:endParaRPr>
          </a:p>
          <a:p>
            <a:r>
              <a:rPr lang="cs-CZ" b="1" dirty="0" smtClean="0">
                <a:latin typeface="Book Antiqua" pitchFamily="18" charset="0"/>
              </a:rPr>
              <a:t>Obrázek </a:t>
            </a:r>
            <a:r>
              <a:rPr lang="en-US" dirty="0" smtClean="0">
                <a:latin typeface="Book Antiqua" pitchFamily="18" charset="0"/>
              </a:rPr>
              <a:t>[</a:t>
            </a:r>
            <a:r>
              <a:rPr lang="cs-CZ" dirty="0" smtClean="0">
                <a:latin typeface="Book Antiqua" pitchFamily="18" charset="0"/>
              </a:rPr>
              <a:t>cit. 5. 9. 2011</a:t>
            </a:r>
            <a:r>
              <a:rPr lang="en-US" dirty="0" smtClean="0">
                <a:latin typeface="Book Antiqua" pitchFamily="18" charset="0"/>
              </a:rPr>
              <a:t>]</a:t>
            </a:r>
            <a:endParaRPr lang="cs-CZ" dirty="0" smtClean="0">
              <a:latin typeface="Book Antiqua" pitchFamily="18" charset="0"/>
            </a:endParaRPr>
          </a:p>
          <a:p>
            <a:r>
              <a:rPr lang="cs-CZ" dirty="0" smtClean="0">
                <a:latin typeface="Book Antiqua" pitchFamily="18" charset="0"/>
              </a:rPr>
              <a:t>http://www.</a:t>
            </a:r>
            <a:r>
              <a:rPr lang="cs-CZ" dirty="0" err="1" smtClean="0">
                <a:latin typeface="Book Antiqua" pitchFamily="18" charset="0"/>
              </a:rPr>
              <a:t>cbdb.cz</a:t>
            </a:r>
            <a:r>
              <a:rPr lang="cs-CZ" dirty="0" smtClean="0">
                <a:latin typeface="Book Antiqua" pitchFamily="18" charset="0"/>
              </a:rPr>
              <a:t>/</a:t>
            </a:r>
            <a:r>
              <a:rPr lang="cs-CZ" dirty="0" err="1" smtClean="0">
                <a:latin typeface="Book Antiqua" pitchFamily="18" charset="0"/>
              </a:rPr>
              <a:t>img.php</a:t>
            </a:r>
            <a:r>
              <a:rPr lang="cs-CZ" dirty="0" smtClean="0">
                <a:latin typeface="Book Antiqua" pitchFamily="18" charset="0"/>
              </a:rPr>
              <a:t>?type=</a:t>
            </a:r>
            <a:r>
              <a:rPr lang="cs-CZ" dirty="0" err="1" smtClean="0">
                <a:latin typeface="Book Antiqua" pitchFamily="18" charset="0"/>
              </a:rPr>
              <a:t>author</a:t>
            </a:r>
            <a:r>
              <a:rPr lang="cs-CZ" dirty="0" smtClean="0">
                <a:latin typeface="Book Antiqua" pitchFamily="18" charset="0"/>
              </a:rPr>
              <a:t>&amp;</a:t>
            </a:r>
            <a:r>
              <a:rPr lang="cs-CZ" dirty="0" err="1" smtClean="0">
                <a:latin typeface="Book Antiqua" pitchFamily="18" charset="0"/>
              </a:rPr>
              <a:t>size</a:t>
            </a:r>
            <a:r>
              <a:rPr lang="cs-CZ" dirty="0" smtClean="0">
                <a:latin typeface="Book Antiqua" pitchFamily="18" charset="0"/>
              </a:rPr>
              <a:t>=</a:t>
            </a:r>
            <a:r>
              <a:rPr lang="cs-CZ" dirty="0" err="1" smtClean="0">
                <a:latin typeface="Book Antiqua" pitchFamily="18" charset="0"/>
              </a:rPr>
              <a:t>author</a:t>
            </a:r>
            <a:r>
              <a:rPr lang="cs-CZ" dirty="0" smtClean="0">
                <a:latin typeface="Book Antiqua" pitchFamily="18" charset="0"/>
              </a:rPr>
              <a:t>_detail&amp;id=1653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101</Words>
  <Application>Microsoft Office PowerPoint</Application>
  <PresentationFormat>Předvádění na obrazovce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sady Office</vt:lpstr>
      <vt:lpstr>Adobe Acrobat Document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ZŠ Židlochovice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karpiskovap</dc:creator>
  <cp:lastModifiedBy>karpiskovap</cp:lastModifiedBy>
  <cp:revision>7</cp:revision>
  <dcterms:created xsi:type="dcterms:W3CDTF">2011-03-27T11:06:57Z</dcterms:created>
  <dcterms:modified xsi:type="dcterms:W3CDTF">2012-05-02T05:40:03Z</dcterms:modified>
</cp:coreProperties>
</file>