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8" r:id="rId4"/>
    <p:sldId id="256" r:id="rId5"/>
    <p:sldId id="259" r:id="rId6"/>
    <p:sldId id="263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328C-BB86-4196-BC2E-A8B25AD96627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68CD-6D98-45C7-9F40-45AE4BBCCB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sz="3000" b="1" dirty="0" smtClean="0">
                <a:latin typeface="Bookman Old Style" pitchFamily="18" charset="0"/>
              </a:rPr>
              <a:t>Vzdělávací oblast</a:t>
            </a:r>
            <a:r>
              <a:rPr lang="cs-CZ" sz="3000" dirty="0" smtClean="0">
                <a:latin typeface="Bookman Old Style" pitchFamily="18" charset="0"/>
              </a:rPr>
              <a:t>: 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dirty="0" smtClean="0">
                <a:latin typeface="Bookman Old Style" pitchFamily="18" charset="0"/>
              </a:rPr>
              <a:t>Jazyk a jazyková komunikace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Vyučovací předmět</a:t>
            </a:r>
            <a:r>
              <a:rPr lang="cs-CZ" sz="3000" dirty="0" smtClean="0">
                <a:latin typeface="Bookman Old Style" pitchFamily="18" charset="0"/>
              </a:rPr>
              <a:t>: 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dirty="0" smtClean="0">
                <a:latin typeface="Bookman Old Style" pitchFamily="18" charset="0"/>
              </a:rPr>
              <a:t>Český jazyk a literatura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Ročník</a:t>
            </a:r>
            <a:r>
              <a:rPr lang="cs-CZ" sz="3000" dirty="0" smtClean="0">
                <a:latin typeface="Bookman Old Style" pitchFamily="18" charset="0"/>
              </a:rPr>
              <a:t>: 9. ročník 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Anotace</a:t>
            </a:r>
            <a:r>
              <a:rPr lang="cs-CZ" sz="3000" dirty="0" smtClean="0">
                <a:latin typeface="Bookman Old Style" pitchFamily="18" charset="0"/>
              </a:rPr>
              <a:t>: </a:t>
            </a:r>
            <a:r>
              <a:rPr lang="cs-CZ" sz="3000" b="1" dirty="0" smtClean="0">
                <a:latin typeface="Bookman Old Style" pitchFamily="18" charset="0"/>
              </a:rPr>
              <a:t>Umberto Eco</a:t>
            </a:r>
            <a:r>
              <a:rPr lang="cs-CZ" sz="3000" dirty="0" smtClean="0">
                <a:latin typeface="Bookman Old Style" pitchFamily="18" charset="0"/>
              </a:rPr>
              <a:t/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dirty="0" smtClean="0">
                <a:latin typeface="Bookman Old Style" pitchFamily="18" charset="0"/>
              </a:rPr>
              <a:t>životopis a romány, charakteristika románu Jméno růže, ukázka z románu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dirty="0" smtClean="0">
                <a:latin typeface="Bookman Old Style" pitchFamily="18" charset="0"/>
              </a:rPr>
              <a:t/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Podpora vzdělávání v ZŠ Židlochovice</a:t>
            </a:r>
            <a:r>
              <a:rPr lang="cs-CZ" sz="3000" dirty="0" smtClean="0">
                <a:latin typeface="Bookman Old Style" pitchFamily="18" charset="0"/>
              </a:rPr>
              <a:t/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Autor materiálu</a:t>
            </a:r>
            <a:r>
              <a:rPr lang="cs-CZ" sz="3000" dirty="0" smtClean="0">
                <a:latin typeface="Bookman Old Style" pitchFamily="18" charset="0"/>
              </a:rPr>
              <a:t>: Mgr. Petra Karpíšková</a:t>
            </a:r>
            <a:br>
              <a:rPr lang="cs-CZ" sz="3000" dirty="0" smtClean="0">
                <a:latin typeface="Bookman Old Style" pitchFamily="18" charset="0"/>
              </a:rPr>
            </a:br>
            <a:r>
              <a:rPr lang="cs-CZ" sz="3000" b="1" dirty="0" smtClean="0">
                <a:latin typeface="Bookman Old Style" pitchFamily="18" charset="0"/>
              </a:rPr>
              <a:t>Vytvořeno</a:t>
            </a:r>
            <a:r>
              <a:rPr lang="cs-CZ" sz="3000" dirty="0" smtClean="0">
                <a:latin typeface="Bookman Old Style" pitchFamily="18" charset="0"/>
              </a:rPr>
              <a:t>: duben 2012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Obdélník 7"/>
          <p:cNvSpPr/>
          <p:nvPr/>
        </p:nvSpPr>
        <p:spPr>
          <a:xfrm>
            <a:off x="4830698" y="3068960"/>
            <a:ext cx="39757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Umberto Eco</a:t>
            </a:r>
            <a:endParaRPr lang="cs-CZ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764704"/>
            <a:ext cx="4968552" cy="5505475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*1932</a:t>
            </a:r>
          </a:p>
          <a:p>
            <a:r>
              <a:rPr lang="cs-CZ" sz="2400" dirty="0">
                <a:latin typeface="Bookman Old Style" pitchFamily="18" charset="0"/>
              </a:rPr>
              <a:t>i</a:t>
            </a:r>
            <a:r>
              <a:rPr lang="cs-CZ" sz="2400" dirty="0" smtClean="0">
                <a:latin typeface="Bookman Old Style" pitchFamily="18" charset="0"/>
              </a:rPr>
              <a:t>talský spisovatel a filozof</a:t>
            </a:r>
          </a:p>
          <a:p>
            <a:r>
              <a:rPr lang="cs-CZ" sz="2400" dirty="0" smtClean="0">
                <a:latin typeface="Bookman Old Style" pitchFamily="18" charset="0"/>
              </a:rPr>
              <a:t>p</a:t>
            </a:r>
            <a:r>
              <a:rPr lang="cs-CZ" sz="2400" dirty="0" smtClean="0">
                <a:latin typeface="Bookman Old Style" pitchFamily="18" charset="0"/>
              </a:rPr>
              <a:t>rofesor </a:t>
            </a:r>
            <a:r>
              <a:rPr lang="cs-CZ" sz="2400" dirty="0" smtClean="0">
                <a:latin typeface="Bookman Old Style" pitchFamily="18" charset="0"/>
              </a:rPr>
              <a:t>na univerzitě </a:t>
            </a:r>
          </a:p>
          <a:p>
            <a:pPr>
              <a:buNone/>
            </a:pPr>
            <a:r>
              <a:rPr lang="cs-CZ" sz="2400" dirty="0">
                <a:latin typeface="Bookman Old Style" pitchFamily="18" charset="0"/>
              </a:rPr>
              <a:t>	</a:t>
            </a:r>
            <a:r>
              <a:rPr lang="cs-CZ" sz="2400" dirty="0" smtClean="0">
                <a:latin typeface="Bookman Old Style" pitchFamily="18" charset="0"/>
              </a:rPr>
              <a:t>v Bologni</a:t>
            </a:r>
          </a:p>
          <a:p>
            <a:r>
              <a:rPr lang="cs-CZ" sz="2400" dirty="0" smtClean="0">
                <a:latin typeface="Bookman Old Style" pitchFamily="18" charset="0"/>
              </a:rPr>
              <a:t>p</a:t>
            </a:r>
            <a:r>
              <a:rPr lang="cs-CZ" sz="2400" dirty="0" smtClean="0">
                <a:latin typeface="Bookman Old Style" pitchFamily="18" charset="0"/>
              </a:rPr>
              <a:t>rezident </a:t>
            </a:r>
            <a:r>
              <a:rPr lang="cs-CZ" sz="2400" dirty="0" smtClean="0">
                <a:latin typeface="Bookman Old Style" pitchFamily="18" charset="0"/>
              </a:rPr>
              <a:t>Univerzity 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San Marino</a:t>
            </a:r>
          </a:p>
          <a:p>
            <a:r>
              <a:rPr lang="cs-CZ" sz="2400" dirty="0" smtClean="0">
                <a:latin typeface="Bookman Old Style" pitchFamily="18" charset="0"/>
              </a:rPr>
              <a:t>S</a:t>
            </a:r>
            <a:r>
              <a:rPr lang="cs-CZ" sz="2400" dirty="0" smtClean="0">
                <a:latin typeface="Bookman Old Style" pitchFamily="18" charset="0"/>
              </a:rPr>
              <a:t>tudoval </a:t>
            </a:r>
            <a:r>
              <a:rPr lang="cs-CZ" sz="2400" dirty="0" smtClean="0">
                <a:latin typeface="Bookman Old Style" pitchFamily="18" charset="0"/>
              </a:rPr>
              <a:t>středověkou literaturu a </a:t>
            </a:r>
            <a:r>
              <a:rPr lang="cs-CZ" sz="2400" dirty="0" smtClean="0">
                <a:latin typeface="Bookman Old Style" pitchFamily="18" charset="0"/>
              </a:rPr>
              <a:t>filozofii.</a:t>
            </a:r>
            <a:endParaRPr lang="cs-CZ" sz="2400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Ž</a:t>
            </a:r>
            <a:r>
              <a:rPr lang="cs-CZ" sz="2400" dirty="0" smtClean="0">
                <a:latin typeface="Bookman Old Style" pitchFamily="18" charset="0"/>
              </a:rPr>
              <a:t>ije </a:t>
            </a:r>
            <a:r>
              <a:rPr lang="cs-CZ" sz="2400" dirty="0" smtClean="0">
                <a:latin typeface="Bookman Old Style" pitchFamily="18" charset="0"/>
              </a:rPr>
              <a:t>u San Marina, kde obývá budovy zrušeného opatství.</a:t>
            </a:r>
          </a:p>
          <a:p>
            <a:r>
              <a:rPr lang="cs-CZ" sz="2400" dirty="0" smtClean="0">
                <a:latin typeface="Bookman Old Style" pitchFamily="18" charset="0"/>
              </a:rPr>
              <a:t>Hraje na trubku.</a:t>
            </a:r>
          </a:p>
          <a:p>
            <a:r>
              <a:rPr lang="cs-CZ" sz="2400" dirty="0" smtClean="0">
                <a:latin typeface="Bookman Old Style" pitchFamily="18" charset="0"/>
              </a:rPr>
              <a:t>V roce 1968 navštívil Prahu.</a:t>
            </a:r>
            <a:endParaRPr lang="cs-CZ" sz="2400" dirty="0">
              <a:latin typeface="Bookman Old Style" pitchFamily="18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6226" t="23520" b="14253"/>
          <a:stretch>
            <a:fillRect/>
          </a:stretch>
        </p:blipFill>
        <p:spPr bwMode="auto">
          <a:xfrm>
            <a:off x="0" y="3473624"/>
            <a:ext cx="3544069" cy="33843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863" r="22050"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724128" y="1052736"/>
            <a:ext cx="3419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 smtClean="0">
                <a:latin typeface="Bookman Old Style" pitchFamily="18" charset="0"/>
              </a:rPr>
              <a:t>Jméno růže </a:t>
            </a:r>
          </a:p>
          <a:p>
            <a:r>
              <a:rPr lang="cs-CZ" sz="2000" i="1" dirty="0" smtClean="0">
                <a:latin typeface="Bookman Old Style" pitchFamily="18" charset="0"/>
              </a:rPr>
              <a:t>(</a:t>
            </a:r>
            <a:r>
              <a:rPr lang="cs-CZ" sz="2000" dirty="0" smtClean="0">
                <a:latin typeface="Bookman Old Style" pitchFamily="18" charset="0"/>
              </a:rPr>
              <a:t>1980)</a:t>
            </a:r>
          </a:p>
          <a:p>
            <a:endParaRPr lang="cs-CZ" sz="2000" b="1" i="1" dirty="0" smtClean="0">
              <a:latin typeface="Bookman Old Style" pitchFamily="18" charset="0"/>
            </a:endParaRPr>
          </a:p>
          <a:p>
            <a:r>
              <a:rPr lang="cs-CZ" sz="2000" b="1" i="1" dirty="0" smtClean="0">
                <a:latin typeface="Bookman Old Style" pitchFamily="18" charset="0"/>
              </a:rPr>
              <a:t>Foucaultovo kyvadlo</a:t>
            </a:r>
            <a:r>
              <a:rPr lang="cs-CZ" sz="2000" dirty="0" smtClean="0">
                <a:latin typeface="Bookman Old Style" pitchFamily="18" charset="0"/>
              </a:rPr>
              <a:t>  (1988)</a:t>
            </a:r>
          </a:p>
          <a:p>
            <a:endParaRPr lang="cs-CZ" sz="2000" b="1" i="1" dirty="0" smtClean="0">
              <a:latin typeface="Bookman Old Style" pitchFamily="18" charset="0"/>
            </a:endParaRPr>
          </a:p>
          <a:p>
            <a:r>
              <a:rPr lang="cs-CZ" sz="2000" b="1" i="1" dirty="0" smtClean="0">
                <a:latin typeface="Bookman Old Style" pitchFamily="18" charset="0"/>
              </a:rPr>
              <a:t>Ostrov včerejšího dne</a:t>
            </a:r>
            <a:r>
              <a:rPr lang="cs-CZ" sz="2000" dirty="0" smtClean="0">
                <a:latin typeface="Bookman Old Style" pitchFamily="18" charset="0"/>
              </a:rPr>
              <a:t> (1994)</a:t>
            </a:r>
          </a:p>
          <a:p>
            <a:endParaRPr lang="cs-CZ" sz="2000" b="1" i="1" dirty="0" smtClean="0">
              <a:latin typeface="Bookman Old Style" pitchFamily="18" charset="0"/>
            </a:endParaRPr>
          </a:p>
          <a:p>
            <a:r>
              <a:rPr lang="cs-CZ" sz="2000" b="1" i="1" dirty="0" smtClean="0">
                <a:latin typeface="Bookman Old Style" pitchFamily="18" charset="0"/>
              </a:rPr>
              <a:t>Baudolino </a:t>
            </a:r>
          </a:p>
          <a:p>
            <a:r>
              <a:rPr lang="cs-CZ" sz="2000" i="1" dirty="0" smtClean="0">
                <a:latin typeface="Bookman Old Style" pitchFamily="18" charset="0"/>
              </a:rPr>
              <a:t>(</a:t>
            </a:r>
            <a:r>
              <a:rPr lang="cs-CZ" sz="2000" dirty="0" smtClean="0">
                <a:latin typeface="Bookman Old Style" pitchFamily="18" charset="0"/>
              </a:rPr>
              <a:t>2000)</a:t>
            </a:r>
          </a:p>
          <a:p>
            <a:endParaRPr lang="cs-CZ" sz="2000" b="1" i="1" dirty="0" smtClean="0">
              <a:latin typeface="Bookman Old Style" pitchFamily="18" charset="0"/>
            </a:endParaRPr>
          </a:p>
          <a:p>
            <a:r>
              <a:rPr lang="cs-CZ" sz="2000" b="1" i="1" dirty="0" smtClean="0">
                <a:latin typeface="Bookman Old Style" pitchFamily="18" charset="0"/>
              </a:rPr>
              <a:t>Tajemný plamen královny Loany</a:t>
            </a:r>
            <a:r>
              <a:rPr lang="cs-CZ" sz="2000" dirty="0" smtClean="0">
                <a:latin typeface="Bookman Old Style" pitchFamily="18" charset="0"/>
              </a:rPr>
              <a:t> </a:t>
            </a:r>
          </a:p>
          <a:p>
            <a:r>
              <a:rPr lang="cs-CZ" sz="2000" dirty="0" smtClean="0">
                <a:latin typeface="Bookman Old Style" pitchFamily="18" charset="0"/>
              </a:rPr>
              <a:t>(2004)</a:t>
            </a:r>
          </a:p>
          <a:p>
            <a:endParaRPr lang="cs-CZ" sz="2000" b="1" i="1" dirty="0" smtClean="0">
              <a:latin typeface="Bookman Old Style" pitchFamily="18" charset="0"/>
            </a:endParaRPr>
          </a:p>
          <a:p>
            <a:r>
              <a:rPr lang="cs-CZ" sz="2000" b="1" i="1" dirty="0" smtClean="0">
                <a:latin typeface="Bookman Old Style" pitchFamily="18" charset="0"/>
              </a:rPr>
              <a:t>Pražský hřbitov</a:t>
            </a:r>
            <a:r>
              <a:rPr lang="cs-CZ" sz="2000" dirty="0" smtClean="0">
                <a:latin typeface="Bookman Old Style" pitchFamily="18" charset="0"/>
              </a:rPr>
              <a:t> </a:t>
            </a:r>
          </a:p>
          <a:p>
            <a:r>
              <a:rPr lang="cs-CZ" sz="2000" dirty="0" smtClean="0">
                <a:latin typeface="Bookman Old Style" pitchFamily="18" charset="0"/>
              </a:rPr>
              <a:t>(2011)</a:t>
            </a:r>
            <a:endParaRPr lang="cs-CZ" sz="2000" dirty="0"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36096" y="260648"/>
            <a:ext cx="37079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Romány</a:t>
            </a:r>
            <a:endParaRPr lang="cs-CZ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859208" y="404664"/>
            <a:ext cx="474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Jméno růže</a:t>
            </a:r>
            <a:endParaRPr lang="cs-CZ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Zástupný symbol pro obsah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611560" y="3861048"/>
          <a:ext cx="1944216" cy="2751310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788024" y="404664"/>
            <a:ext cx="4104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14. století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hornoitalské opatství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v</a:t>
            </a:r>
            <a:r>
              <a:rPr lang="cs-CZ" sz="2400" dirty="0" smtClean="0">
                <a:latin typeface="Bookman Old Style" pitchFamily="18" charset="0"/>
              </a:rPr>
              <a:t>ypravěč  </a:t>
            </a:r>
            <a:r>
              <a:rPr lang="cs-CZ" sz="2400" dirty="0" smtClean="0">
                <a:latin typeface="Bookman Old Style" pitchFamily="18" charset="0"/>
              </a:rPr>
              <a:t>- starý benediktinský mnich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Jako novic spolu 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s učeným inkvizitorem narazili na sérii vražd mnichů a snažili se celou záhadu vyřešit.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Vrahem byl starý, slepý knihovník.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Chtěl zabránit vstupu do knihovny.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Bookman Old Style" pitchFamily="18" charset="0"/>
              </a:rPr>
              <a:t>Tam byl umístěn druhý díl Aristotelovy Poetiky pojednávající o smíchu. </a:t>
            </a:r>
          </a:p>
          <a:p>
            <a:pPr marL="273050" indent="-273050"/>
            <a:endParaRPr lang="cs-CZ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600200"/>
            <a:ext cx="522007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Bookman Old Style" pitchFamily="18" charset="0"/>
              </a:rPr>
              <a:t>Vilém z Baskervillu – františkán a učitel Adsona</a:t>
            </a:r>
          </a:p>
          <a:p>
            <a:r>
              <a:rPr lang="cs-CZ" dirty="0" smtClean="0">
                <a:latin typeface="Bookman Old Style" pitchFamily="18" charset="0"/>
              </a:rPr>
              <a:t>Adson z Melku – vypravěč</a:t>
            </a:r>
          </a:p>
          <a:p>
            <a:r>
              <a:rPr lang="cs-CZ" dirty="0" smtClean="0">
                <a:latin typeface="Bookman Old Style" pitchFamily="18" charset="0"/>
              </a:rPr>
              <a:t>Bernardo Gui – inkvizitor</a:t>
            </a:r>
          </a:p>
          <a:p>
            <a:r>
              <a:rPr lang="cs-CZ" dirty="0" smtClean="0">
                <a:latin typeface="Bookman Old Style" pitchFamily="18" charset="0"/>
              </a:rPr>
              <a:t>Severin – lékař</a:t>
            </a:r>
          </a:p>
          <a:p>
            <a:r>
              <a:rPr lang="cs-CZ" dirty="0" smtClean="0">
                <a:latin typeface="Bookman Old Style" pitchFamily="18" charset="0"/>
              </a:rPr>
              <a:t>Jorg – vrah 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62719"/>
          <a:stretch>
            <a:fillRect/>
          </a:stretch>
        </p:blipFill>
        <p:spPr bwMode="auto">
          <a:xfrm>
            <a:off x="-1" y="0"/>
            <a:ext cx="34198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95738" y="492195"/>
            <a:ext cx="4691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Postavy</a:t>
            </a:r>
            <a:endParaRPr lang="cs-CZ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Book Antiqua" pitchFamily="18" charset="0"/>
              </a:rPr>
              <a:t>d</a:t>
            </a:r>
            <a:r>
              <a:rPr lang="cs-CZ" dirty="0" smtClean="0">
                <a:latin typeface="Book Antiqua" pitchFamily="18" charset="0"/>
              </a:rPr>
              <a:t>etektivní</a:t>
            </a:r>
            <a:r>
              <a:rPr lang="cs-CZ" dirty="0" smtClean="0">
                <a:latin typeface="Book Antiqua" pitchFamily="18" charset="0"/>
              </a:rPr>
              <a:t>, historický, filozofický román</a:t>
            </a:r>
          </a:p>
          <a:p>
            <a:r>
              <a:rPr lang="cs-CZ" dirty="0" smtClean="0">
                <a:latin typeface="Book Antiqua" pitchFamily="18" charset="0"/>
              </a:rPr>
              <a:t>p</a:t>
            </a:r>
            <a:r>
              <a:rPr lang="cs-CZ" dirty="0" smtClean="0">
                <a:latin typeface="Book Antiqua" pitchFamily="18" charset="0"/>
              </a:rPr>
              <a:t>ostmoderní </a:t>
            </a:r>
            <a:r>
              <a:rPr lang="cs-CZ" dirty="0" smtClean="0">
                <a:latin typeface="Book Antiqua" pitchFamily="18" charset="0"/>
              </a:rPr>
              <a:t>román</a:t>
            </a:r>
          </a:p>
          <a:p>
            <a:r>
              <a:rPr lang="cs-CZ" dirty="0" smtClean="0">
                <a:latin typeface="Book Antiqua" pitchFamily="18" charset="0"/>
              </a:rPr>
              <a:t>r</a:t>
            </a:r>
            <a:r>
              <a:rPr lang="cs-CZ" dirty="0" smtClean="0">
                <a:latin typeface="Book Antiqua" pitchFamily="18" charset="0"/>
              </a:rPr>
              <a:t>omán </a:t>
            </a:r>
            <a:r>
              <a:rPr lang="cs-CZ" dirty="0" smtClean="0">
                <a:latin typeface="Book Antiqua" pitchFamily="18" charset="0"/>
              </a:rPr>
              <a:t>je montáží různých žánrů (detektivka, gotický román a kronika</a:t>
            </a:r>
            <a:r>
              <a:rPr lang="cs-CZ" dirty="0" smtClean="0">
                <a:latin typeface="Book Antiqua" pitchFamily="18" charset="0"/>
              </a:rPr>
              <a:t>)</a:t>
            </a:r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p</a:t>
            </a:r>
            <a:r>
              <a:rPr lang="cs-CZ" dirty="0" smtClean="0">
                <a:latin typeface="Book Antiqua" pitchFamily="18" charset="0"/>
              </a:rPr>
              <a:t>saný </a:t>
            </a:r>
            <a:r>
              <a:rPr lang="cs-CZ" dirty="0" smtClean="0">
                <a:latin typeface="Book Antiqua" pitchFamily="18" charset="0"/>
              </a:rPr>
              <a:t>v </a:t>
            </a:r>
            <a:r>
              <a:rPr lang="cs-CZ" dirty="0" err="1" smtClean="0">
                <a:latin typeface="Book Antiqua" pitchFamily="18" charset="0"/>
              </a:rPr>
              <a:t>ich</a:t>
            </a:r>
            <a:r>
              <a:rPr lang="cs-CZ" dirty="0" smtClean="0">
                <a:latin typeface="Book Antiqua" pitchFamily="18" charset="0"/>
              </a:rPr>
              <a:t>-formě.</a:t>
            </a:r>
          </a:p>
          <a:p>
            <a:r>
              <a:rPr lang="cs-CZ" dirty="0" smtClean="0">
                <a:latin typeface="Book Antiqua" pitchFamily="18" charset="0"/>
              </a:rPr>
              <a:t>Děj je prokládán citacemi z existujících středověkých děl.</a:t>
            </a:r>
          </a:p>
          <a:p>
            <a:r>
              <a:rPr lang="cs-CZ" dirty="0" smtClean="0">
                <a:latin typeface="Book Antiqua" pitchFamily="18" charset="0"/>
              </a:rPr>
              <a:t>Kompozice románu – vyprávění po dnech a podle zvyků mnišského řádu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476672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Charakteristika románu</a:t>
            </a:r>
            <a:endParaRPr lang="cs-CZ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Bookman Old Style" pitchFamily="18" charset="0"/>
              </a:rPr>
              <a:t>ECO, Umberto. Prolog. </a:t>
            </a:r>
            <a:r>
              <a:rPr lang="cs-CZ" i="1" dirty="0" smtClean="0">
                <a:latin typeface="Bookman Old Style" pitchFamily="18" charset="0"/>
              </a:rPr>
              <a:t>Jméno růže</a:t>
            </a:r>
            <a:r>
              <a:rPr lang="cs-CZ" dirty="0" smtClean="0">
                <a:latin typeface="Bookman Old Style" pitchFamily="18" charset="0"/>
              </a:rPr>
              <a:t>. 1. </a:t>
            </a:r>
            <a:r>
              <a:rPr lang="cs-CZ" dirty="0" err="1" smtClean="0">
                <a:latin typeface="Bookman Old Style" pitchFamily="18" charset="0"/>
              </a:rPr>
              <a:t>vyd</a:t>
            </a:r>
            <a:r>
              <a:rPr lang="cs-CZ" dirty="0" smtClean="0">
                <a:latin typeface="Bookman Old Style" pitchFamily="18" charset="0"/>
              </a:rPr>
              <a:t>. Praha: Odeon, 1985, 498 s. </a:t>
            </a:r>
          </a:p>
          <a:p>
            <a:r>
              <a:rPr lang="cs-CZ" dirty="0" smtClean="0">
                <a:latin typeface="Bookman Old Style" pitchFamily="18" charset="0"/>
              </a:rPr>
              <a:t>Umberto Eco. In: </a:t>
            </a:r>
            <a:r>
              <a:rPr lang="cs-CZ" i="1" dirty="0" err="1" smtClean="0">
                <a:latin typeface="Bookman Old Style" pitchFamily="18" charset="0"/>
              </a:rPr>
              <a:t>Wikipedia</a:t>
            </a:r>
            <a:r>
              <a:rPr lang="cs-CZ" dirty="0" smtClean="0">
                <a:latin typeface="Bookman Old Style" pitchFamily="18" charset="0"/>
              </a:rPr>
              <a:t>: </a:t>
            </a:r>
            <a:r>
              <a:rPr lang="cs-CZ" i="1" dirty="0" err="1" smtClean="0">
                <a:latin typeface="Bookman Old Style" pitchFamily="18" charset="0"/>
              </a:rPr>
              <a:t>the</a:t>
            </a:r>
            <a:r>
              <a:rPr lang="cs-CZ" i="1" dirty="0" smtClean="0">
                <a:latin typeface="Bookman Old Style" pitchFamily="18" charset="0"/>
              </a:rPr>
              <a:t> free </a:t>
            </a:r>
            <a:r>
              <a:rPr lang="cs-CZ" i="1" dirty="0" err="1" smtClean="0">
                <a:latin typeface="Bookman Old Style" pitchFamily="18" charset="0"/>
              </a:rPr>
              <a:t>encyclopedia</a:t>
            </a:r>
            <a:r>
              <a:rPr lang="cs-CZ" dirty="0" smtClean="0">
                <a:latin typeface="Bookman Old Style" pitchFamily="18" charset="0"/>
              </a:rPr>
              <a:t> [online]. San </a:t>
            </a:r>
            <a:r>
              <a:rPr lang="cs-CZ" dirty="0" err="1" smtClean="0">
                <a:latin typeface="Bookman Old Style" pitchFamily="18" charset="0"/>
              </a:rPr>
              <a:t>Francisco</a:t>
            </a:r>
            <a:r>
              <a:rPr lang="cs-CZ" dirty="0" smtClean="0">
                <a:latin typeface="Bookman Old Style" pitchFamily="18" charset="0"/>
              </a:rPr>
              <a:t> (CA): </a:t>
            </a:r>
            <a:r>
              <a:rPr lang="cs-CZ" dirty="0" err="1" smtClean="0">
                <a:latin typeface="Bookman Old Style" pitchFamily="18" charset="0"/>
              </a:rPr>
              <a:t>Wikimedia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Foundation</a:t>
            </a:r>
            <a:r>
              <a:rPr lang="cs-CZ" dirty="0" smtClean="0">
                <a:latin typeface="Bookman Old Style" pitchFamily="18" charset="0"/>
              </a:rPr>
              <a:t>, 2001-, 5.2.2012 [cit. 2012-02-06]. Dostupné z: http://cs.wikipedia.org/wiki/Umberto_Eco </a:t>
            </a:r>
            <a:endParaRPr lang="cs-CZ" dirty="0" smtClean="0">
              <a:latin typeface="Bookman Old Style" pitchFamily="18" charset="0"/>
            </a:endParaRPr>
          </a:p>
          <a:p>
            <a:endParaRPr lang="cs-CZ" dirty="0" smtClean="0">
              <a:latin typeface="Bookman Old Style" pitchFamily="18" charset="0"/>
            </a:endParaRPr>
          </a:p>
          <a:p>
            <a:r>
              <a:rPr lang="cs-CZ" b="1" dirty="0" smtClean="0">
                <a:latin typeface="Bookman Old Style" pitchFamily="18" charset="0"/>
              </a:rPr>
              <a:t>Obrázky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[</a:t>
            </a:r>
            <a:r>
              <a:rPr lang="cs-CZ" dirty="0" smtClean="0">
                <a:latin typeface="Bookman Old Style" pitchFamily="18" charset="0"/>
              </a:rPr>
              <a:t>cit</a:t>
            </a:r>
            <a:r>
              <a:rPr lang="cs-CZ" dirty="0" smtClean="0">
                <a:latin typeface="Bookman Old Style" pitchFamily="18" charset="0"/>
              </a:rPr>
              <a:t>. 6. 2. 2012</a:t>
            </a:r>
            <a:r>
              <a:rPr lang="en-US" dirty="0" smtClean="0">
                <a:latin typeface="Bookman Old Style" pitchFamily="18" charset="0"/>
              </a:rPr>
              <a:t>]</a:t>
            </a:r>
            <a:endParaRPr lang="cs-CZ" dirty="0" smtClean="0">
              <a:latin typeface="Bookman Old Style" pitchFamily="18" charset="0"/>
            </a:endParaRPr>
          </a:p>
          <a:p>
            <a:r>
              <a:rPr lang="cs-CZ" dirty="0" smtClean="0">
                <a:latin typeface="Bookman Old Style" pitchFamily="18" charset="0"/>
              </a:rPr>
              <a:t>http://farm1.staticflickr.com/86/215740757_fb7d592a9b.jpg http://www.</a:t>
            </a:r>
            <a:r>
              <a:rPr lang="cs-CZ" dirty="0" err="1" smtClean="0">
                <a:latin typeface="Bookman Old Style" pitchFamily="18" charset="0"/>
              </a:rPr>
              <a:t>desktopnexus.com</a:t>
            </a:r>
            <a:r>
              <a:rPr lang="cs-CZ" dirty="0" smtClean="0">
                <a:latin typeface="Bookman Old Style" pitchFamily="18" charset="0"/>
              </a:rPr>
              <a:t>/dl/</a:t>
            </a:r>
            <a:r>
              <a:rPr lang="cs-CZ" dirty="0" err="1" smtClean="0">
                <a:latin typeface="Bookman Old Style" pitchFamily="18" charset="0"/>
              </a:rPr>
              <a:t>inline</a:t>
            </a:r>
            <a:r>
              <a:rPr lang="cs-CZ" dirty="0" smtClean="0">
                <a:latin typeface="Bookman Old Style" pitchFamily="18" charset="0"/>
              </a:rPr>
              <a:t>/32429/1280x800/Enter_</a:t>
            </a:r>
            <a:r>
              <a:rPr lang="cs-CZ" dirty="0" err="1" smtClean="0">
                <a:latin typeface="Bookman Old Style" pitchFamily="18" charset="0"/>
              </a:rPr>
              <a:t>Church.jpg</a:t>
            </a:r>
            <a:r>
              <a:rPr lang="cs-CZ" dirty="0" smtClean="0">
                <a:latin typeface="Bookman Old Style" pitchFamily="18" charset="0"/>
              </a:rPr>
              <a:t>?</a:t>
            </a:r>
            <a:r>
              <a:rPr lang="cs-CZ" dirty="0" err="1" smtClean="0">
                <a:latin typeface="Bookman Old Style" pitchFamily="18" charset="0"/>
              </a:rPr>
              <a:t>nocache</a:t>
            </a:r>
            <a:r>
              <a:rPr lang="cs-CZ" dirty="0" smtClean="0">
                <a:latin typeface="Bookman Old Style" pitchFamily="18" charset="0"/>
              </a:rPr>
              <a:t>=361873 http://www.</a:t>
            </a:r>
            <a:r>
              <a:rPr lang="cs-CZ" dirty="0" err="1" smtClean="0">
                <a:latin typeface="Bookman Old Style" pitchFamily="18" charset="0"/>
              </a:rPr>
              <a:t>desktopnexus.com</a:t>
            </a:r>
            <a:r>
              <a:rPr lang="cs-CZ" dirty="0" smtClean="0">
                <a:latin typeface="Bookman Old Style" pitchFamily="18" charset="0"/>
              </a:rPr>
              <a:t>/dl/</a:t>
            </a:r>
            <a:r>
              <a:rPr lang="cs-CZ" dirty="0" err="1" smtClean="0">
                <a:latin typeface="Bookman Old Style" pitchFamily="18" charset="0"/>
              </a:rPr>
              <a:t>inline</a:t>
            </a:r>
            <a:r>
              <a:rPr lang="cs-CZ" dirty="0" smtClean="0">
                <a:latin typeface="Bookman Old Style" pitchFamily="18" charset="0"/>
              </a:rPr>
              <a:t>/768363/1280x800/4.jpg?</a:t>
            </a:r>
            <a:r>
              <a:rPr lang="cs-CZ" dirty="0" err="1" smtClean="0">
                <a:latin typeface="Bookman Old Style" pitchFamily="18" charset="0"/>
              </a:rPr>
              <a:t>nocache</a:t>
            </a:r>
            <a:r>
              <a:rPr lang="cs-CZ" dirty="0" smtClean="0">
                <a:latin typeface="Bookman Old Style" pitchFamily="18" charset="0"/>
              </a:rPr>
              <a:t>=348253 http://www.</a:t>
            </a:r>
            <a:r>
              <a:rPr lang="cs-CZ" dirty="0" err="1" smtClean="0">
                <a:latin typeface="Bookman Old Style" pitchFamily="18" charset="0"/>
              </a:rPr>
              <a:t>dvd</a:t>
            </a:r>
            <a:r>
              <a:rPr lang="cs-CZ" dirty="0" smtClean="0">
                <a:latin typeface="Bookman Old Style" pitchFamily="18" charset="0"/>
              </a:rPr>
              <a:t>-</a:t>
            </a:r>
            <a:r>
              <a:rPr lang="cs-CZ" dirty="0" err="1" smtClean="0">
                <a:latin typeface="Bookman Old Style" pitchFamily="18" charset="0"/>
              </a:rPr>
              <a:t>covers.org</a:t>
            </a:r>
            <a:r>
              <a:rPr lang="cs-CZ" dirty="0" smtClean="0">
                <a:latin typeface="Bookman Old Style" pitchFamily="18" charset="0"/>
              </a:rPr>
              <a:t>/d/29615-2/282Name_</a:t>
            </a:r>
            <a:r>
              <a:rPr lang="cs-CZ" dirty="0" err="1" smtClean="0">
                <a:latin typeface="Bookman Old Style" pitchFamily="18" charset="0"/>
              </a:rPr>
              <a:t>of</a:t>
            </a:r>
            <a:r>
              <a:rPr lang="cs-CZ" dirty="0" smtClean="0">
                <a:latin typeface="Bookman Old Style" pitchFamily="18" charset="0"/>
              </a:rPr>
              <a:t>_</a:t>
            </a:r>
            <a:r>
              <a:rPr lang="cs-CZ" dirty="0" err="1" smtClean="0">
                <a:latin typeface="Bookman Old Style" pitchFamily="18" charset="0"/>
              </a:rPr>
              <a:t>the</a:t>
            </a:r>
            <a:r>
              <a:rPr lang="cs-CZ" dirty="0" smtClean="0">
                <a:latin typeface="Bookman Old Style" pitchFamily="18" charset="0"/>
              </a:rPr>
              <a:t>_Rose_</a:t>
            </a:r>
            <a:r>
              <a:rPr lang="cs-CZ" dirty="0" err="1" smtClean="0">
                <a:latin typeface="Bookman Old Style" pitchFamily="18" charset="0"/>
              </a:rPr>
              <a:t>custom.jpg</a:t>
            </a:r>
            <a:r>
              <a:rPr lang="cs-CZ" dirty="0" smtClean="0">
                <a:latin typeface="Bookman Old Style" pitchFamily="18" charset="0"/>
              </a:rPr>
              <a:t> http://www.</a:t>
            </a:r>
            <a:r>
              <a:rPr lang="cs-CZ" dirty="0" err="1" smtClean="0">
                <a:latin typeface="Bookman Old Style" pitchFamily="18" charset="0"/>
              </a:rPr>
              <a:t>dvdtimes.co.uk</a:t>
            </a:r>
            <a:r>
              <a:rPr lang="cs-CZ" dirty="0" smtClean="0">
                <a:latin typeface="Bookman Old Style" pitchFamily="18" charset="0"/>
              </a:rPr>
              <a:t>/</a:t>
            </a:r>
            <a:r>
              <a:rPr lang="cs-CZ" dirty="0" err="1" smtClean="0">
                <a:latin typeface="Bookman Old Style" pitchFamily="18" charset="0"/>
              </a:rPr>
              <a:t>protectedimage.php</a:t>
            </a:r>
            <a:r>
              <a:rPr lang="cs-CZ" dirty="0" smtClean="0">
                <a:latin typeface="Bookman Old Style" pitchFamily="18" charset="0"/>
              </a:rPr>
              <a:t>?image=</a:t>
            </a:r>
            <a:r>
              <a:rPr lang="cs-CZ" dirty="0" err="1" smtClean="0">
                <a:latin typeface="Bookman Old Style" pitchFamily="18" charset="0"/>
              </a:rPr>
              <a:t>MichaelMackenzie</a:t>
            </a:r>
            <a:r>
              <a:rPr lang="cs-CZ" dirty="0" smtClean="0">
                <a:latin typeface="Bookman Old Style" pitchFamily="18" charset="0"/>
              </a:rPr>
              <a:t>/rose-3.jpg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476672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Použité zdroje</a:t>
            </a:r>
            <a:endParaRPr lang="cs-CZ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214</Words>
  <Application>Microsoft Office PowerPoint</Application>
  <PresentationFormat>Předvádění na obrazovce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Postavy</vt:lpstr>
      <vt:lpstr>Snímek 8</vt:lpstr>
      <vt:lpstr>Snímek 9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15</cp:revision>
  <dcterms:created xsi:type="dcterms:W3CDTF">2012-02-06T10:02:19Z</dcterms:created>
  <dcterms:modified xsi:type="dcterms:W3CDTF">2012-05-04T13:00:14Z</dcterms:modified>
</cp:coreProperties>
</file>