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1" r:id="rId3"/>
    <p:sldId id="263" r:id="rId4"/>
    <p:sldId id="258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C:\Documents and Settings\Administrator\Application Data\Microsoft\Media Catalog\Drinking Coffee 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2538"/>
            <a:ext cx="3700463" cy="560546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019800" cy="3048000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733800"/>
            <a:ext cx="48006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Documents and Settings\Administrator\Application Data\Microsoft\Media Catalog\Flipping a Coin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9713" y="4419600"/>
            <a:ext cx="1284287" cy="19637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285972F5-5FB4-4431-A291-2CC8BCB7C9CE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2611D2EF-54FF-408F-B273-2CB5DB03DD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25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	Vzdělávací oblast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Jazyk a jazyková komunikace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Vyučovací předmět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Český jazyk a literatura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Ročník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9. ročník 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Anotace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</a:t>
            </a: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Daniel Keyes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/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životopis, výklad románu Růže 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pro Algernon, úkoly k textu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/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Podpora vzdělávání v ZŠ Židlochovice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/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Autor materiálu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Mgr. Petra Karpíšková</a:t>
            </a:r>
            <a:b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</a:br>
            <a:r>
              <a:rPr lang="cs-CZ" b="1" dirty="0" smtClean="0">
                <a:solidFill>
                  <a:srgbClr val="FFCC00"/>
                </a:solidFill>
                <a:latin typeface="Trebuchet MS" pitchFamily="34" charset="0"/>
              </a:rPr>
              <a:t>Vytvořeno</a:t>
            </a:r>
            <a:r>
              <a:rPr lang="cs-CZ" dirty="0" smtClean="0">
                <a:solidFill>
                  <a:srgbClr val="FFCC00"/>
                </a:solidFill>
                <a:latin typeface="Trebuchet MS" pitchFamily="34" charset="0"/>
              </a:rPr>
              <a:t>: březen 2012</a:t>
            </a:r>
            <a:endParaRPr lang="cs-CZ" dirty="0">
              <a:solidFill>
                <a:srgbClr val="FFCC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6602" t="12573" r="33709" b="47332"/>
          <a:stretch>
            <a:fillRect/>
          </a:stretch>
        </p:blipFill>
        <p:spPr bwMode="auto">
          <a:xfrm>
            <a:off x="467544" y="692696"/>
            <a:ext cx="5112568" cy="4233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bdélník 4"/>
          <p:cNvSpPr/>
          <p:nvPr/>
        </p:nvSpPr>
        <p:spPr>
          <a:xfrm>
            <a:off x="4139952" y="551723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Růže pro Algernon </a:t>
            </a:r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cs-CZ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3563888" y="764704"/>
            <a:ext cx="5184576" cy="25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Daniel </a:t>
            </a:r>
            <a:br>
              <a:rPr kumimoji="0" lang="cs-CZ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cs-CZ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Keyes</a:t>
            </a:r>
            <a:endParaRPr kumimoji="0" lang="cs-CZ" sz="6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1340768"/>
            <a:ext cx="4104456" cy="4755232"/>
          </a:xfrm>
        </p:spPr>
        <p:txBody>
          <a:bodyPr/>
          <a:lstStyle/>
          <a:p>
            <a:r>
              <a:rPr lang="cs-CZ" sz="2800" dirty="0" smtClean="0">
                <a:solidFill>
                  <a:srgbClr val="FFC000"/>
                </a:solidFill>
              </a:rPr>
              <a:t>Narodil se v roce 1927 </a:t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v New Yorku.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a</a:t>
            </a:r>
            <a:r>
              <a:rPr lang="cs-CZ" sz="2800" dirty="0" smtClean="0">
                <a:solidFill>
                  <a:srgbClr val="FFC000"/>
                </a:solidFill>
              </a:rPr>
              <a:t>merický </a:t>
            </a:r>
            <a:r>
              <a:rPr lang="cs-CZ" sz="2800" dirty="0" smtClean="0">
                <a:solidFill>
                  <a:srgbClr val="FFC000"/>
                </a:solidFill>
              </a:rPr>
              <a:t>spisovatel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Vystudoval psychologii.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V 17 letech vstoupil do americké námořní služby.</a:t>
            </a:r>
          </a:p>
          <a:p>
            <a:r>
              <a:rPr lang="cs-CZ" sz="2800" dirty="0" smtClean="0">
                <a:solidFill>
                  <a:srgbClr val="FFC000"/>
                </a:solidFill>
              </a:rPr>
              <a:t>Na Ohijské univerzitě učil tvůrčí psaní </a:t>
            </a:r>
            <a:r>
              <a:rPr lang="cs-CZ" sz="2800" dirty="0" smtClean="0">
                <a:solidFill>
                  <a:srgbClr val="FFC000"/>
                </a:solidFill>
              </a:rPr>
              <a:t/>
            </a:r>
            <a:br>
              <a:rPr lang="cs-CZ" sz="2800" dirty="0" smtClean="0">
                <a:solidFill>
                  <a:srgbClr val="FFC000"/>
                </a:solidFill>
              </a:rPr>
            </a:br>
            <a:r>
              <a:rPr lang="cs-CZ" sz="2800" dirty="0" smtClean="0">
                <a:solidFill>
                  <a:srgbClr val="FFC000"/>
                </a:solidFill>
              </a:rPr>
              <a:t>a </a:t>
            </a:r>
            <a:r>
              <a:rPr lang="cs-CZ" sz="2800" dirty="0" smtClean="0">
                <a:solidFill>
                  <a:srgbClr val="FFC000"/>
                </a:solidFill>
              </a:rPr>
              <a:t>angličtinu.</a:t>
            </a:r>
            <a:endParaRPr lang="cs-CZ" sz="3600" dirty="0" smtClean="0">
              <a:solidFill>
                <a:srgbClr val="FFC000"/>
              </a:solidFill>
            </a:endParaRP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4716016" y="332656"/>
            <a:ext cx="4176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Daniel Keyes</a:t>
            </a:r>
            <a:endParaRPr kumimoji="0" lang="cs-CZ" sz="40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11560" y="692696"/>
            <a:ext cx="3806570" cy="5832648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8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564904"/>
            <a:ext cx="3888432" cy="35612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Vypiš postavy, které se 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v povídce objevují.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Jak se hlavní hrdina 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po operaci změní?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Jak se jmenují Charlieho „přátelé“ z továrny 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Co mu provedli?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Kterou knihu čte se svojí učitelkou?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Ke kterému žánru povídka patří?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404664"/>
            <a:ext cx="60304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Růže pro Algernon (1959)</a:t>
            </a:r>
          </a:p>
          <a:p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Flowers for Algernon</a:t>
            </a:r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cs-CZ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95936" y="476672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CC00"/>
                </a:solidFill>
                <a:latin typeface="Arial Black" pitchFamily="34" charset="0"/>
              </a:rPr>
              <a:t>Další úkoly</a:t>
            </a:r>
            <a:endParaRPr lang="cs-CZ" sz="440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067944" y="1196752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FFC000"/>
                </a:solidFill>
              </a:rPr>
              <a:t/>
            </a:r>
            <a:br>
              <a:rPr lang="cs-CZ" sz="2800" dirty="0" smtClean="0">
                <a:solidFill>
                  <a:srgbClr val="FFC000"/>
                </a:solidFill>
              </a:rPr>
            </a:b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51920" y="1484784"/>
            <a:ext cx="48965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K čemu Charlie přirovnává vesmír?</a:t>
            </a:r>
          </a:p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Které poznatky Charlie zapomíná nejdříve?</a:t>
            </a:r>
          </a:p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Který jazyk zapomněl?</a:t>
            </a:r>
          </a:p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Lze podle Charlieho uměle zvýšit lidskou inteligenci?</a:t>
            </a:r>
          </a:p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Co se stalo se slečnou Kinianovou?</a:t>
            </a:r>
          </a:p>
          <a:p>
            <a:pPr marL="450850" indent="-450850">
              <a:buFont typeface="+mj-lt"/>
              <a:buAutoNum type="arabicPeriod"/>
            </a:pPr>
            <a:r>
              <a:rPr lang="cs-CZ" sz="2800" dirty="0" smtClean="0">
                <a:solidFill>
                  <a:srgbClr val="FFC000"/>
                </a:solidFill>
              </a:rPr>
              <a:t>Vypiš z textu 10 cizích slov.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C00"/>
                </a:solidFill>
                <a:latin typeface="Arial Black" pitchFamily="34" charset="0"/>
              </a:rPr>
              <a:t>Další úkoly k textu</a:t>
            </a:r>
            <a:endParaRPr lang="cs-CZ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>
                <a:solidFill>
                  <a:srgbClr val="FFCC00"/>
                </a:solidFill>
              </a:rPr>
              <a:t>   Graficky zaznamenej změny Charlieho inteligence (IQ před operací a po ní, jaké chyby v textu dělá? Jak se chová?):</a:t>
            </a:r>
          </a:p>
          <a:p>
            <a:pPr algn="just"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23" name="Volný tvar 22"/>
          <p:cNvSpPr/>
          <p:nvPr/>
        </p:nvSpPr>
        <p:spPr>
          <a:xfrm>
            <a:off x="1280160" y="4010297"/>
            <a:ext cx="7236823" cy="1741714"/>
          </a:xfrm>
          <a:custGeom>
            <a:avLst/>
            <a:gdLst>
              <a:gd name="connsiteX0" fmla="*/ 0 w 7236823"/>
              <a:gd name="connsiteY0" fmla="*/ 1619794 h 1741714"/>
              <a:gd name="connsiteX1" fmla="*/ 2638697 w 7236823"/>
              <a:gd name="connsiteY1" fmla="*/ 26126 h 1741714"/>
              <a:gd name="connsiteX2" fmla="*/ 5264331 w 7236823"/>
              <a:gd name="connsiteY2" fmla="*/ 1463040 h 1741714"/>
              <a:gd name="connsiteX3" fmla="*/ 7236823 w 7236823"/>
              <a:gd name="connsiteY3" fmla="*/ 1698172 h 1741714"/>
              <a:gd name="connsiteX4" fmla="*/ 7236823 w 7236823"/>
              <a:gd name="connsiteY4" fmla="*/ 1698172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6823" h="1741714">
                <a:moveTo>
                  <a:pt x="0" y="1619794"/>
                </a:moveTo>
                <a:cubicBezTo>
                  <a:pt x="880654" y="836023"/>
                  <a:pt x="1761308" y="52252"/>
                  <a:pt x="2638697" y="26126"/>
                </a:cubicBezTo>
                <a:cubicBezTo>
                  <a:pt x="3516086" y="0"/>
                  <a:pt x="4497977" y="1184366"/>
                  <a:pt x="5264331" y="1463040"/>
                </a:cubicBezTo>
                <a:cubicBezTo>
                  <a:pt x="6030685" y="1741714"/>
                  <a:pt x="7236823" y="1698172"/>
                  <a:pt x="7236823" y="1698172"/>
                </a:cubicBezTo>
                <a:lnTo>
                  <a:pt x="7236823" y="1698172"/>
                </a:ln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 descr="kilro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429264"/>
            <a:ext cx="7215238" cy="40704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419944"/>
          </a:xfrm>
        </p:spPr>
        <p:txBody>
          <a:bodyPr/>
          <a:lstStyle/>
          <a:p>
            <a:r>
              <a:rPr lang="cs-CZ" dirty="0" smtClean="0">
                <a:solidFill>
                  <a:srgbClr val="FFCC00"/>
                </a:solidFill>
                <a:latin typeface="Arial Black" pitchFamily="34" charset="0"/>
              </a:rPr>
              <a:t>Použité zdroje</a:t>
            </a:r>
            <a:endParaRPr lang="cs-CZ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r>
              <a:rPr lang="en-US" sz="2000" dirty="0" smtClean="0">
                <a:solidFill>
                  <a:srgbClr val="FFC000"/>
                </a:solidFill>
              </a:rPr>
              <a:t>Daniel Keyes. In: </a:t>
            </a:r>
            <a:r>
              <a:rPr lang="en-US" sz="2000" i="1" dirty="0" smtClean="0">
                <a:solidFill>
                  <a:srgbClr val="FFC000"/>
                </a:solidFill>
              </a:rPr>
              <a:t>Wikipedia</a:t>
            </a:r>
            <a:r>
              <a:rPr lang="en-US" sz="2000" dirty="0" smtClean="0">
                <a:solidFill>
                  <a:srgbClr val="FFC000"/>
                </a:solidFill>
              </a:rPr>
              <a:t>: </a:t>
            </a:r>
            <a:r>
              <a:rPr lang="en-US" sz="2000" i="1" dirty="0" smtClean="0">
                <a:solidFill>
                  <a:srgbClr val="FFC000"/>
                </a:solidFill>
              </a:rPr>
              <a:t>the free encyclopedia</a:t>
            </a:r>
            <a:r>
              <a:rPr lang="en-US" sz="2000" dirty="0" smtClean="0">
                <a:solidFill>
                  <a:srgbClr val="FFC000"/>
                </a:solidFill>
              </a:rPr>
              <a:t> [online]. San Francisco (CA): Wikimedia Foundation, 2001-, 27 December 2011 [cit. 2012-02-10]. </a:t>
            </a:r>
            <a:r>
              <a:rPr lang="en-US" sz="2000" dirty="0" err="1" smtClean="0">
                <a:solidFill>
                  <a:srgbClr val="FFC000"/>
                </a:solidFill>
              </a:rPr>
              <a:t>Dostupné</a:t>
            </a:r>
            <a:r>
              <a:rPr lang="en-US" sz="2000" dirty="0" smtClean="0">
                <a:solidFill>
                  <a:srgbClr val="FFC000"/>
                </a:solidFill>
              </a:rPr>
              <a:t> z: http://en.wikipedia.org/wiki/Daniel_Keyes </a:t>
            </a:r>
            <a:endParaRPr lang="cs-CZ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KEYES, Daniel. </a:t>
            </a:r>
            <a:r>
              <a:rPr lang="cs-CZ" sz="2000" i="1" dirty="0" smtClean="0">
                <a:solidFill>
                  <a:srgbClr val="FFC000"/>
                </a:solidFill>
              </a:rPr>
              <a:t>Růže pro Algernon</a:t>
            </a:r>
            <a:r>
              <a:rPr lang="cs-CZ" sz="2000" dirty="0" smtClean="0">
                <a:solidFill>
                  <a:srgbClr val="FFC000"/>
                </a:solidFill>
              </a:rPr>
              <a:t>. </a:t>
            </a:r>
            <a:r>
              <a:rPr lang="cs-CZ" sz="2000" dirty="0" err="1" smtClean="0">
                <a:solidFill>
                  <a:srgbClr val="FFC000"/>
                </a:solidFill>
              </a:rPr>
              <a:t>Vyd</a:t>
            </a:r>
            <a:r>
              <a:rPr lang="cs-CZ" sz="2000" dirty="0" smtClean="0">
                <a:solidFill>
                  <a:srgbClr val="FFC000"/>
                </a:solidFill>
              </a:rPr>
              <a:t>. 1. Překlad Richard Podaný. V Praze: </a:t>
            </a:r>
            <a:r>
              <a:rPr lang="cs-CZ" sz="2000" dirty="0" err="1" smtClean="0">
                <a:solidFill>
                  <a:srgbClr val="FFC000"/>
                </a:solidFill>
              </a:rPr>
              <a:t>Euromedia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Group</a:t>
            </a:r>
            <a:r>
              <a:rPr lang="cs-CZ" sz="2000" dirty="0" smtClean="0">
                <a:solidFill>
                  <a:srgbClr val="FFC000"/>
                </a:solidFill>
              </a:rPr>
              <a:t> - Knižní klub, 2000, 236 s. ISBN 80-242-0197-6. 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Obrázky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[cit.</a:t>
            </a:r>
            <a:r>
              <a:rPr lang="cs-CZ" sz="2000" dirty="0" smtClean="0">
                <a:solidFill>
                  <a:srgbClr val="FFC000"/>
                </a:solidFill>
              </a:rPr>
              <a:t>10.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2.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>
                <a:solidFill>
                  <a:srgbClr val="FFC000"/>
                </a:solidFill>
              </a:rPr>
              <a:t>2012</a:t>
            </a:r>
            <a:r>
              <a:rPr lang="en-US" sz="2000" dirty="0" smtClean="0">
                <a:solidFill>
                  <a:srgbClr val="FFC000"/>
                </a:solidFill>
              </a:rPr>
              <a:t>]</a:t>
            </a:r>
            <a:endParaRPr lang="cs-CZ" sz="2000" dirty="0" smtClean="0">
              <a:solidFill>
                <a:srgbClr val="FFC000"/>
              </a:solidFill>
            </a:endParaRPr>
          </a:p>
          <a:p>
            <a:r>
              <a:rPr lang="cs-CZ" sz="2000" dirty="0" smtClean="0">
                <a:solidFill>
                  <a:srgbClr val="FFC000"/>
                </a:solidFill>
              </a:rPr>
              <a:t>http://www.</a:t>
            </a:r>
            <a:r>
              <a:rPr lang="cs-CZ" sz="2000" dirty="0" err="1" smtClean="0">
                <a:solidFill>
                  <a:srgbClr val="FFC000"/>
                </a:solidFill>
              </a:rPr>
              <a:t>desktopnexus.com</a:t>
            </a:r>
            <a:r>
              <a:rPr lang="cs-CZ" sz="2000" dirty="0" smtClean="0">
                <a:solidFill>
                  <a:srgbClr val="FFC000"/>
                </a:solidFill>
              </a:rPr>
              <a:t>/dl/</a:t>
            </a:r>
            <a:r>
              <a:rPr lang="cs-CZ" sz="2000" dirty="0" err="1" smtClean="0">
                <a:solidFill>
                  <a:srgbClr val="FFC000"/>
                </a:solidFill>
              </a:rPr>
              <a:t>inline</a:t>
            </a:r>
            <a:r>
              <a:rPr lang="cs-CZ" sz="2000" dirty="0" smtClean="0">
                <a:solidFill>
                  <a:srgbClr val="FFC000"/>
                </a:solidFill>
              </a:rPr>
              <a:t>/929188/1280x800/11.jpg?</a:t>
            </a:r>
            <a:r>
              <a:rPr lang="cs-CZ" sz="2000" dirty="0" err="1" smtClean="0">
                <a:solidFill>
                  <a:srgbClr val="FFC000"/>
                </a:solidFill>
              </a:rPr>
              <a:t>nocache</a:t>
            </a:r>
            <a:r>
              <a:rPr lang="cs-CZ" sz="2000" dirty="0" smtClean="0">
                <a:solidFill>
                  <a:srgbClr val="FFC000"/>
                </a:solidFill>
              </a:rPr>
              <a:t>=364303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http://www.</a:t>
            </a:r>
            <a:r>
              <a:rPr lang="cs-CZ" sz="2000" dirty="0" err="1" smtClean="0">
                <a:solidFill>
                  <a:srgbClr val="FFC000"/>
                </a:solidFill>
              </a:rPr>
              <a:t>desktopnexus.com</a:t>
            </a:r>
            <a:r>
              <a:rPr lang="cs-CZ" sz="2000" dirty="0" smtClean="0">
                <a:solidFill>
                  <a:srgbClr val="FFC000"/>
                </a:solidFill>
              </a:rPr>
              <a:t>/dl/</a:t>
            </a:r>
            <a:r>
              <a:rPr lang="cs-CZ" sz="2000" dirty="0" err="1" smtClean="0">
                <a:solidFill>
                  <a:srgbClr val="FFC000"/>
                </a:solidFill>
              </a:rPr>
              <a:t>inline</a:t>
            </a:r>
            <a:r>
              <a:rPr lang="cs-CZ" sz="2000" dirty="0" smtClean="0">
                <a:solidFill>
                  <a:srgbClr val="FFC000"/>
                </a:solidFill>
              </a:rPr>
              <a:t>/600554/1280x800/</a:t>
            </a:r>
            <a:r>
              <a:rPr lang="cs-CZ" sz="2000" dirty="0" err="1" smtClean="0">
                <a:solidFill>
                  <a:srgbClr val="FFC000"/>
                </a:solidFill>
              </a:rPr>
              <a:t>swiss</a:t>
            </a:r>
            <a:r>
              <a:rPr lang="cs-CZ" sz="2000" dirty="0" smtClean="0">
                <a:solidFill>
                  <a:srgbClr val="FFC000"/>
                </a:solidFill>
              </a:rPr>
              <a:t>-</a:t>
            </a:r>
            <a:r>
              <a:rPr lang="cs-CZ" sz="2000" dirty="0" err="1" smtClean="0">
                <a:solidFill>
                  <a:srgbClr val="FFC000"/>
                </a:solidFill>
              </a:rPr>
              <a:t>mouse.jpg</a:t>
            </a:r>
            <a:r>
              <a:rPr lang="cs-CZ" sz="2000" dirty="0" smtClean="0">
                <a:solidFill>
                  <a:srgbClr val="FFC000"/>
                </a:solidFill>
              </a:rPr>
              <a:t>?</a:t>
            </a:r>
            <a:r>
              <a:rPr lang="cs-CZ" sz="2000" dirty="0" err="1" smtClean="0">
                <a:solidFill>
                  <a:srgbClr val="FFC000"/>
                </a:solidFill>
              </a:rPr>
              <a:t>nocache</a:t>
            </a:r>
            <a:r>
              <a:rPr lang="cs-CZ" sz="2000" dirty="0" smtClean="0">
                <a:solidFill>
                  <a:srgbClr val="FFC000"/>
                </a:solidFill>
              </a:rPr>
              <a:t>=169388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http://academic.depauw.edu/aevans_web/HONR101-02/WebPages/Fall2009/Rae/Daniel%20Keyes%27s%20Flowers%20for%20Algernon/pictures/keyes2.png</a:t>
            </a:r>
            <a:endParaRPr lang="cs-CZ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25">
  <a:themeElements>
    <a:clrScheme name="Motiv sady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Motiv25</Template>
  <TotalTime>407</TotalTime>
  <Words>183</Words>
  <Application>Microsoft Office PowerPoint</Application>
  <PresentationFormat>Předvádění na obrazovce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Motiv25</vt:lpstr>
      <vt:lpstr>Snímek 1</vt:lpstr>
      <vt:lpstr>Snímek 2</vt:lpstr>
      <vt:lpstr>Snímek 3</vt:lpstr>
      <vt:lpstr>Snímek 4</vt:lpstr>
      <vt:lpstr>Snímek 5</vt:lpstr>
      <vt:lpstr>Další úkoly k textu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Keyes (*1927)</dc:title>
  <dc:creator>karpiskovap</dc:creator>
  <cp:lastModifiedBy>karpiskovap</cp:lastModifiedBy>
  <cp:revision>12</cp:revision>
  <dcterms:created xsi:type="dcterms:W3CDTF">2010-04-20T12:02:17Z</dcterms:created>
  <dcterms:modified xsi:type="dcterms:W3CDTF">2012-05-04T12:20:52Z</dcterms:modified>
</cp:coreProperties>
</file>