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64" r:id="rId6"/>
    <p:sldId id="258" r:id="rId7"/>
    <p:sldId id="259" r:id="rId8"/>
    <p:sldId id="260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01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CC7EC-1B80-4ABB-831C-133B844EE331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F0D4-6912-46B9-B075-1B605F350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AB68-0E7E-4EA2-B777-E120D03C3AC1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DDC3-3790-4307-A7C3-87BE90A8C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B965-CB39-4499-B32F-E9E3CF7A3199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DBE9-D696-4A1F-AEEC-6F234F2AD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A62A-AB8E-4CCD-B8CA-F5F44EB026AB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AE3E-18AC-435D-84A4-EF7377E2D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34A1-2904-4160-A4E4-8374BDAF1FA0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D1A5-6F57-4118-A96F-6D74E60E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F79C-DD4F-408E-AB85-518AD7370ABB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ED0C-11F8-4CAC-9A71-2ABF69A2D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D209-05D9-44EA-8714-AFF3D8E70489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83F6-CB4D-484F-9AB4-D05194C1E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079E-5605-4C4D-A298-D31FF8C43106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1394-E597-4820-9210-4C840ED61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4633-3F5D-4C75-BF7D-76A5BD97E0EE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7762-A701-405D-8871-2BD7546B4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636D-4D50-40E5-BED0-C8AAD129B554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23D3-1780-44EA-831F-A26E975E2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9B16-F421-4896-8E94-9D8D000E96AA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ED25-EB00-4531-9C53-4AA0B3BAA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81FE03-0ACD-4B43-9686-6F3B98FC0B81}" type="datetimeFigureOut">
              <a:rPr lang="en-US"/>
              <a:pPr>
                <a:defRPr/>
              </a:pPr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A2FB0-55E5-48F3-AD4B-8BD1561D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latin typeface="Georgia" pitchFamily="18" charset="0"/>
              </a:rPr>
              <a:t>	</a:t>
            </a:r>
            <a:r>
              <a:rPr lang="cs-CZ" b="1" dirty="0" smtClean="0">
                <a:latin typeface="Calibri" pitchFamily="34" charset="0"/>
              </a:rPr>
              <a:t>Vzdělávací oblast</a:t>
            </a:r>
            <a:r>
              <a:rPr lang="cs-CZ" dirty="0" smtClean="0">
                <a:latin typeface="Calibri" pitchFamily="34" charset="0"/>
              </a:rPr>
              <a:t>: 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Jazyk a jazyková komunikace</a:t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Vyučovací předmět</a:t>
            </a:r>
            <a:r>
              <a:rPr lang="cs-CZ" dirty="0" smtClean="0">
                <a:latin typeface="Calibri" pitchFamily="34" charset="0"/>
              </a:rPr>
              <a:t>: 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Český jazyk a literatura</a:t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Ročník</a:t>
            </a:r>
            <a:r>
              <a:rPr lang="cs-CZ" dirty="0" smtClean="0">
                <a:latin typeface="Calibri" pitchFamily="34" charset="0"/>
              </a:rPr>
              <a:t>: 9. ročník </a:t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Anotace</a:t>
            </a:r>
            <a:r>
              <a:rPr lang="cs-CZ" dirty="0" smtClean="0">
                <a:latin typeface="Calibri" pitchFamily="34" charset="0"/>
              </a:rPr>
              <a:t>: </a:t>
            </a:r>
            <a:r>
              <a:rPr lang="cs-CZ" b="1" dirty="0" smtClean="0">
                <a:latin typeface="Calibri" pitchFamily="34" charset="0"/>
              </a:rPr>
              <a:t>Beatnici</a:t>
            </a:r>
          </a:p>
          <a:p>
            <a:pPr>
              <a:buNone/>
            </a:pPr>
            <a:r>
              <a:rPr lang="cs-CZ" b="1" dirty="0" smtClean="0">
                <a:latin typeface="Calibri" pitchFamily="34" charset="0"/>
              </a:rPr>
              <a:t>	</a:t>
            </a:r>
            <a:r>
              <a:rPr lang="cs-CZ" dirty="0" smtClean="0">
                <a:latin typeface="Calibri" pitchFamily="34" charset="0"/>
              </a:rPr>
              <a:t>výklad pojmu, spisovatelé, Jack Kerouac – životopis a ukázka z románu Na cestě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/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Podpora vzdělávání v ZŠ Židlochovice</a:t>
            </a:r>
            <a:r>
              <a:rPr lang="cs-CZ" dirty="0" smtClean="0">
                <a:latin typeface="Calibri" pitchFamily="34" charset="0"/>
              </a:rPr>
              <a:t/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Autor materiálu</a:t>
            </a:r>
            <a:r>
              <a:rPr lang="cs-CZ" dirty="0" smtClean="0">
                <a:latin typeface="Calibri" pitchFamily="34" charset="0"/>
              </a:rPr>
              <a:t>: Mgr. Petra Karpíšková</a:t>
            </a:r>
            <a:br>
              <a:rPr lang="cs-CZ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Vytvořeno</a:t>
            </a:r>
            <a:r>
              <a:rPr lang="cs-CZ" dirty="0" smtClean="0">
                <a:latin typeface="Calibri" pitchFamily="34" charset="0"/>
              </a:rPr>
              <a:t>: březen 2012</a:t>
            </a:r>
            <a:endParaRPr lang="cs-CZ" dirty="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Zástupný symbol pro obsah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28184" y="3356992"/>
          <a:ext cx="2327047" cy="3293616"/>
        </p:xfrm>
        <a:graphic>
          <a:graphicData uri="http://schemas.openxmlformats.org/presentationml/2006/ole">
            <p:oleObj spid="_x0000_s3075" name="Acrobat Document" r:id="rId4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Použité zdroje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sz="1800" dirty="0" smtClean="0"/>
              <a:t>Beat generation. In: </a:t>
            </a:r>
            <a:r>
              <a:rPr lang="en-US" sz="1800" i="1" dirty="0" smtClean="0"/>
              <a:t>Wikipedia</a:t>
            </a:r>
            <a:r>
              <a:rPr lang="en-US" sz="1800" dirty="0" smtClean="0"/>
              <a:t>: </a:t>
            </a:r>
            <a:r>
              <a:rPr lang="en-US" sz="1800" i="1" dirty="0" smtClean="0"/>
              <a:t>the free encyclopedia</a:t>
            </a:r>
            <a:r>
              <a:rPr lang="en-US" sz="1800" dirty="0" smtClean="0"/>
              <a:t> [online]. San Francisco (CA): Wikimedia Foundation, 2001- [cit. 2012-02-08]. </a:t>
            </a:r>
            <a:r>
              <a:rPr lang="en-US" sz="1800" dirty="0" err="1" smtClean="0"/>
              <a:t>Dostupné</a:t>
            </a:r>
            <a:r>
              <a:rPr lang="en-US" sz="1800" dirty="0" smtClean="0"/>
              <a:t> z: http://cs.wikipedia.org/wiki/Beat_generation</a:t>
            </a:r>
            <a:endParaRPr lang="cs-CZ" sz="1800" dirty="0" smtClean="0"/>
          </a:p>
          <a:p>
            <a:r>
              <a:rPr lang="cs-CZ" sz="1800" dirty="0" smtClean="0"/>
              <a:t>Jack Kerouac. In: </a:t>
            </a:r>
            <a:r>
              <a:rPr lang="cs-CZ" sz="1800" i="1" dirty="0" err="1" smtClean="0"/>
              <a:t>Wikipedia</a:t>
            </a:r>
            <a:r>
              <a:rPr lang="cs-CZ" sz="1800" dirty="0" smtClean="0"/>
              <a:t>: </a:t>
            </a:r>
            <a:r>
              <a:rPr lang="cs-CZ" sz="1800" i="1" dirty="0" smtClean="0"/>
              <a:t>the free </a:t>
            </a:r>
            <a:r>
              <a:rPr lang="cs-CZ" sz="1800" i="1" dirty="0" err="1" smtClean="0"/>
              <a:t>encyclopedia</a:t>
            </a:r>
            <a:r>
              <a:rPr lang="cs-CZ" sz="1800" dirty="0" smtClean="0"/>
              <a:t> [online]. San Francisco (CA): </a:t>
            </a:r>
            <a:r>
              <a:rPr lang="cs-CZ" sz="1800" dirty="0" err="1" smtClean="0"/>
              <a:t>Wikimedia</a:t>
            </a:r>
            <a:r>
              <a:rPr lang="cs-CZ" sz="1800" dirty="0" smtClean="0"/>
              <a:t> </a:t>
            </a:r>
            <a:r>
              <a:rPr lang="cs-CZ" sz="1800" dirty="0" err="1" smtClean="0"/>
              <a:t>Foundation</a:t>
            </a:r>
            <a:r>
              <a:rPr lang="cs-CZ" sz="1800" dirty="0" smtClean="0"/>
              <a:t>, 2001-, 30. 1. 2012 [cit. 2012-02-08]. Dostupné z: http://cs.wikipedia.org/wiki/Jack_Kerouac</a:t>
            </a:r>
          </a:p>
          <a:p>
            <a:r>
              <a:rPr lang="cs-CZ" sz="1800" dirty="0" smtClean="0"/>
              <a:t>KEROUAC, Jack. </a:t>
            </a:r>
            <a:r>
              <a:rPr lang="cs-CZ" sz="1800" i="1" dirty="0" smtClean="0"/>
              <a:t>Na cestě</a:t>
            </a:r>
            <a:r>
              <a:rPr lang="cs-CZ" sz="1800" dirty="0" smtClean="0"/>
              <a:t>: </a:t>
            </a:r>
            <a:r>
              <a:rPr lang="cs-CZ" sz="1800" i="1" dirty="0" smtClean="0"/>
              <a:t>rukopisný svitek</a:t>
            </a:r>
            <a:r>
              <a:rPr lang="cs-CZ" sz="1800" dirty="0" smtClean="0"/>
              <a:t>. </a:t>
            </a:r>
            <a:r>
              <a:rPr lang="cs-CZ" sz="1800" dirty="0" err="1" smtClean="0"/>
              <a:t>Vyd</a:t>
            </a:r>
            <a:r>
              <a:rPr lang="cs-CZ" sz="1800" dirty="0" smtClean="0"/>
              <a:t>. 1. Překlad Jiří Popel. Praha: </a:t>
            </a:r>
            <a:r>
              <a:rPr lang="cs-CZ" sz="1800" dirty="0" err="1" smtClean="0"/>
              <a:t>Argo</a:t>
            </a:r>
            <a:r>
              <a:rPr lang="cs-CZ" sz="1800" dirty="0" smtClean="0"/>
              <a:t>, 2009, 388 s. ISBN 978-80-257-0170-6. </a:t>
            </a:r>
          </a:p>
          <a:p>
            <a:r>
              <a:rPr lang="cs-CZ" sz="1800" b="1" dirty="0" smtClean="0"/>
              <a:t>Obrázky</a:t>
            </a:r>
            <a:r>
              <a:rPr lang="cs-CZ" sz="1800" dirty="0" smtClean="0"/>
              <a:t> </a:t>
            </a:r>
            <a:r>
              <a:rPr lang="en-US" sz="1800" dirty="0" smtClean="0"/>
              <a:t>[</a:t>
            </a:r>
            <a:r>
              <a:rPr lang="cs-CZ" sz="1800" dirty="0" smtClean="0"/>
              <a:t>cit. 8. 2. 2012</a:t>
            </a:r>
            <a:r>
              <a:rPr lang="en-US" sz="1800" dirty="0" smtClean="0"/>
              <a:t> ]</a:t>
            </a:r>
            <a:endParaRPr lang="cs-CZ" sz="1800" dirty="0" smtClean="0"/>
          </a:p>
          <a:p>
            <a:r>
              <a:rPr lang="cs-CZ" sz="1800" dirty="0" smtClean="0"/>
              <a:t>http://4.bp.blogspot.com/-9sDlxSU6R38/ThSnp5yKX3I/</a:t>
            </a:r>
            <a:r>
              <a:rPr lang="cs-CZ" sz="1800" dirty="0" err="1" smtClean="0"/>
              <a:t>AAAAAAAAABs</a:t>
            </a:r>
            <a:r>
              <a:rPr lang="cs-CZ" sz="1800" dirty="0" smtClean="0"/>
              <a:t>/</a:t>
            </a:r>
            <a:r>
              <a:rPr lang="cs-CZ" sz="1800" dirty="0" err="1" smtClean="0"/>
              <a:t>wcvbGjmRkFw</a:t>
            </a:r>
            <a:r>
              <a:rPr lang="cs-CZ" sz="1800" dirty="0" smtClean="0"/>
              <a:t>/s320/112505_jack_</a:t>
            </a:r>
            <a:r>
              <a:rPr lang="cs-CZ" sz="1800" dirty="0" err="1" smtClean="0"/>
              <a:t>kerouac</a:t>
            </a:r>
            <a:r>
              <a:rPr lang="cs-CZ" sz="1800" dirty="0" smtClean="0"/>
              <a:t>-706220.jpg 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myhdwallpapers.net</a:t>
            </a:r>
            <a:r>
              <a:rPr lang="cs-CZ" sz="1800" dirty="0" smtClean="0"/>
              <a:t>/</a:t>
            </a:r>
            <a:r>
              <a:rPr lang="cs-CZ" sz="1800" dirty="0" err="1" smtClean="0"/>
              <a:t>wallpapers</a:t>
            </a:r>
            <a:r>
              <a:rPr lang="cs-CZ" sz="1800" dirty="0" smtClean="0"/>
              <a:t>/</a:t>
            </a:r>
            <a:r>
              <a:rPr lang="cs-CZ" sz="1800" dirty="0" err="1" smtClean="0"/>
              <a:t>Painted</a:t>
            </a:r>
            <a:r>
              <a:rPr lang="cs-CZ" sz="1800" dirty="0" smtClean="0"/>
              <a:t>-city-girl-1280x960.jpg </a:t>
            </a:r>
          </a:p>
          <a:p>
            <a:r>
              <a:rPr lang="cs-CZ" sz="1800" dirty="0" smtClean="0"/>
              <a:t>http://s11.allstarpics.net/</a:t>
            </a:r>
            <a:r>
              <a:rPr lang="cs-CZ" sz="1800" dirty="0" err="1" smtClean="0"/>
              <a:t>images</a:t>
            </a:r>
            <a:r>
              <a:rPr lang="cs-CZ" sz="1800" dirty="0" smtClean="0"/>
              <a:t>/</a:t>
            </a:r>
            <a:r>
              <a:rPr lang="cs-CZ" sz="1800" dirty="0" err="1" smtClean="0"/>
              <a:t>orig</a:t>
            </a:r>
            <a:r>
              <a:rPr lang="cs-CZ" sz="1800" dirty="0" smtClean="0"/>
              <a:t>/n/m/nmxtqquf5zowz5wq.jpg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barber.org.uk</a:t>
            </a:r>
            <a:r>
              <a:rPr lang="cs-CZ" sz="1800" dirty="0" smtClean="0"/>
              <a:t>/</a:t>
            </a:r>
            <a:r>
              <a:rPr lang="cs-CZ" sz="1800" dirty="0" err="1" smtClean="0"/>
              <a:t>barbimgs</a:t>
            </a:r>
            <a:r>
              <a:rPr lang="cs-CZ" sz="1800" dirty="0" smtClean="0"/>
              <a:t>/</a:t>
            </a:r>
            <a:r>
              <a:rPr lang="cs-CZ" sz="1800" dirty="0" err="1" smtClean="0"/>
              <a:t>scroll.jpg</a:t>
            </a:r>
            <a:endParaRPr lang="cs-CZ" sz="1800" dirty="0" smtClean="0"/>
          </a:p>
          <a:p>
            <a:r>
              <a:rPr lang="cs-CZ" sz="1800" dirty="0" smtClean="0"/>
              <a:t>http://madamepickwickartblog.com/wp-content/uploads/2009/11/kerouac2.JPG</a:t>
            </a:r>
            <a:endParaRPr lang="cs-CZ" sz="1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564289">
            <a:off x="4568190" y="2349108"/>
            <a:ext cx="5636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+mn-cs"/>
              </a:rPr>
              <a:t>The Beat Generation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 rot="21213745">
            <a:off x="6297306" y="4894056"/>
            <a:ext cx="3171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>
                <a:latin typeface="Arial Black" pitchFamily="34" charset="0"/>
              </a:rPr>
              <a:t>Beatnici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2071670" y="2276872"/>
            <a:ext cx="6843730" cy="4152525"/>
          </a:xfrm>
        </p:spPr>
        <p:txBody>
          <a:bodyPr/>
          <a:lstStyle/>
          <a:p>
            <a:endParaRPr lang="cs-CZ" dirty="0" smtClean="0"/>
          </a:p>
          <a:p>
            <a:r>
              <a:rPr lang="cs-CZ" sz="2600" dirty="0" smtClean="0"/>
              <a:t>Beat = zbitý, zničený, unavený, vyčerpaný</a:t>
            </a:r>
          </a:p>
          <a:p>
            <a:r>
              <a:rPr lang="cs-CZ" sz="2600" dirty="0" smtClean="0"/>
              <a:t>50. - 60. léta</a:t>
            </a:r>
          </a:p>
          <a:p>
            <a:r>
              <a:rPr lang="cs-CZ" sz="2600" dirty="0" smtClean="0"/>
              <a:t>USA (San Francisco)</a:t>
            </a:r>
          </a:p>
          <a:p>
            <a:r>
              <a:rPr lang="cs-CZ" sz="2600" dirty="0" smtClean="0"/>
              <a:t>generační hnutí proti konzumnímu ideálu americké společnosti</a:t>
            </a:r>
          </a:p>
          <a:p>
            <a:r>
              <a:rPr lang="cs-CZ" sz="2600" dirty="0" smtClean="0"/>
              <a:t>drogy, sex, alkohol, autostop, tuláctví</a:t>
            </a:r>
          </a:p>
          <a:p>
            <a:r>
              <a:rPr lang="cs-CZ" sz="2600" dirty="0" smtClean="0"/>
              <a:t>výsměch tradičním hodnotám </a:t>
            </a:r>
            <a:br>
              <a:rPr lang="cs-CZ" sz="2600" dirty="0" smtClean="0"/>
            </a:br>
            <a:r>
              <a:rPr lang="cs-CZ" sz="2600" dirty="0" smtClean="0"/>
              <a:t>(bohatství, rodina, národní hrdost) </a:t>
            </a:r>
          </a:p>
          <a:p>
            <a:endParaRPr lang="cs-CZ" sz="2800" dirty="0" smtClean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57356" y="2928934"/>
            <a:ext cx="7107132" cy="3197229"/>
          </a:xfrm>
        </p:spPr>
        <p:txBody>
          <a:bodyPr/>
          <a:lstStyle/>
          <a:p>
            <a:r>
              <a:rPr lang="cs-CZ" sz="2800" dirty="0" smtClean="0"/>
              <a:t>Styl psaní – popis životních zkušeností</a:t>
            </a:r>
          </a:p>
          <a:p>
            <a:r>
              <a:rPr lang="cs-CZ" sz="2800" dirty="0" smtClean="0"/>
              <a:t>Poezii veřejně recitovali v barech </a:t>
            </a:r>
            <a:br>
              <a:rPr lang="cs-CZ" sz="2800" dirty="0" smtClean="0"/>
            </a:br>
            <a:r>
              <a:rPr lang="cs-CZ" sz="2800" dirty="0" smtClean="0"/>
              <a:t>a kavárnách.</a:t>
            </a:r>
          </a:p>
          <a:p>
            <a:r>
              <a:rPr lang="cs-CZ" sz="2800" dirty="0" smtClean="0"/>
              <a:t>Jazzovou hudbou byla často doprovázena </a:t>
            </a:r>
            <a:br>
              <a:rPr lang="cs-CZ" sz="2800" dirty="0" smtClean="0"/>
            </a:br>
            <a:r>
              <a:rPr lang="cs-CZ" sz="2800" dirty="0" smtClean="0"/>
              <a:t>i jejich veřejná vystoupení.</a:t>
            </a:r>
          </a:p>
          <a:p>
            <a:r>
              <a:rPr lang="cs-CZ" sz="2800" dirty="0" smtClean="0"/>
              <a:t>Autoři byli ovlivněni orientálními náboženstvími, např. zen-buddhismem. </a:t>
            </a:r>
          </a:p>
          <a:p>
            <a:endParaRPr lang="cs-CZ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136"/>
            <a:ext cx="9252181" cy="693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 rot="20242780">
            <a:off x="530683" y="405993"/>
            <a:ext cx="5544678" cy="1340837"/>
          </a:xfrm>
        </p:spPr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Spisovatelé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5984" y="3143248"/>
            <a:ext cx="6400816" cy="2982915"/>
          </a:xfrm>
        </p:spPr>
        <p:txBody>
          <a:bodyPr/>
          <a:lstStyle/>
          <a:p>
            <a:r>
              <a:rPr lang="cs-CZ" b="1" dirty="0" smtClean="0"/>
              <a:t>William Borroughs </a:t>
            </a:r>
            <a:r>
              <a:rPr lang="cs-CZ" dirty="0" smtClean="0"/>
              <a:t>(1914-1997</a:t>
            </a:r>
          </a:p>
          <a:p>
            <a:r>
              <a:rPr lang="cs-CZ" b="1" dirty="0" smtClean="0"/>
              <a:t>Charles Bukowski </a:t>
            </a:r>
            <a:r>
              <a:rPr lang="cs-CZ" dirty="0" smtClean="0"/>
              <a:t>(1920-1994)</a:t>
            </a:r>
          </a:p>
          <a:p>
            <a:r>
              <a:rPr lang="cs-CZ" b="1" dirty="0" smtClean="0"/>
              <a:t>Lawrence Ferlinghetti </a:t>
            </a:r>
            <a:r>
              <a:rPr lang="cs-CZ" dirty="0" smtClean="0"/>
              <a:t>(1919)</a:t>
            </a:r>
            <a:endParaRPr lang="cs-CZ" b="1" dirty="0" smtClean="0"/>
          </a:p>
          <a:p>
            <a:r>
              <a:rPr lang="cs-CZ" b="1" dirty="0" smtClean="0"/>
              <a:t>Allen Ginsberg </a:t>
            </a:r>
            <a:r>
              <a:rPr lang="cs-CZ" dirty="0" smtClean="0"/>
              <a:t>(1926 - 1997)</a:t>
            </a:r>
          </a:p>
          <a:p>
            <a:r>
              <a:rPr lang="cs-CZ" b="1" dirty="0" smtClean="0"/>
              <a:t>Jack Kerouac </a:t>
            </a:r>
            <a:r>
              <a:rPr lang="cs-CZ" dirty="0" smtClean="0"/>
              <a:t>(1922-1969)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2675" t="11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14810" y="332657"/>
            <a:ext cx="4929190" cy="1950982"/>
          </a:xfrm>
        </p:spPr>
        <p:txBody>
          <a:bodyPr/>
          <a:lstStyle/>
          <a:p>
            <a:r>
              <a:rPr lang="cs-CZ" sz="3600" dirty="0" smtClean="0">
                <a:latin typeface="Arial Black" pitchFamily="34" charset="0"/>
              </a:rPr>
              <a:t>Jack Kerouac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786314" y="1700808"/>
            <a:ext cx="3900486" cy="4425355"/>
          </a:xfrm>
        </p:spPr>
        <p:txBody>
          <a:bodyPr/>
          <a:lstStyle/>
          <a:p>
            <a:r>
              <a:rPr lang="cs-CZ" sz="2400" b="1" dirty="0" smtClean="0">
                <a:latin typeface="Calibri"/>
              </a:rPr>
              <a:t>*</a:t>
            </a:r>
            <a:r>
              <a:rPr lang="cs-CZ" sz="2400" b="1" dirty="0" smtClean="0"/>
              <a:t>1922 – </a:t>
            </a:r>
            <a:r>
              <a:rPr lang="cs-CZ" sz="2400" b="1" dirty="0" smtClean="0">
                <a:latin typeface="Calibri"/>
              </a:rPr>
              <a:t>†</a:t>
            </a:r>
            <a:r>
              <a:rPr lang="cs-CZ" sz="2400" b="1" dirty="0" smtClean="0"/>
              <a:t>1969</a:t>
            </a:r>
          </a:p>
          <a:p>
            <a:r>
              <a:rPr lang="cs-CZ" sz="2400" b="1" dirty="0" smtClean="0"/>
              <a:t>autobiografické romány</a:t>
            </a:r>
          </a:p>
          <a:p>
            <a:r>
              <a:rPr lang="cs-CZ" sz="2400" b="1" dirty="0" smtClean="0"/>
              <a:t> román </a:t>
            </a:r>
            <a:r>
              <a:rPr lang="cs-CZ" sz="2400" b="1" i="1" dirty="0" smtClean="0"/>
              <a:t>Na cestě (1956)</a:t>
            </a:r>
          </a:p>
          <a:p>
            <a:r>
              <a:rPr lang="cs-CZ" sz="2400" b="1" dirty="0" smtClean="0"/>
              <a:t>V dětství mu zemřel starší bratr Gerard. </a:t>
            </a:r>
          </a:p>
          <a:p>
            <a:r>
              <a:rPr lang="cs-CZ" sz="2400" b="1" dirty="0" smtClean="0"/>
              <a:t>Tato událost ho hluboce poznamenala, prohloubila jeho závislost na matce </a:t>
            </a:r>
            <a:br>
              <a:rPr lang="cs-CZ" sz="2400" b="1" dirty="0" smtClean="0"/>
            </a:br>
            <a:r>
              <a:rPr lang="cs-CZ" sz="2400" b="1" dirty="0" smtClean="0"/>
              <a:t>a promítla se i do jeho tvorby.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788024" y="188640"/>
            <a:ext cx="4032448" cy="5937523"/>
          </a:xfrm>
        </p:spPr>
        <p:txBody>
          <a:bodyPr numCol="1"/>
          <a:lstStyle/>
          <a:p>
            <a:r>
              <a:rPr lang="cs-CZ" sz="2200" b="1" dirty="0" smtClean="0"/>
              <a:t>Studoval Kolumbijskou univerzitu v New Yorku. </a:t>
            </a:r>
          </a:p>
          <a:p>
            <a:r>
              <a:rPr lang="cs-CZ" sz="2200" b="1" dirty="0" smtClean="0"/>
              <a:t>Začal chodit do klubů poslouchat jazz. </a:t>
            </a:r>
          </a:p>
          <a:p>
            <a:r>
              <a:rPr lang="cs-CZ" sz="2200" b="1" dirty="0" smtClean="0"/>
              <a:t>1942 - se nepohodl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>s </a:t>
            </a:r>
            <a:r>
              <a:rPr lang="cs-CZ" sz="2200" b="1" dirty="0" smtClean="0"/>
              <a:t>trenérem fotbalu a opustil univerzitu. </a:t>
            </a:r>
          </a:p>
          <a:p>
            <a:r>
              <a:rPr lang="cs-CZ" sz="2200" b="1" dirty="0" smtClean="0"/>
              <a:t>Obdržel povolávací rozkaz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>do </a:t>
            </a:r>
            <a:r>
              <a:rPr lang="cs-CZ" sz="2200" b="1" dirty="0" smtClean="0"/>
              <a:t>Námořnictva Spojených států. Odtud byl propuštěn pro psychické problémy. </a:t>
            </a:r>
          </a:p>
          <a:p>
            <a:r>
              <a:rPr lang="cs-CZ" sz="2200" b="1" dirty="0" smtClean="0"/>
              <a:t>Jezdil stopem po USA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>a </a:t>
            </a:r>
            <a:r>
              <a:rPr lang="cs-CZ" sz="2200" b="1" dirty="0" smtClean="0"/>
              <a:t>příležitostně pracoval. </a:t>
            </a:r>
          </a:p>
          <a:p>
            <a:r>
              <a:rPr lang="cs-CZ" sz="2200" b="1" dirty="0" smtClean="0"/>
              <a:t>Po vydání románu </a:t>
            </a:r>
            <a:r>
              <a:rPr lang="cs-CZ" sz="2200" b="1" i="1" dirty="0" smtClean="0"/>
              <a:t>Na cestě</a:t>
            </a:r>
            <a:r>
              <a:rPr lang="cs-CZ" sz="2200" b="1" dirty="0" smtClean="0"/>
              <a:t>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>se proslavil a </a:t>
            </a:r>
            <a:r>
              <a:rPr lang="cs-CZ" sz="2200" b="1" dirty="0" smtClean="0"/>
              <a:t>stal se alkoholikem.</a:t>
            </a:r>
          </a:p>
          <a:p>
            <a:r>
              <a:rPr lang="cs-CZ" sz="2200" b="1" dirty="0" smtClean="0"/>
              <a:t>Zemřel na krvácení jícnových křečových žil.</a:t>
            </a:r>
          </a:p>
          <a:p>
            <a:endParaRPr lang="cs-CZ" dirty="0" smtClean="0"/>
          </a:p>
        </p:txBody>
      </p:sp>
      <p:pic>
        <p:nvPicPr>
          <p:cNvPr id="8" name="Obrázek 7" descr="jack_kerouac_2114480244.jpe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9996" r="7456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868346"/>
          </a:xfrm>
        </p:spPr>
        <p:txBody>
          <a:bodyPr/>
          <a:lstStyle/>
          <a:p>
            <a:r>
              <a:rPr lang="cs-CZ" dirty="0" smtClean="0">
                <a:latin typeface="Arial Black" pitchFamily="34" charset="0"/>
              </a:rPr>
              <a:t>Na cestě</a:t>
            </a:r>
            <a:br>
              <a:rPr lang="cs-CZ" dirty="0" smtClean="0">
                <a:latin typeface="Arial Black" pitchFamily="34" charset="0"/>
              </a:rPr>
            </a:br>
            <a:r>
              <a:rPr lang="cs-CZ" sz="2200" dirty="0" smtClean="0">
                <a:latin typeface="Arial Black" pitchFamily="34" charset="0"/>
              </a:rPr>
              <a:t>On The Road (1957)</a:t>
            </a:r>
            <a:endParaRPr lang="cs-CZ" sz="2200" dirty="0">
              <a:latin typeface="Arial Black" pitchFamily="34" charset="0"/>
            </a:endParaRPr>
          </a:p>
        </p:txBody>
      </p:sp>
      <p:pic>
        <p:nvPicPr>
          <p:cNvPr id="11" name="Zástupný symbol pro obsah 10" descr="scroll oříznutý upraven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3222764" cy="6572296"/>
          </a:xfrm>
        </p:spPr>
      </p:pic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3357554" y="1285860"/>
            <a:ext cx="5572164" cy="4840303"/>
          </a:xfrm>
        </p:spPr>
        <p:txBody>
          <a:bodyPr/>
          <a:lstStyle/>
          <a:p>
            <a:pPr algn="just"/>
            <a:r>
              <a:rPr lang="cs-CZ" sz="2400" dirty="0" smtClean="0"/>
              <a:t>Hlavní postavy: </a:t>
            </a:r>
          </a:p>
          <a:p>
            <a:pPr algn="just"/>
            <a:r>
              <a:rPr lang="cs-CZ" sz="2400" dirty="0" smtClean="0"/>
              <a:t>Sal Paradise (= Kerouac; </a:t>
            </a:r>
            <a:r>
              <a:rPr lang="cs-CZ" sz="2400" i="1" dirty="0" smtClean="0"/>
              <a:t>Sad Paradise = smutný ráj</a:t>
            </a:r>
            <a:r>
              <a:rPr lang="cs-CZ" sz="2400" dirty="0" smtClean="0"/>
              <a:t>) </a:t>
            </a:r>
          </a:p>
          <a:p>
            <a:pPr algn="just"/>
            <a:r>
              <a:rPr lang="cs-CZ" sz="2400" dirty="0" smtClean="0"/>
              <a:t>Dean Moriarty </a:t>
            </a:r>
          </a:p>
          <a:p>
            <a:pPr algn="just"/>
            <a:r>
              <a:rPr lang="cs-CZ" sz="2400" dirty="0" smtClean="0"/>
              <a:t>Cestují autem po USA, berou drogy.</a:t>
            </a:r>
          </a:p>
          <a:p>
            <a:pPr algn="just"/>
            <a:r>
              <a:rPr lang="cs-CZ" sz="2400" dirty="0" smtClean="0"/>
              <a:t>Dean strávil mládí v polepšovně </a:t>
            </a:r>
            <a:br>
              <a:rPr lang="cs-CZ" sz="2400" dirty="0" smtClean="0"/>
            </a:br>
            <a:r>
              <a:rPr lang="cs-CZ" sz="2400" dirty="0" smtClean="0"/>
              <a:t>(za krádež aut). Jeho otec byl alkoholik. </a:t>
            </a:r>
            <a:br>
              <a:rPr lang="cs-CZ" sz="2400" dirty="0" smtClean="0"/>
            </a:br>
            <a:r>
              <a:rPr lang="cs-CZ" sz="2400" dirty="0" smtClean="0"/>
              <a:t>Kniha je rozdělena do pěti oddílů. </a:t>
            </a:r>
            <a:br>
              <a:rPr lang="cs-CZ" sz="2400" dirty="0" smtClean="0"/>
            </a:br>
            <a:r>
              <a:rPr lang="cs-CZ" sz="2400" dirty="0" smtClean="0"/>
              <a:t>Na konci každého z nich </a:t>
            </a:r>
            <a:r>
              <a:rPr lang="cs-CZ" sz="2400" dirty="0" smtClean="0"/>
              <a:t>(</a:t>
            </a:r>
            <a:r>
              <a:rPr lang="cs-CZ" sz="2400" dirty="0" smtClean="0"/>
              <a:t>kromě předposledního) Sal navštíví svou tetu (matka Kerouaca) v New Yorku. </a:t>
            </a:r>
          </a:p>
          <a:p>
            <a:pPr algn="just"/>
            <a:r>
              <a:rPr lang="cs-CZ" sz="2400" dirty="0" smtClean="0"/>
              <a:t>Nakonec zjistí, že Amerika je všude stejná.</a:t>
            </a:r>
            <a:endParaRPr lang="cs-CZ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p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PopArt</Template>
  <TotalTime>233</TotalTime>
  <Words>296</Words>
  <Application>Microsoft Office PowerPoint</Application>
  <PresentationFormat>Předvádění na obrazovce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PopArt</vt:lpstr>
      <vt:lpstr>Adobe Acrobat Document</vt:lpstr>
      <vt:lpstr>Snímek 1</vt:lpstr>
      <vt:lpstr>Snímek 2</vt:lpstr>
      <vt:lpstr>Snímek 3</vt:lpstr>
      <vt:lpstr>Snímek 4</vt:lpstr>
      <vt:lpstr>Snímek 5</vt:lpstr>
      <vt:lpstr>Spisovatelé</vt:lpstr>
      <vt:lpstr>Jack Kerouac</vt:lpstr>
      <vt:lpstr>Snímek 8</vt:lpstr>
      <vt:lpstr>Na cestě On The Road (1957)</vt:lpstr>
      <vt:lpstr>Snímek 10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12</cp:revision>
  <dcterms:created xsi:type="dcterms:W3CDTF">2010-05-15T09:13:34Z</dcterms:created>
  <dcterms:modified xsi:type="dcterms:W3CDTF">2012-05-04T11:43:54Z</dcterms:modified>
</cp:coreProperties>
</file>