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9" r:id="rId4"/>
    <p:sldId id="260" r:id="rId5"/>
    <p:sldId id="261" r:id="rId6"/>
    <p:sldId id="263" r:id="rId7"/>
    <p:sldId id="262" r:id="rId8"/>
    <p:sldId id="264" r:id="rId9"/>
    <p:sldId id="257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D000"/>
    <a:srgbClr val="669900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BBF9-13AC-4038-BE43-8AD31D95A1F2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EA6C-B26E-4F1E-937F-633913FC4A4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BBF9-13AC-4038-BE43-8AD31D95A1F2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EA6C-B26E-4F1E-937F-633913FC4A4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BBF9-13AC-4038-BE43-8AD31D95A1F2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EA6C-B26E-4F1E-937F-633913FC4A4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BBF9-13AC-4038-BE43-8AD31D95A1F2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EA6C-B26E-4F1E-937F-633913FC4A4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BBF9-13AC-4038-BE43-8AD31D95A1F2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EA6C-B26E-4F1E-937F-633913FC4A4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BBF9-13AC-4038-BE43-8AD31D95A1F2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EA6C-B26E-4F1E-937F-633913FC4A4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BBF9-13AC-4038-BE43-8AD31D95A1F2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EA6C-B26E-4F1E-937F-633913FC4A4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BBF9-13AC-4038-BE43-8AD31D95A1F2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EA6C-B26E-4F1E-937F-633913FC4A4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BBF9-13AC-4038-BE43-8AD31D95A1F2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EA6C-B26E-4F1E-937F-633913FC4A4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BBF9-13AC-4038-BE43-8AD31D95A1F2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EA6C-B26E-4F1E-937F-633913FC4A4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BBF9-13AC-4038-BE43-8AD31D95A1F2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EA6C-B26E-4F1E-937F-633913FC4A4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7BBF9-13AC-4038-BE43-8AD31D95A1F2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0EA6C-B26E-4F1E-937F-633913FC4A4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b="1" dirty="0" smtClean="0">
                <a:latin typeface="Georgia" pitchFamily="18" charset="0"/>
              </a:rPr>
              <a:t>	</a:t>
            </a:r>
            <a:r>
              <a:rPr lang="cs-CZ" b="1" dirty="0" smtClean="0">
                <a:solidFill>
                  <a:srgbClr val="8BD000"/>
                </a:solidFill>
              </a:rPr>
              <a:t>Vzdělávací oblast</a:t>
            </a:r>
            <a:r>
              <a:rPr lang="cs-CZ" dirty="0" smtClean="0">
                <a:solidFill>
                  <a:srgbClr val="8BD000"/>
                </a:solidFill>
              </a:rPr>
              <a:t>: </a:t>
            </a:r>
            <a:br>
              <a:rPr lang="cs-CZ" dirty="0" smtClean="0">
                <a:solidFill>
                  <a:srgbClr val="8BD000"/>
                </a:solidFill>
              </a:rPr>
            </a:br>
            <a:r>
              <a:rPr lang="cs-CZ" dirty="0" smtClean="0">
                <a:solidFill>
                  <a:srgbClr val="8BD000"/>
                </a:solidFill>
              </a:rPr>
              <a:t>Jazyk a jazyková komunikace</a:t>
            </a:r>
            <a:br>
              <a:rPr lang="cs-CZ" dirty="0" smtClean="0">
                <a:solidFill>
                  <a:srgbClr val="8BD000"/>
                </a:solidFill>
              </a:rPr>
            </a:br>
            <a:r>
              <a:rPr lang="cs-CZ" b="1" dirty="0" smtClean="0">
                <a:solidFill>
                  <a:srgbClr val="8BD000"/>
                </a:solidFill>
              </a:rPr>
              <a:t>Vyučovací předmět</a:t>
            </a:r>
            <a:r>
              <a:rPr lang="cs-CZ" dirty="0" smtClean="0">
                <a:solidFill>
                  <a:srgbClr val="8BD000"/>
                </a:solidFill>
              </a:rPr>
              <a:t>: </a:t>
            </a:r>
            <a:br>
              <a:rPr lang="cs-CZ" dirty="0" smtClean="0">
                <a:solidFill>
                  <a:srgbClr val="8BD000"/>
                </a:solidFill>
              </a:rPr>
            </a:br>
            <a:r>
              <a:rPr lang="cs-CZ" dirty="0" smtClean="0">
                <a:solidFill>
                  <a:srgbClr val="8BD000"/>
                </a:solidFill>
              </a:rPr>
              <a:t>Český jazyk a literatura</a:t>
            </a:r>
            <a:br>
              <a:rPr lang="cs-CZ" dirty="0" smtClean="0">
                <a:solidFill>
                  <a:srgbClr val="8BD000"/>
                </a:solidFill>
              </a:rPr>
            </a:br>
            <a:r>
              <a:rPr lang="cs-CZ" b="1" dirty="0" smtClean="0">
                <a:solidFill>
                  <a:srgbClr val="8BD000"/>
                </a:solidFill>
              </a:rPr>
              <a:t>Ročník</a:t>
            </a:r>
            <a:r>
              <a:rPr lang="cs-CZ" dirty="0" smtClean="0">
                <a:solidFill>
                  <a:srgbClr val="8BD000"/>
                </a:solidFill>
              </a:rPr>
              <a:t>: 9. ročník </a:t>
            </a:r>
            <a:br>
              <a:rPr lang="cs-CZ" dirty="0" smtClean="0">
                <a:solidFill>
                  <a:srgbClr val="8BD000"/>
                </a:solidFill>
              </a:rPr>
            </a:br>
            <a:r>
              <a:rPr lang="cs-CZ" b="1" dirty="0" smtClean="0">
                <a:solidFill>
                  <a:srgbClr val="8BD000"/>
                </a:solidFill>
              </a:rPr>
              <a:t>Anotace</a:t>
            </a:r>
            <a:r>
              <a:rPr lang="cs-CZ" dirty="0" smtClean="0">
                <a:solidFill>
                  <a:srgbClr val="8BD000"/>
                </a:solidFill>
              </a:rPr>
              <a:t>: </a:t>
            </a:r>
            <a:r>
              <a:rPr lang="cs-CZ" b="1" dirty="0" smtClean="0">
                <a:solidFill>
                  <a:srgbClr val="8BD000"/>
                </a:solidFill>
              </a:rPr>
              <a:t>Německá literatura 20. století</a:t>
            </a:r>
            <a:r>
              <a:rPr lang="cs-CZ" dirty="0" smtClean="0">
                <a:solidFill>
                  <a:srgbClr val="8BD000"/>
                </a:solidFill>
              </a:rPr>
              <a:t/>
            </a:r>
            <a:br>
              <a:rPr lang="cs-CZ" dirty="0" smtClean="0">
                <a:solidFill>
                  <a:srgbClr val="8BD000"/>
                </a:solidFill>
              </a:rPr>
            </a:br>
            <a:r>
              <a:rPr lang="cs-CZ" dirty="0" smtClean="0">
                <a:solidFill>
                  <a:srgbClr val="8BD000"/>
                </a:solidFill>
              </a:rPr>
              <a:t>Heinrich Mann a Thomas Mann – životopis a romány, Lion Feuchtwanger – životopis a romány, Bertold Brecht – životopis a dílo, charakteristika epického divadla</a:t>
            </a:r>
            <a:br>
              <a:rPr lang="cs-CZ" dirty="0" smtClean="0">
                <a:solidFill>
                  <a:srgbClr val="8BD000"/>
                </a:solidFill>
              </a:rPr>
            </a:br>
            <a:r>
              <a:rPr lang="cs-CZ" dirty="0" smtClean="0">
                <a:solidFill>
                  <a:srgbClr val="8BD000"/>
                </a:solidFill>
              </a:rPr>
              <a:t/>
            </a:r>
            <a:br>
              <a:rPr lang="cs-CZ" dirty="0" smtClean="0">
                <a:solidFill>
                  <a:srgbClr val="8BD000"/>
                </a:solidFill>
              </a:rPr>
            </a:br>
            <a:r>
              <a:rPr lang="cs-CZ" b="1" dirty="0" smtClean="0">
                <a:solidFill>
                  <a:srgbClr val="8BD000"/>
                </a:solidFill>
              </a:rPr>
              <a:t>Podpora vzdělávání v ZŠ Židlochovice</a:t>
            </a:r>
            <a:r>
              <a:rPr lang="cs-CZ" dirty="0" smtClean="0">
                <a:solidFill>
                  <a:srgbClr val="8BD000"/>
                </a:solidFill>
              </a:rPr>
              <a:t/>
            </a:r>
            <a:br>
              <a:rPr lang="cs-CZ" dirty="0" smtClean="0">
                <a:solidFill>
                  <a:srgbClr val="8BD000"/>
                </a:solidFill>
              </a:rPr>
            </a:br>
            <a:r>
              <a:rPr lang="cs-CZ" b="1" dirty="0" smtClean="0">
                <a:solidFill>
                  <a:srgbClr val="8BD000"/>
                </a:solidFill>
              </a:rPr>
              <a:t>Autor materiálu</a:t>
            </a:r>
            <a:r>
              <a:rPr lang="cs-CZ" dirty="0" smtClean="0">
                <a:solidFill>
                  <a:srgbClr val="8BD000"/>
                </a:solidFill>
              </a:rPr>
              <a:t>: Mgr. Petra Karpíšková</a:t>
            </a:r>
            <a:br>
              <a:rPr lang="cs-CZ" dirty="0" smtClean="0">
                <a:solidFill>
                  <a:srgbClr val="8BD000"/>
                </a:solidFill>
              </a:rPr>
            </a:br>
            <a:r>
              <a:rPr lang="cs-CZ" b="1" dirty="0" smtClean="0">
                <a:solidFill>
                  <a:srgbClr val="8BD000"/>
                </a:solidFill>
              </a:rPr>
              <a:t>Vytvořeno</a:t>
            </a:r>
            <a:r>
              <a:rPr lang="cs-CZ" dirty="0" smtClean="0">
                <a:solidFill>
                  <a:srgbClr val="8BD000"/>
                </a:solidFill>
              </a:rPr>
              <a:t>: březen 2012</a:t>
            </a:r>
            <a:endParaRPr lang="cs-CZ" dirty="0">
              <a:solidFill>
                <a:srgbClr val="8BD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7076" r="108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323528" y="5157192"/>
            <a:ext cx="8496944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6000" b="1" dirty="0" smtClean="0">
                <a:ln w="11430"/>
                <a:solidFill>
                  <a:srgbClr val="66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Německá literatura</a:t>
            </a:r>
          </a:p>
          <a:p>
            <a:pPr algn="just"/>
            <a:r>
              <a:rPr lang="cs-CZ" sz="3200" b="1" dirty="0" smtClean="0">
                <a:ln w="11430"/>
                <a:solidFill>
                  <a:srgbClr val="66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                                       20. století</a:t>
            </a:r>
            <a:endParaRPr lang="cs-CZ" sz="3200" b="1" dirty="0">
              <a:ln w="11430"/>
              <a:solidFill>
                <a:srgbClr val="66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0000"/>
          </a:blip>
          <a:srcRect t="953" r="9233" b="7350"/>
          <a:stretch>
            <a:fillRect/>
          </a:stretch>
        </p:blipFill>
        <p:spPr bwMode="auto">
          <a:xfrm>
            <a:off x="5032158" y="1556792"/>
            <a:ext cx="4111842" cy="530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 flipH="1">
            <a:off x="0" y="1426857"/>
            <a:ext cx="3635896" cy="543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323528" y="548680"/>
            <a:ext cx="834715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dirty="0" smtClean="0">
                <a:ln w="11430"/>
                <a:solidFill>
                  <a:srgbClr val="66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Heinrich Mann a Thomas Mann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57200" y="1412776"/>
            <a:ext cx="4040188" cy="4713387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8BD000"/>
                </a:solidFill>
              </a:rPr>
              <a:t>(1871 – 1950</a:t>
            </a:r>
            <a:r>
              <a:rPr lang="cs-CZ" sz="2800" dirty="0" smtClean="0">
                <a:solidFill>
                  <a:srgbClr val="8BD000"/>
                </a:solidFill>
              </a:rPr>
              <a:t>)</a:t>
            </a:r>
            <a:endParaRPr lang="cs-CZ" sz="2800" i="1" dirty="0" smtClean="0">
              <a:solidFill>
                <a:srgbClr val="8BD000"/>
              </a:solidFill>
            </a:endParaRPr>
          </a:p>
          <a:p>
            <a:pPr lvl="0"/>
            <a:r>
              <a:rPr lang="cs-CZ" sz="2800" i="1" dirty="0" smtClean="0">
                <a:solidFill>
                  <a:srgbClr val="8BD000"/>
                </a:solidFill>
              </a:rPr>
              <a:t>Profesor Neřád</a:t>
            </a:r>
            <a:r>
              <a:rPr lang="cs-CZ" sz="2800" dirty="0" smtClean="0">
                <a:solidFill>
                  <a:srgbClr val="8BD000"/>
                </a:solidFill>
              </a:rPr>
              <a:t> – román z roku 1905</a:t>
            </a:r>
          </a:p>
          <a:p>
            <a:r>
              <a:rPr lang="cs-CZ" sz="2800" dirty="0" smtClean="0">
                <a:solidFill>
                  <a:srgbClr val="8BD000"/>
                </a:solidFill>
              </a:rPr>
              <a:t>zfilmováno pod názvem „Modrý anděl“</a:t>
            </a:r>
          </a:p>
          <a:p>
            <a:r>
              <a:rPr lang="cs-CZ" sz="2800" i="1" dirty="0" smtClean="0">
                <a:solidFill>
                  <a:srgbClr val="8BD000"/>
                </a:solidFill>
              </a:rPr>
              <a:t>Josef a jeho bratři</a:t>
            </a:r>
            <a:endParaRPr lang="cs-CZ" sz="2800" dirty="0" smtClean="0">
              <a:solidFill>
                <a:srgbClr val="8BD000"/>
              </a:solidFill>
            </a:endParaRPr>
          </a:p>
          <a:p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4645025" y="1412776"/>
            <a:ext cx="4041775" cy="4713387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>
                <a:solidFill>
                  <a:srgbClr val="8BD000"/>
                </a:solidFill>
              </a:rPr>
              <a:t>(1875 – 1955</a:t>
            </a:r>
            <a:r>
              <a:rPr lang="cs-CZ" sz="2800" dirty="0" smtClean="0">
                <a:solidFill>
                  <a:srgbClr val="8BD000"/>
                </a:solidFill>
              </a:rPr>
              <a:t>)</a:t>
            </a:r>
          </a:p>
          <a:p>
            <a:r>
              <a:rPr lang="cs-CZ" sz="2800" dirty="0" smtClean="0">
                <a:solidFill>
                  <a:srgbClr val="8BD000"/>
                </a:solidFill>
              </a:rPr>
              <a:t>nositel Nobelovy ceny</a:t>
            </a:r>
          </a:p>
          <a:p>
            <a:pPr lvl="0"/>
            <a:r>
              <a:rPr lang="cs-CZ" sz="2800" dirty="0" smtClean="0">
                <a:solidFill>
                  <a:srgbClr val="8BD000"/>
                </a:solidFill>
              </a:rPr>
              <a:t>stejně jako jeho bratr </a:t>
            </a:r>
            <a:r>
              <a:rPr lang="cs-CZ" sz="2800" dirty="0" smtClean="0">
                <a:solidFill>
                  <a:srgbClr val="8BD000"/>
                </a:solidFill>
              </a:rPr>
              <a:t>emigroval </a:t>
            </a:r>
            <a:r>
              <a:rPr lang="cs-CZ" sz="2800" dirty="0" smtClean="0">
                <a:solidFill>
                  <a:srgbClr val="8BD000"/>
                </a:solidFill>
              </a:rPr>
              <a:t>do USA</a:t>
            </a:r>
          </a:p>
          <a:p>
            <a:pPr lvl="0"/>
            <a:r>
              <a:rPr lang="cs-CZ" sz="2800" dirty="0" smtClean="0">
                <a:solidFill>
                  <a:srgbClr val="8BD000"/>
                </a:solidFill>
              </a:rPr>
              <a:t>snaha o zobrazení německé </a:t>
            </a:r>
            <a:r>
              <a:rPr lang="cs-CZ" sz="2800" dirty="0" smtClean="0">
                <a:solidFill>
                  <a:srgbClr val="8BD000"/>
                </a:solidFill>
              </a:rPr>
              <a:t>společnosti</a:t>
            </a:r>
          </a:p>
          <a:p>
            <a:pPr lvl="0"/>
            <a:r>
              <a:rPr lang="cs-CZ" sz="2800" dirty="0" smtClean="0">
                <a:solidFill>
                  <a:srgbClr val="8BD000"/>
                </a:solidFill>
              </a:rPr>
              <a:t>Romány:</a:t>
            </a:r>
            <a:endParaRPr lang="cs-CZ" sz="2800" dirty="0" smtClean="0">
              <a:solidFill>
                <a:srgbClr val="8BD000"/>
              </a:solidFill>
            </a:endParaRPr>
          </a:p>
          <a:p>
            <a:pPr marL="627063" lvl="0" indent="-271463"/>
            <a:r>
              <a:rPr lang="cs-CZ" sz="2800" i="1" dirty="0" smtClean="0">
                <a:solidFill>
                  <a:srgbClr val="8BD000"/>
                </a:solidFill>
              </a:rPr>
              <a:t>Buddenbrookové</a:t>
            </a:r>
            <a:endParaRPr lang="cs-CZ" sz="2800" dirty="0" smtClean="0">
              <a:solidFill>
                <a:srgbClr val="8BD000"/>
              </a:solidFill>
            </a:endParaRPr>
          </a:p>
          <a:p>
            <a:pPr marL="627063" lvl="0" indent="-271463"/>
            <a:r>
              <a:rPr lang="cs-CZ" sz="2800" i="1" dirty="0" smtClean="0">
                <a:solidFill>
                  <a:srgbClr val="8BD000"/>
                </a:solidFill>
              </a:rPr>
              <a:t>Doktor Faustus</a:t>
            </a:r>
            <a:endParaRPr lang="cs-CZ" sz="2800" dirty="0" smtClean="0">
              <a:solidFill>
                <a:srgbClr val="8BD000"/>
              </a:solidFill>
            </a:endParaRPr>
          </a:p>
          <a:p>
            <a:pPr marL="627063" lvl="0" indent="-271463"/>
            <a:r>
              <a:rPr lang="cs-CZ" sz="2800" i="1" dirty="0" smtClean="0">
                <a:solidFill>
                  <a:srgbClr val="8BD000"/>
                </a:solidFill>
              </a:rPr>
              <a:t>Kouzelný vrch</a:t>
            </a:r>
            <a:endParaRPr lang="cs-CZ" sz="2800" dirty="0" smtClean="0">
              <a:solidFill>
                <a:srgbClr val="8BD000"/>
              </a:solidFill>
            </a:endParaRPr>
          </a:p>
          <a:p>
            <a:pPr marL="627063" lvl="0" indent="-271463"/>
            <a:r>
              <a:rPr lang="cs-CZ" sz="2800" i="1" dirty="0" smtClean="0">
                <a:solidFill>
                  <a:srgbClr val="8BD000"/>
                </a:solidFill>
              </a:rPr>
              <a:t>Josef a jeho bratři</a:t>
            </a:r>
            <a:endParaRPr lang="cs-CZ" sz="2800" dirty="0" smtClean="0">
              <a:solidFill>
                <a:srgbClr val="8BD000"/>
              </a:solidFill>
            </a:endParaRPr>
          </a:p>
          <a:p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323529" y="548680"/>
            <a:ext cx="39604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dirty="0" smtClean="0">
                <a:ln w="11430"/>
                <a:solidFill>
                  <a:srgbClr val="8BD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Heinrich Mann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716016" y="548680"/>
            <a:ext cx="39604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dirty="0" smtClean="0">
                <a:ln w="11430"/>
                <a:solidFill>
                  <a:srgbClr val="8BD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Thomas Mann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0" y="1124744"/>
            <a:ext cx="4114800" cy="5733256"/>
          </a:xfrm>
        </p:spPr>
        <p:txBody>
          <a:bodyPr>
            <a:normAutofit lnSpcReduction="10000"/>
          </a:bodyPr>
          <a:lstStyle/>
          <a:p>
            <a:r>
              <a:rPr lang="cs-CZ" sz="3000" dirty="0" smtClean="0">
                <a:solidFill>
                  <a:srgbClr val="8BD000"/>
                </a:solidFill>
              </a:rPr>
              <a:t>1884 – 1958</a:t>
            </a:r>
          </a:p>
          <a:p>
            <a:pPr lvl="0"/>
            <a:r>
              <a:rPr lang="cs-CZ" sz="3000" dirty="0" smtClean="0">
                <a:solidFill>
                  <a:srgbClr val="8BD000"/>
                </a:solidFill>
              </a:rPr>
              <a:t>židovský spisovatel</a:t>
            </a:r>
          </a:p>
          <a:p>
            <a:pPr lvl="0"/>
            <a:r>
              <a:rPr lang="cs-CZ" sz="3000" dirty="0" smtClean="0">
                <a:solidFill>
                  <a:srgbClr val="8BD000"/>
                </a:solidFill>
              </a:rPr>
              <a:t>emigroval do USA</a:t>
            </a:r>
          </a:p>
          <a:p>
            <a:pPr lvl="0"/>
            <a:r>
              <a:rPr lang="cs-CZ" sz="3000" dirty="0" smtClean="0">
                <a:solidFill>
                  <a:srgbClr val="8BD000"/>
                </a:solidFill>
              </a:rPr>
              <a:t>Psal historické romány se židovskou tématikou:</a:t>
            </a:r>
          </a:p>
          <a:p>
            <a:pPr marL="804863" lvl="0" indent="-354013"/>
            <a:r>
              <a:rPr lang="cs-CZ" sz="3000" dirty="0" smtClean="0">
                <a:solidFill>
                  <a:srgbClr val="8BD000"/>
                </a:solidFill>
              </a:rPr>
              <a:t>Žid Süss</a:t>
            </a:r>
          </a:p>
          <a:p>
            <a:pPr marL="804863" lvl="0" indent="-354013"/>
            <a:r>
              <a:rPr lang="cs-CZ" sz="3000" dirty="0" smtClean="0">
                <a:solidFill>
                  <a:srgbClr val="8BD000"/>
                </a:solidFill>
              </a:rPr>
              <a:t>Židovská válka</a:t>
            </a:r>
          </a:p>
          <a:p>
            <a:pPr marL="804863" lvl="0" indent="-354013"/>
            <a:r>
              <a:rPr lang="cs-CZ" sz="3000" dirty="0" smtClean="0">
                <a:solidFill>
                  <a:srgbClr val="8BD000"/>
                </a:solidFill>
              </a:rPr>
              <a:t>Židovka z Toleda</a:t>
            </a:r>
          </a:p>
          <a:p>
            <a:pPr marL="804863" lvl="0" indent="-354013"/>
            <a:r>
              <a:rPr lang="cs-CZ" sz="3000" dirty="0" smtClean="0">
                <a:solidFill>
                  <a:srgbClr val="8BD000"/>
                </a:solidFill>
              </a:rPr>
              <a:t>Lišky na vinici</a:t>
            </a:r>
          </a:p>
          <a:p>
            <a:pPr marL="804863" lvl="0" indent="-354013"/>
            <a:r>
              <a:rPr lang="cs-CZ" sz="3000" dirty="0" smtClean="0">
                <a:solidFill>
                  <a:srgbClr val="8BD000"/>
                </a:solidFill>
              </a:rPr>
              <a:t>Bláznova </a:t>
            </a:r>
            <a:r>
              <a:rPr lang="cs-CZ" sz="3000" dirty="0" smtClean="0">
                <a:solidFill>
                  <a:srgbClr val="8BD000"/>
                </a:solidFill>
              </a:rPr>
              <a:t>moudrost</a:t>
            </a:r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323528" y="260648"/>
            <a:ext cx="4104456" cy="654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4716016" y="404664"/>
            <a:ext cx="417646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000" b="1" dirty="0" smtClean="0">
                <a:ln w="11430"/>
                <a:solidFill>
                  <a:srgbClr val="8BD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Lion Feuchtwanger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b="50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2771800" y="5949280"/>
            <a:ext cx="61869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4000" b="1" dirty="0" smtClean="0">
                <a:ln w="11430"/>
                <a:solidFill>
                  <a:srgbClr val="8BD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Bertold Brecht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76056" y="1268760"/>
            <a:ext cx="3610744" cy="5184576"/>
          </a:xfrm>
        </p:spPr>
        <p:txBody>
          <a:bodyPr>
            <a:normAutofit fontScale="77500" lnSpcReduction="20000"/>
          </a:bodyPr>
          <a:lstStyle/>
          <a:p>
            <a:r>
              <a:rPr lang="cs-CZ" sz="3400" dirty="0" smtClean="0">
                <a:solidFill>
                  <a:srgbClr val="8BD000"/>
                </a:solidFill>
              </a:rPr>
              <a:t>1898 – 1956</a:t>
            </a:r>
          </a:p>
          <a:p>
            <a:pPr lvl="0"/>
            <a:r>
              <a:rPr lang="cs-CZ" sz="3400" dirty="0" smtClean="0">
                <a:solidFill>
                  <a:srgbClr val="8BD000"/>
                </a:solidFill>
              </a:rPr>
              <a:t>dramatik</a:t>
            </a:r>
          </a:p>
          <a:p>
            <a:pPr lvl="0"/>
            <a:r>
              <a:rPr lang="cs-CZ" sz="3400" dirty="0" smtClean="0">
                <a:solidFill>
                  <a:srgbClr val="8BD000"/>
                </a:solidFill>
              </a:rPr>
              <a:t>levicově zaměřený</a:t>
            </a:r>
          </a:p>
          <a:p>
            <a:pPr lvl="0"/>
            <a:r>
              <a:rPr lang="cs-CZ" sz="3400" dirty="0" smtClean="0">
                <a:solidFill>
                  <a:srgbClr val="8BD000"/>
                </a:solidFill>
              </a:rPr>
              <a:t>emigrace do USA, po válce návrat do Německa</a:t>
            </a:r>
          </a:p>
          <a:p>
            <a:pPr lvl="0"/>
            <a:r>
              <a:rPr lang="cs-CZ" sz="3400" dirty="0" smtClean="0">
                <a:solidFill>
                  <a:srgbClr val="8BD000"/>
                </a:solidFill>
              </a:rPr>
              <a:t>založil v Berlíně vlastní divadlo</a:t>
            </a:r>
          </a:p>
          <a:p>
            <a:pPr lvl="0"/>
            <a:r>
              <a:rPr lang="cs-CZ" sz="3400" i="1" dirty="0" smtClean="0">
                <a:solidFill>
                  <a:srgbClr val="8BD000"/>
                </a:solidFill>
              </a:rPr>
              <a:t>Žebrácká opera</a:t>
            </a:r>
            <a:r>
              <a:rPr lang="cs-CZ" sz="3400" dirty="0" smtClean="0">
                <a:solidFill>
                  <a:srgbClr val="8BD000"/>
                </a:solidFill>
              </a:rPr>
              <a:t> (Třígrošová opera)</a:t>
            </a:r>
          </a:p>
          <a:p>
            <a:pPr lvl="0"/>
            <a:r>
              <a:rPr lang="cs-CZ" sz="3400" i="1" dirty="0" smtClean="0">
                <a:solidFill>
                  <a:srgbClr val="8BD000"/>
                </a:solidFill>
              </a:rPr>
              <a:t>Matka Kuráž a její děti</a:t>
            </a:r>
            <a:endParaRPr lang="cs-CZ" sz="3400" dirty="0" smtClean="0">
              <a:solidFill>
                <a:srgbClr val="8BD000"/>
              </a:solidFill>
            </a:endParaRPr>
          </a:p>
          <a:p>
            <a:pPr lvl="0"/>
            <a:r>
              <a:rPr lang="cs-CZ" sz="3400" i="1" dirty="0" smtClean="0">
                <a:solidFill>
                  <a:srgbClr val="8BD000"/>
                </a:solidFill>
              </a:rPr>
              <a:t>Strach a bída třetí říše</a:t>
            </a:r>
            <a:endParaRPr lang="cs-CZ" sz="3400" dirty="0" smtClean="0">
              <a:solidFill>
                <a:srgbClr val="8BD000"/>
              </a:solidFill>
            </a:endParaRPr>
          </a:p>
          <a:p>
            <a:pPr lvl="0"/>
            <a:r>
              <a:rPr lang="cs-CZ" sz="3400" i="1" dirty="0" smtClean="0">
                <a:solidFill>
                  <a:srgbClr val="8BD000"/>
                </a:solidFill>
              </a:rPr>
              <a:t>Kavkazský křídový kruh </a:t>
            </a:r>
            <a:endParaRPr lang="cs-CZ" sz="3400" dirty="0" smtClean="0">
              <a:solidFill>
                <a:srgbClr val="8BD000"/>
              </a:solidFill>
            </a:endParaRPr>
          </a:p>
          <a:p>
            <a:endParaRPr lang="cs-CZ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-1" y="0"/>
            <a:ext cx="4847897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Obdélník 8"/>
          <p:cNvSpPr/>
          <p:nvPr/>
        </p:nvSpPr>
        <p:spPr>
          <a:xfrm>
            <a:off x="5292080" y="620688"/>
            <a:ext cx="36666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200" b="1" dirty="0" smtClean="0">
                <a:ln w="11430"/>
                <a:solidFill>
                  <a:srgbClr val="8BD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Bertold Brecht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/>
          <a:lstStyle/>
          <a:p>
            <a:r>
              <a:rPr lang="cs-CZ" b="1" dirty="0" smtClean="0">
                <a:solidFill>
                  <a:srgbClr val="8BD000"/>
                </a:solidFill>
              </a:rPr>
              <a:t>Název se používá od 1. poloviny 20. </a:t>
            </a:r>
            <a:r>
              <a:rPr lang="cs-CZ" b="1" dirty="0" smtClean="0">
                <a:solidFill>
                  <a:srgbClr val="8BD000"/>
                </a:solidFill>
              </a:rPr>
              <a:t>století.</a:t>
            </a:r>
            <a:endParaRPr lang="cs-CZ" b="1" dirty="0" smtClean="0">
              <a:solidFill>
                <a:srgbClr val="8BD000"/>
              </a:solidFill>
            </a:endParaRPr>
          </a:p>
          <a:p>
            <a:r>
              <a:rPr lang="cs-CZ" b="1" dirty="0" smtClean="0">
                <a:solidFill>
                  <a:srgbClr val="8BD000"/>
                </a:solidFill>
              </a:rPr>
              <a:t>„divadlo na divadle“</a:t>
            </a:r>
          </a:p>
          <a:p>
            <a:r>
              <a:rPr lang="cs-CZ" b="1" dirty="0">
                <a:solidFill>
                  <a:srgbClr val="8BD000"/>
                </a:solidFill>
              </a:rPr>
              <a:t>D</a:t>
            </a:r>
            <a:r>
              <a:rPr lang="cs-CZ" b="1" dirty="0" smtClean="0">
                <a:solidFill>
                  <a:srgbClr val="8BD000"/>
                </a:solidFill>
              </a:rPr>
              <a:t>ivák je vtažen do děje, ale ne svými city.</a:t>
            </a:r>
          </a:p>
          <a:p>
            <a:r>
              <a:rPr lang="cs-CZ" b="1" dirty="0">
                <a:solidFill>
                  <a:srgbClr val="8BD000"/>
                </a:solidFill>
              </a:rPr>
              <a:t>M</a:t>
            </a:r>
            <a:r>
              <a:rPr lang="cs-CZ" b="1" dirty="0" smtClean="0">
                <a:solidFill>
                  <a:srgbClr val="8BD000"/>
                </a:solidFill>
              </a:rPr>
              <a:t>á chladným rozumem uvažovat o dané problematice.</a:t>
            </a:r>
          </a:p>
          <a:p>
            <a:r>
              <a:rPr lang="cs-CZ" b="1" dirty="0">
                <a:solidFill>
                  <a:srgbClr val="8BD000"/>
                </a:solidFill>
              </a:rPr>
              <a:t>D</a:t>
            </a:r>
            <a:r>
              <a:rPr lang="cs-CZ" b="1" dirty="0" smtClean="0">
                <a:solidFill>
                  <a:srgbClr val="8BD000"/>
                </a:solidFill>
              </a:rPr>
              <a:t>o hry jsou vkládány komentáře, glosy, písně.</a:t>
            </a:r>
          </a:p>
          <a:p>
            <a:r>
              <a:rPr lang="cs-CZ" b="1" dirty="0" smtClean="0">
                <a:solidFill>
                  <a:srgbClr val="8BD000"/>
                </a:solidFill>
              </a:rPr>
              <a:t>Scéna se často mění před očima diváků.</a:t>
            </a:r>
          </a:p>
        </p:txBody>
      </p:sp>
      <p:sp>
        <p:nvSpPr>
          <p:cNvPr id="5" name="Obdélník 4"/>
          <p:cNvSpPr/>
          <p:nvPr/>
        </p:nvSpPr>
        <p:spPr>
          <a:xfrm>
            <a:off x="539553" y="332656"/>
            <a:ext cx="81369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4800" b="1" dirty="0" smtClean="0">
                <a:ln w="11430"/>
                <a:solidFill>
                  <a:srgbClr val="8BD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Epické divadlo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2648"/>
          </a:xfrm>
        </p:spPr>
        <p:txBody>
          <a:bodyPr>
            <a:noAutofit/>
          </a:bodyPr>
          <a:lstStyle/>
          <a:p>
            <a:r>
              <a:rPr lang="en-US" sz="1600" dirty="0" err="1" smtClean="0">
                <a:solidFill>
                  <a:srgbClr val="8BD000"/>
                </a:solidFill>
              </a:rPr>
              <a:t>Bertold</a:t>
            </a:r>
            <a:r>
              <a:rPr lang="en-US" sz="1600" dirty="0" smtClean="0">
                <a:solidFill>
                  <a:srgbClr val="8BD000"/>
                </a:solidFill>
              </a:rPr>
              <a:t> Brecht. In: </a:t>
            </a:r>
            <a:r>
              <a:rPr lang="en-US" sz="1600" i="1" dirty="0" smtClean="0">
                <a:solidFill>
                  <a:srgbClr val="8BD000"/>
                </a:solidFill>
              </a:rPr>
              <a:t>Wikipedia</a:t>
            </a:r>
            <a:r>
              <a:rPr lang="en-US" sz="1600" dirty="0" smtClean="0">
                <a:solidFill>
                  <a:srgbClr val="8BD000"/>
                </a:solidFill>
              </a:rPr>
              <a:t>: </a:t>
            </a:r>
            <a:r>
              <a:rPr lang="en-US" sz="1600" i="1" dirty="0" smtClean="0">
                <a:solidFill>
                  <a:srgbClr val="8BD000"/>
                </a:solidFill>
              </a:rPr>
              <a:t>the free encyclopedia</a:t>
            </a:r>
            <a:r>
              <a:rPr lang="en-US" sz="1600" dirty="0" smtClean="0">
                <a:solidFill>
                  <a:srgbClr val="8BD000"/>
                </a:solidFill>
              </a:rPr>
              <a:t> [online]. San Francisco (CA): Wikimedia Foundation, 2001-, 10. 11. 2011 [cit. 2012-02-07]. </a:t>
            </a:r>
            <a:r>
              <a:rPr lang="en-US" sz="1600" dirty="0" err="1" smtClean="0">
                <a:solidFill>
                  <a:srgbClr val="8BD000"/>
                </a:solidFill>
              </a:rPr>
              <a:t>Dostupné</a:t>
            </a:r>
            <a:r>
              <a:rPr lang="en-US" sz="1600" dirty="0" smtClean="0">
                <a:solidFill>
                  <a:srgbClr val="8BD000"/>
                </a:solidFill>
              </a:rPr>
              <a:t> z: http://cs.wikipedia.org/wiki/Bertolt_Brecht</a:t>
            </a:r>
          </a:p>
          <a:p>
            <a:r>
              <a:rPr lang="cs-CZ" sz="1600" dirty="0" smtClean="0">
                <a:solidFill>
                  <a:srgbClr val="8BD000"/>
                </a:solidFill>
              </a:rPr>
              <a:t>Heinrich Mann. In: </a:t>
            </a:r>
            <a:r>
              <a:rPr lang="cs-CZ" sz="1600" i="1" dirty="0" err="1" smtClean="0">
                <a:solidFill>
                  <a:srgbClr val="8BD000"/>
                </a:solidFill>
              </a:rPr>
              <a:t>Wikipedia</a:t>
            </a:r>
            <a:r>
              <a:rPr lang="cs-CZ" sz="1600" dirty="0" smtClean="0">
                <a:solidFill>
                  <a:srgbClr val="8BD000"/>
                </a:solidFill>
              </a:rPr>
              <a:t>: </a:t>
            </a:r>
            <a:r>
              <a:rPr lang="cs-CZ" sz="1600" i="1" dirty="0" err="1" smtClean="0">
                <a:solidFill>
                  <a:srgbClr val="8BD000"/>
                </a:solidFill>
              </a:rPr>
              <a:t>the</a:t>
            </a:r>
            <a:r>
              <a:rPr lang="cs-CZ" sz="1600" i="1" dirty="0" smtClean="0">
                <a:solidFill>
                  <a:srgbClr val="8BD000"/>
                </a:solidFill>
              </a:rPr>
              <a:t> free </a:t>
            </a:r>
            <a:r>
              <a:rPr lang="cs-CZ" sz="1600" i="1" dirty="0" err="1" smtClean="0">
                <a:solidFill>
                  <a:srgbClr val="8BD000"/>
                </a:solidFill>
              </a:rPr>
              <a:t>encyclopedia</a:t>
            </a:r>
            <a:r>
              <a:rPr lang="cs-CZ" sz="1600" dirty="0" smtClean="0">
                <a:solidFill>
                  <a:srgbClr val="8BD000"/>
                </a:solidFill>
              </a:rPr>
              <a:t> [online]. San </a:t>
            </a:r>
            <a:r>
              <a:rPr lang="cs-CZ" sz="1600" dirty="0" err="1" smtClean="0">
                <a:solidFill>
                  <a:srgbClr val="8BD000"/>
                </a:solidFill>
              </a:rPr>
              <a:t>Francisco</a:t>
            </a:r>
            <a:r>
              <a:rPr lang="cs-CZ" sz="1600" dirty="0" smtClean="0">
                <a:solidFill>
                  <a:srgbClr val="8BD000"/>
                </a:solidFill>
              </a:rPr>
              <a:t> (CA): </a:t>
            </a:r>
            <a:r>
              <a:rPr lang="cs-CZ" sz="1600" dirty="0" err="1" smtClean="0">
                <a:solidFill>
                  <a:srgbClr val="8BD000"/>
                </a:solidFill>
              </a:rPr>
              <a:t>Wikimedia</a:t>
            </a:r>
            <a:r>
              <a:rPr lang="cs-CZ" sz="1600" dirty="0" smtClean="0">
                <a:solidFill>
                  <a:srgbClr val="8BD000"/>
                </a:solidFill>
              </a:rPr>
              <a:t> </a:t>
            </a:r>
            <a:r>
              <a:rPr lang="cs-CZ" sz="1600" dirty="0" err="1" smtClean="0">
                <a:solidFill>
                  <a:srgbClr val="8BD000"/>
                </a:solidFill>
              </a:rPr>
              <a:t>Foundation</a:t>
            </a:r>
            <a:r>
              <a:rPr lang="cs-CZ" sz="1600" dirty="0" smtClean="0">
                <a:solidFill>
                  <a:srgbClr val="8BD000"/>
                </a:solidFill>
              </a:rPr>
              <a:t>, 2001-, 13. 12. 2011 [cit. 2012-02-07]. Dostupné z: http://cs.wikipedia.org/wiki/Heinrich_Mann</a:t>
            </a:r>
            <a:endParaRPr lang="en-US" sz="1600" dirty="0" smtClean="0">
              <a:solidFill>
                <a:srgbClr val="8BD000"/>
              </a:solidFill>
            </a:endParaRPr>
          </a:p>
          <a:p>
            <a:r>
              <a:rPr lang="cs-CZ" sz="1600" dirty="0" smtClean="0">
                <a:solidFill>
                  <a:srgbClr val="8BD000"/>
                </a:solidFill>
              </a:rPr>
              <a:t>Lion Feuchtwanger. In: </a:t>
            </a:r>
            <a:r>
              <a:rPr lang="cs-CZ" sz="1600" i="1" dirty="0" err="1" smtClean="0">
                <a:solidFill>
                  <a:srgbClr val="8BD000"/>
                </a:solidFill>
              </a:rPr>
              <a:t>Wikipedia</a:t>
            </a:r>
            <a:r>
              <a:rPr lang="cs-CZ" sz="1600" dirty="0" smtClean="0">
                <a:solidFill>
                  <a:srgbClr val="8BD000"/>
                </a:solidFill>
              </a:rPr>
              <a:t>: </a:t>
            </a:r>
            <a:r>
              <a:rPr lang="cs-CZ" sz="1600" i="1" dirty="0" err="1" smtClean="0">
                <a:solidFill>
                  <a:srgbClr val="8BD000"/>
                </a:solidFill>
              </a:rPr>
              <a:t>the</a:t>
            </a:r>
            <a:r>
              <a:rPr lang="cs-CZ" sz="1600" i="1" dirty="0" smtClean="0">
                <a:solidFill>
                  <a:srgbClr val="8BD000"/>
                </a:solidFill>
              </a:rPr>
              <a:t> free </a:t>
            </a:r>
            <a:r>
              <a:rPr lang="cs-CZ" sz="1600" i="1" dirty="0" err="1" smtClean="0">
                <a:solidFill>
                  <a:srgbClr val="8BD000"/>
                </a:solidFill>
              </a:rPr>
              <a:t>encyclopedia</a:t>
            </a:r>
            <a:r>
              <a:rPr lang="cs-CZ" sz="1600" dirty="0" smtClean="0">
                <a:solidFill>
                  <a:srgbClr val="8BD000"/>
                </a:solidFill>
              </a:rPr>
              <a:t> [online]. San </a:t>
            </a:r>
            <a:r>
              <a:rPr lang="cs-CZ" sz="1600" dirty="0" err="1" smtClean="0">
                <a:solidFill>
                  <a:srgbClr val="8BD000"/>
                </a:solidFill>
              </a:rPr>
              <a:t>Francisco</a:t>
            </a:r>
            <a:r>
              <a:rPr lang="cs-CZ" sz="1600" dirty="0" smtClean="0">
                <a:solidFill>
                  <a:srgbClr val="8BD000"/>
                </a:solidFill>
              </a:rPr>
              <a:t> (CA): </a:t>
            </a:r>
            <a:r>
              <a:rPr lang="cs-CZ" sz="1600" dirty="0" err="1" smtClean="0">
                <a:solidFill>
                  <a:srgbClr val="8BD000"/>
                </a:solidFill>
              </a:rPr>
              <a:t>Wikimedia</a:t>
            </a:r>
            <a:r>
              <a:rPr lang="cs-CZ" sz="1600" dirty="0" smtClean="0">
                <a:solidFill>
                  <a:srgbClr val="8BD000"/>
                </a:solidFill>
              </a:rPr>
              <a:t> </a:t>
            </a:r>
            <a:r>
              <a:rPr lang="cs-CZ" sz="1600" dirty="0" err="1" smtClean="0">
                <a:solidFill>
                  <a:srgbClr val="8BD000"/>
                </a:solidFill>
              </a:rPr>
              <a:t>Foundation</a:t>
            </a:r>
            <a:r>
              <a:rPr lang="cs-CZ" sz="1600" dirty="0" smtClean="0">
                <a:solidFill>
                  <a:srgbClr val="8BD000"/>
                </a:solidFill>
              </a:rPr>
              <a:t>, 2001-, 8. 9. 2011 [cit. 2012-02-07]. Dostupné z: http://cs.wikipedia.org/wiki/Lion_Feuchtwanger</a:t>
            </a:r>
            <a:endParaRPr lang="en-US" sz="1600" dirty="0" smtClean="0">
              <a:solidFill>
                <a:srgbClr val="8BD000"/>
              </a:solidFill>
            </a:endParaRPr>
          </a:p>
          <a:p>
            <a:r>
              <a:rPr lang="cs-CZ" sz="1600" dirty="0" smtClean="0">
                <a:solidFill>
                  <a:srgbClr val="8BD000"/>
                </a:solidFill>
              </a:rPr>
              <a:t>Thomas Mann. In: </a:t>
            </a:r>
            <a:r>
              <a:rPr lang="cs-CZ" sz="1600" i="1" dirty="0" err="1" smtClean="0">
                <a:solidFill>
                  <a:srgbClr val="8BD000"/>
                </a:solidFill>
              </a:rPr>
              <a:t>Wikipedia</a:t>
            </a:r>
            <a:r>
              <a:rPr lang="cs-CZ" sz="1600" dirty="0" smtClean="0">
                <a:solidFill>
                  <a:srgbClr val="8BD000"/>
                </a:solidFill>
              </a:rPr>
              <a:t>: </a:t>
            </a:r>
            <a:r>
              <a:rPr lang="cs-CZ" sz="1600" i="1" dirty="0" err="1" smtClean="0">
                <a:solidFill>
                  <a:srgbClr val="8BD000"/>
                </a:solidFill>
              </a:rPr>
              <a:t>the</a:t>
            </a:r>
            <a:r>
              <a:rPr lang="cs-CZ" sz="1600" i="1" dirty="0" smtClean="0">
                <a:solidFill>
                  <a:srgbClr val="8BD000"/>
                </a:solidFill>
              </a:rPr>
              <a:t> free </a:t>
            </a:r>
            <a:r>
              <a:rPr lang="cs-CZ" sz="1600" i="1" dirty="0" err="1" smtClean="0">
                <a:solidFill>
                  <a:srgbClr val="8BD000"/>
                </a:solidFill>
              </a:rPr>
              <a:t>encyclopedia</a:t>
            </a:r>
            <a:r>
              <a:rPr lang="cs-CZ" sz="1600" dirty="0" smtClean="0">
                <a:solidFill>
                  <a:srgbClr val="8BD000"/>
                </a:solidFill>
              </a:rPr>
              <a:t> [online]. San </a:t>
            </a:r>
            <a:r>
              <a:rPr lang="cs-CZ" sz="1600" dirty="0" err="1" smtClean="0">
                <a:solidFill>
                  <a:srgbClr val="8BD000"/>
                </a:solidFill>
              </a:rPr>
              <a:t>Francisco</a:t>
            </a:r>
            <a:r>
              <a:rPr lang="cs-CZ" sz="1600" dirty="0" smtClean="0">
                <a:solidFill>
                  <a:srgbClr val="8BD000"/>
                </a:solidFill>
              </a:rPr>
              <a:t> (CA): </a:t>
            </a:r>
            <a:r>
              <a:rPr lang="cs-CZ" sz="1600" dirty="0" err="1" smtClean="0">
                <a:solidFill>
                  <a:srgbClr val="8BD000"/>
                </a:solidFill>
              </a:rPr>
              <a:t>Wikimedia</a:t>
            </a:r>
            <a:r>
              <a:rPr lang="cs-CZ" sz="1600" dirty="0" smtClean="0">
                <a:solidFill>
                  <a:srgbClr val="8BD000"/>
                </a:solidFill>
              </a:rPr>
              <a:t> </a:t>
            </a:r>
            <a:r>
              <a:rPr lang="cs-CZ" sz="1600" dirty="0" err="1" smtClean="0">
                <a:solidFill>
                  <a:srgbClr val="8BD000"/>
                </a:solidFill>
              </a:rPr>
              <a:t>Foundation</a:t>
            </a:r>
            <a:r>
              <a:rPr lang="cs-CZ" sz="1600" dirty="0" smtClean="0">
                <a:solidFill>
                  <a:srgbClr val="8BD000"/>
                </a:solidFill>
              </a:rPr>
              <a:t>, 2001-, 25. 12. 2011 [cit. 2012-02-07]. Dostupné z: http://cs.wikipedia.org/wiki/Thomas_Mann</a:t>
            </a:r>
            <a:endParaRPr lang="cs-CZ" sz="1600" dirty="0" smtClean="0"/>
          </a:p>
          <a:p>
            <a:r>
              <a:rPr lang="cs-CZ" sz="1600" i="1" dirty="0" smtClean="0">
                <a:solidFill>
                  <a:srgbClr val="8BD000"/>
                </a:solidFill>
              </a:rPr>
              <a:t>Žid </a:t>
            </a:r>
            <a:r>
              <a:rPr lang="cs-CZ" sz="1600" i="1" dirty="0" err="1" smtClean="0">
                <a:solidFill>
                  <a:srgbClr val="8BD000"/>
                </a:solidFill>
              </a:rPr>
              <a:t>Suss</a:t>
            </a:r>
            <a:r>
              <a:rPr lang="cs-CZ" sz="1600" dirty="0" smtClean="0">
                <a:solidFill>
                  <a:srgbClr val="8BD000"/>
                </a:solidFill>
              </a:rPr>
              <a:t>. Praha: Státní nakladatelství krásné literatury a umění, 1964, 457 s. </a:t>
            </a:r>
            <a:endParaRPr lang="en-US" sz="1600" b="1" dirty="0" smtClean="0">
              <a:solidFill>
                <a:srgbClr val="8BD000"/>
              </a:solidFill>
            </a:endParaRPr>
          </a:p>
          <a:p>
            <a:r>
              <a:rPr lang="cs-CZ" sz="1600" b="1" dirty="0" smtClean="0">
                <a:solidFill>
                  <a:srgbClr val="8BD000"/>
                </a:solidFill>
              </a:rPr>
              <a:t>Obrázky</a:t>
            </a:r>
            <a:r>
              <a:rPr lang="cs-CZ" sz="1600" dirty="0" smtClean="0">
                <a:solidFill>
                  <a:srgbClr val="8BD000"/>
                </a:solidFill>
              </a:rPr>
              <a:t> </a:t>
            </a:r>
            <a:r>
              <a:rPr lang="en-US" sz="1600" dirty="0" smtClean="0">
                <a:solidFill>
                  <a:srgbClr val="8BD000"/>
                </a:solidFill>
              </a:rPr>
              <a:t>[cit</a:t>
            </a:r>
            <a:r>
              <a:rPr lang="en-US" sz="1600" dirty="0" smtClean="0">
                <a:solidFill>
                  <a:srgbClr val="8BD000"/>
                </a:solidFill>
              </a:rPr>
              <a:t>.</a:t>
            </a:r>
            <a:r>
              <a:rPr lang="cs-CZ" sz="1600" dirty="0" smtClean="0">
                <a:solidFill>
                  <a:srgbClr val="8BD000"/>
                </a:solidFill>
              </a:rPr>
              <a:t> 7. 2. 2012</a:t>
            </a:r>
            <a:r>
              <a:rPr lang="en-US" sz="1600" dirty="0" smtClean="0">
                <a:solidFill>
                  <a:srgbClr val="8BD000"/>
                </a:solidFill>
              </a:rPr>
              <a:t>]</a:t>
            </a:r>
            <a:endParaRPr lang="cs-CZ" sz="1600" dirty="0" smtClean="0">
              <a:solidFill>
                <a:srgbClr val="8BD000"/>
              </a:solidFill>
            </a:endParaRPr>
          </a:p>
          <a:p>
            <a:r>
              <a:rPr lang="cs-CZ" sz="1600" dirty="0" smtClean="0">
                <a:solidFill>
                  <a:srgbClr val="8BD000"/>
                </a:solidFill>
              </a:rPr>
              <a:t>http://www.</a:t>
            </a:r>
            <a:r>
              <a:rPr lang="cs-CZ" sz="1600" dirty="0" err="1" smtClean="0">
                <a:solidFill>
                  <a:srgbClr val="8BD000"/>
                </a:solidFill>
              </a:rPr>
              <a:t>desktopnexus.com</a:t>
            </a:r>
            <a:r>
              <a:rPr lang="cs-CZ" sz="1600" dirty="0" smtClean="0">
                <a:solidFill>
                  <a:srgbClr val="8BD000"/>
                </a:solidFill>
              </a:rPr>
              <a:t>/dl/</a:t>
            </a:r>
            <a:r>
              <a:rPr lang="cs-CZ" sz="1600" dirty="0" err="1" smtClean="0">
                <a:solidFill>
                  <a:srgbClr val="8BD000"/>
                </a:solidFill>
              </a:rPr>
              <a:t>inline</a:t>
            </a:r>
            <a:r>
              <a:rPr lang="cs-CZ" sz="1600" dirty="0" smtClean="0">
                <a:solidFill>
                  <a:srgbClr val="8BD000"/>
                </a:solidFill>
              </a:rPr>
              <a:t>/901316/1280x800/Berlin-Dom-</a:t>
            </a:r>
            <a:r>
              <a:rPr lang="cs-CZ" sz="1600" dirty="0" err="1" smtClean="0">
                <a:solidFill>
                  <a:srgbClr val="8BD000"/>
                </a:solidFill>
              </a:rPr>
              <a:t>at</a:t>
            </a:r>
            <a:r>
              <a:rPr lang="cs-CZ" sz="1600" dirty="0" smtClean="0">
                <a:solidFill>
                  <a:srgbClr val="8BD000"/>
                </a:solidFill>
              </a:rPr>
              <a:t>-</a:t>
            </a:r>
            <a:r>
              <a:rPr lang="cs-CZ" sz="1600" dirty="0" err="1" smtClean="0">
                <a:solidFill>
                  <a:srgbClr val="8BD000"/>
                </a:solidFill>
              </a:rPr>
              <a:t>night.jpg</a:t>
            </a:r>
            <a:r>
              <a:rPr lang="cs-CZ" sz="1600" dirty="0" smtClean="0">
                <a:solidFill>
                  <a:srgbClr val="8BD000"/>
                </a:solidFill>
              </a:rPr>
              <a:t>?</a:t>
            </a:r>
            <a:r>
              <a:rPr lang="cs-CZ" sz="1600" dirty="0" err="1" smtClean="0">
                <a:solidFill>
                  <a:srgbClr val="8BD000"/>
                </a:solidFill>
              </a:rPr>
              <a:t>nocache</a:t>
            </a:r>
            <a:r>
              <a:rPr lang="cs-CZ" sz="1600" dirty="0" smtClean="0">
                <a:solidFill>
                  <a:srgbClr val="8BD000"/>
                </a:solidFill>
              </a:rPr>
              <a:t>=230989</a:t>
            </a:r>
          </a:p>
          <a:p>
            <a:r>
              <a:rPr lang="cs-CZ" sz="1600" dirty="0" smtClean="0">
                <a:solidFill>
                  <a:srgbClr val="8BD000"/>
                </a:solidFill>
              </a:rPr>
              <a:t>http://www.</a:t>
            </a:r>
            <a:r>
              <a:rPr lang="cs-CZ" sz="1600" dirty="0" err="1" smtClean="0">
                <a:solidFill>
                  <a:srgbClr val="8BD000"/>
                </a:solidFill>
              </a:rPr>
              <a:t>usc.edu</a:t>
            </a:r>
            <a:r>
              <a:rPr lang="cs-CZ" sz="1600" dirty="0" smtClean="0">
                <a:solidFill>
                  <a:srgbClr val="8BD000"/>
                </a:solidFill>
              </a:rPr>
              <a:t>/</a:t>
            </a:r>
            <a:r>
              <a:rPr lang="cs-CZ" sz="1600" dirty="0" err="1" smtClean="0">
                <a:solidFill>
                  <a:srgbClr val="8BD000"/>
                </a:solidFill>
              </a:rPr>
              <a:t>libraries</a:t>
            </a:r>
            <a:r>
              <a:rPr lang="cs-CZ" sz="1600" dirty="0" smtClean="0">
                <a:solidFill>
                  <a:srgbClr val="8BD000"/>
                </a:solidFill>
              </a:rPr>
              <a:t>/</a:t>
            </a:r>
            <a:r>
              <a:rPr lang="cs-CZ" sz="1600" dirty="0" err="1" smtClean="0">
                <a:solidFill>
                  <a:srgbClr val="8BD000"/>
                </a:solidFill>
              </a:rPr>
              <a:t>archives</a:t>
            </a:r>
            <a:r>
              <a:rPr lang="cs-CZ" sz="1600" dirty="0" smtClean="0">
                <a:solidFill>
                  <a:srgbClr val="8BD000"/>
                </a:solidFill>
              </a:rPr>
              <a:t>/</a:t>
            </a:r>
            <a:r>
              <a:rPr lang="cs-CZ" sz="1600" dirty="0" err="1" smtClean="0">
                <a:solidFill>
                  <a:srgbClr val="8BD000"/>
                </a:solidFill>
              </a:rPr>
              <a:t>arc</a:t>
            </a:r>
            <a:r>
              <a:rPr lang="cs-CZ" sz="1600" dirty="0" smtClean="0">
                <a:solidFill>
                  <a:srgbClr val="8BD000"/>
                </a:solidFill>
              </a:rPr>
              <a:t>/</a:t>
            </a:r>
            <a:r>
              <a:rPr lang="cs-CZ" sz="1600" dirty="0" err="1" smtClean="0">
                <a:solidFill>
                  <a:srgbClr val="8BD000"/>
                </a:solidFill>
              </a:rPr>
              <a:t>libraries</a:t>
            </a:r>
            <a:r>
              <a:rPr lang="cs-CZ" sz="1600" dirty="0" smtClean="0">
                <a:solidFill>
                  <a:srgbClr val="8BD000"/>
                </a:solidFill>
              </a:rPr>
              <a:t>/</a:t>
            </a:r>
            <a:r>
              <a:rPr lang="cs-CZ" sz="1600" dirty="0" err="1" smtClean="0">
                <a:solidFill>
                  <a:srgbClr val="8BD000"/>
                </a:solidFill>
              </a:rPr>
              <a:t>feuchtwanger</a:t>
            </a:r>
            <a:r>
              <a:rPr lang="cs-CZ" sz="1600" dirty="0" smtClean="0">
                <a:solidFill>
                  <a:srgbClr val="8BD000"/>
                </a:solidFill>
              </a:rPr>
              <a:t>/</a:t>
            </a:r>
            <a:r>
              <a:rPr lang="cs-CZ" sz="1600" dirty="0" err="1" smtClean="0">
                <a:solidFill>
                  <a:srgbClr val="8BD000"/>
                </a:solidFill>
              </a:rPr>
              <a:t>images</a:t>
            </a:r>
            <a:r>
              <a:rPr lang="cs-CZ" sz="1600" dirty="0" smtClean="0">
                <a:solidFill>
                  <a:srgbClr val="8BD000"/>
                </a:solidFill>
              </a:rPr>
              <a:t>/</a:t>
            </a:r>
            <a:r>
              <a:rPr lang="cs-CZ" sz="1600" dirty="0" err="1" smtClean="0">
                <a:solidFill>
                  <a:srgbClr val="8BD000"/>
                </a:solidFill>
              </a:rPr>
              <a:t>hmann.jpg</a:t>
            </a:r>
            <a:r>
              <a:rPr lang="cs-CZ" sz="1600" dirty="0" smtClean="0">
                <a:solidFill>
                  <a:srgbClr val="8BD000"/>
                </a:solidFill>
              </a:rPr>
              <a:t> http://www.</a:t>
            </a:r>
            <a:r>
              <a:rPr lang="cs-CZ" sz="1600" dirty="0" err="1" smtClean="0">
                <a:solidFill>
                  <a:srgbClr val="8BD000"/>
                </a:solidFill>
              </a:rPr>
              <a:t>gstatic.com</a:t>
            </a:r>
            <a:r>
              <a:rPr lang="cs-CZ" sz="1600" dirty="0" smtClean="0">
                <a:solidFill>
                  <a:srgbClr val="8BD000"/>
                </a:solidFill>
              </a:rPr>
              <a:t>/</a:t>
            </a:r>
            <a:r>
              <a:rPr lang="cs-CZ" sz="1600" dirty="0" err="1" smtClean="0">
                <a:solidFill>
                  <a:srgbClr val="8BD000"/>
                </a:solidFill>
              </a:rPr>
              <a:t>hostedimg</a:t>
            </a:r>
            <a:r>
              <a:rPr lang="cs-CZ" sz="1600" dirty="0" smtClean="0">
                <a:solidFill>
                  <a:srgbClr val="8BD000"/>
                </a:solidFill>
              </a:rPr>
              <a:t>/4c0fa6cda7021177_</a:t>
            </a:r>
            <a:r>
              <a:rPr lang="cs-CZ" sz="1600" dirty="0" err="1" smtClean="0">
                <a:solidFill>
                  <a:srgbClr val="8BD000"/>
                </a:solidFill>
              </a:rPr>
              <a:t>large</a:t>
            </a:r>
            <a:endParaRPr lang="cs-CZ" sz="1600" dirty="0" smtClean="0">
              <a:solidFill>
                <a:srgbClr val="8BD000"/>
              </a:solidFill>
            </a:endParaRPr>
          </a:p>
          <a:p>
            <a:r>
              <a:rPr lang="cs-CZ" sz="1600" dirty="0" smtClean="0">
                <a:solidFill>
                  <a:srgbClr val="8BD000"/>
                </a:solidFill>
              </a:rPr>
              <a:t>http://img.pemic.cz/sortimg/011/0/9/0110911-23.jpg http://annaelaneve2.files.wordpress.com/2012/01/</a:t>
            </a:r>
            <a:r>
              <a:rPr lang="cs-CZ" sz="1600" dirty="0" err="1" smtClean="0">
                <a:solidFill>
                  <a:srgbClr val="8BD000"/>
                </a:solidFill>
              </a:rPr>
              <a:t>bertolt</a:t>
            </a:r>
            <a:r>
              <a:rPr lang="cs-CZ" sz="1600" dirty="0" smtClean="0">
                <a:solidFill>
                  <a:srgbClr val="8BD000"/>
                </a:solidFill>
              </a:rPr>
              <a:t>-brecht1.jpg http://www.</a:t>
            </a:r>
            <a:r>
              <a:rPr lang="cs-CZ" sz="1600" dirty="0" err="1" smtClean="0">
                <a:solidFill>
                  <a:srgbClr val="8BD000"/>
                </a:solidFill>
              </a:rPr>
              <a:t>slovackedivadlo.cz</a:t>
            </a:r>
            <a:r>
              <a:rPr lang="cs-CZ" sz="1600" dirty="0" smtClean="0">
                <a:solidFill>
                  <a:srgbClr val="8BD000"/>
                </a:solidFill>
              </a:rPr>
              <a:t>/</a:t>
            </a:r>
            <a:r>
              <a:rPr lang="cs-CZ" sz="1600" dirty="0" err="1" smtClean="0">
                <a:solidFill>
                  <a:srgbClr val="8BD000"/>
                </a:solidFill>
              </a:rPr>
              <a:t>sites</a:t>
            </a:r>
            <a:r>
              <a:rPr lang="cs-CZ" sz="1600" dirty="0" smtClean="0">
                <a:solidFill>
                  <a:srgbClr val="8BD000"/>
                </a:solidFill>
              </a:rPr>
              <a:t>/default/</a:t>
            </a:r>
            <a:r>
              <a:rPr lang="cs-CZ" sz="1600" dirty="0" err="1" smtClean="0">
                <a:solidFill>
                  <a:srgbClr val="8BD000"/>
                </a:solidFill>
              </a:rPr>
              <a:t>files</a:t>
            </a:r>
            <a:r>
              <a:rPr lang="cs-CZ" sz="1600" dirty="0" smtClean="0">
                <a:solidFill>
                  <a:srgbClr val="8BD000"/>
                </a:solidFill>
              </a:rPr>
              <a:t>/</a:t>
            </a:r>
            <a:r>
              <a:rPr lang="cs-CZ" sz="1600" dirty="0" err="1" smtClean="0">
                <a:solidFill>
                  <a:srgbClr val="8BD000"/>
                </a:solidFill>
              </a:rPr>
              <a:t>fotogalerie</a:t>
            </a:r>
            <a:r>
              <a:rPr lang="cs-CZ" sz="1600" dirty="0" smtClean="0">
                <a:solidFill>
                  <a:srgbClr val="8BD000"/>
                </a:solidFill>
              </a:rPr>
              <a:t>/</a:t>
            </a:r>
            <a:r>
              <a:rPr lang="cs-CZ" sz="1600" dirty="0" err="1" smtClean="0">
                <a:solidFill>
                  <a:srgbClr val="8BD000"/>
                </a:solidFill>
              </a:rPr>
              <a:t>repertoar</a:t>
            </a:r>
            <a:r>
              <a:rPr lang="cs-CZ" sz="1600" dirty="0" smtClean="0">
                <a:solidFill>
                  <a:srgbClr val="8BD000"/>
                </a:solidFill>
              </a:rPr>
              <a:t>/</a:t>
            </a:r>
            <a:r>
              <a:rPr lang="cs-CZ" sz="1600" dirty="0" err="1" smtClean="0">
                <a:solidFill>
                  <a:srgbClr val="8BD000"/>
                </a:solidFill>
              </a:rPr>
              <a:t>zebracka</a:t>
            </a:r>
            <a:r>
              <a:rPr lang="cs-CZ" sz="1600" dirty="0" smtClean="0">
                <a:solidFill>
                  <a:srgbClr val="8BD000"/>
                </a:solidFill>
              </a:rPr>
              <a:t>_opera/plakat_</a:t>
            </a:r>
            <a:r>
              <a:rPr lang="cs-CZ" sz="1600" dirty="0" err="1" smtClean="0">
                <a:solidFill>
                  <a:srgbClr val="8BD000"/>
                </a:solidFill>
              </a:rPr>
              <a:t>zebracka</a:t>
            </a:r>
            <a:r>
              <a:rPr lang="cs-CZ" sz="1600" dirty="0" smtClean="0">
                <a:solidFill>
                  <a:srgbClr val="8BD000"/>
                </a:solidFill>
              </a:rPr>
              <a:t>_opera.</a:t>
            </a:r>
            <a:r>
              <a:rPr lang="cs-CZ" sz="1600" dirty="0" err="1" smtClean="0">
                <a:solidFill>
                  <a:srgbClr val="8BD000"/>
                </a:solidFill>
              </a:rPr>
              <a:t>jpg</a:t>
            </a:r>
            <a:endParaRPr lang="cs-CZ" sz="1600" dirty="0" smtClean="0">
              <a:solidFill>
                <a:srgbClr val="8BD000"/>
              </a:solidFill>
            </a:endParaRPr>
          </a:p>
          <a:p>
            <a:r>
              <a:rPr lang="cs-CZ" sz="1600" dirty="0" smtClean="0">
                <a:solidFill>
                  <a:srgbClr val="8BD000"/>
                </a:solidFill>
              </a:rPr>
              <a:t> http://mn-meetings.blogs.com/.a/6a00d8341d72b353ef01156fca49d0970c-800wi</a:t>
            </a:r>
            <a:endParaRPr lang="cs-CZ" sz="1600" dirty="0">
              <a:solidFill>
                <a:srgbClr val="8BD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39553" y="1"/>
            <a:ext cx="81369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dirty="0" smtClean="0">
                <a:ln w="11430"/>
                <a:solidFill>
                  <a:srgbClr val="8BD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Použité zdroj</a:t>
            </a:r>
            <a:r>
              <a:rPr lang="cs-CZ" sz="4000" b="1" dirty="0" smtClean="0">
                <a:ln w="11430"/>
                <a:solidFill>
                  <a:srgbClr val="8BD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e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377</Words>
  <Application>Microsoft Office PowerPoint</Application>
  <PresentationFormat>Předvádění na obrazovce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</vt:vector>
  </TitlesOfParts>
  <Company>ZŠ Židlochovice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karpiskovap</dc:creator>
  <cp:lastModifiedBy>karpiskovap</cp:lastModifiedBy>
  <cp:revision>7</cp:revision>
  <dcterms:created xsi:type="dcterms:W3CDTF">2012-02-07T17:50:40Z</dcterms:created>
  <dcterms:modified xsi:type="dcterms:W3CDTF">2012-05-04T11:23:23Z</dcterms:modified>
</cp:coreProperties>
</file>