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2" r:id="rId2"/>
    <p:sldId id="273" r:id="rId3"/>
    <p:sldId id="265" r:id="rId4"/>
    <p:sldId id="259" r:id="rId5"/>
    <p:sldId id="260" r:id="rId6"/>
    <p:sldId id="269" r:id="rId7"/>
    <p:sldId id="262" r:id="rId8"/>
    <p:sldId id="270" r:id="rId9"/>
    <p:sldId id="271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24F544-9A0C-463E-8CCD-E44487463D0C}" type="doc">
      <dgm:prSet loTypeId="urn:microsoft.com/office/officeart/2005/8/layout/list1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23DC5C34-6FA8-4250-9A40-806E077B1134}">
      <dgm:prSet phldrT="[Text]" custT="1"/>
      <dgm:spPr>
        <a:ln>
          <a:solidFill>
            <a:srgbClr val="C00000"/>
          </a:solidFill>
        </a:ln>
      </dgm:spPr>
      <dgm:t>
        <a:bodyPr/>
        <a:lstStyle/>
        <a:p>
          <a:r>
            <a:rPr lang="cs-CZ" sz="2400" b="1" i="0" dirty="0" smtClean="0">
              <a:solidFill>
                <a:srgbClr val="000000"/>
              </a:solidFill>
              <a:latin typeface="Book Antiqua" pitchFamily="18" charset="0"/>
            </a:rPr>
            <a:t>Jeden den Ivana Děnisoviče </a:t>
          </a:r>
          <a:r>
            <a:rPr lang="cs-CZ" sz="2400" b="0" i="0" dirty="0" smtClean="0">
              <a:solidFill>
                <a:srgbClr val="000000"/>
              </a:solidFill>
              <a:latin typeface="Book Antiqua" pitchFamily="18" charset="0"/>
            </a:rPr>
            <a:t>(1962)</a:t>
          </a:r>
          <a:endParaRPr lang="cs-CZ" sz="2400" b="0" i="0" dirty="0">
            <a:solidFill>
              <a:srgbClr val="000000"/>
            </a:solidFill>
            <a:latin typeface="Book Antiqua" pitchFamily="18" charset="0"/>
          </a:endParaRPr>
        </a:p>
      </dgm:t>
    </dgm:pt>
    <dgm:pt modelId="{C6CEEAF8-D89A-41EB-AA2F-7DA24351669D}" type="parTrans" cxnId="{E0F2FFF1-691F-44B4-8879-301E4A971B95}">
      <dgm:prSet/>
      <dgm:spPr/>
      <dgm:t>
        <a:bodyPr/>
        <a:lstStyle/>
        <a:p>
          <a:endParaRPr lang="cs-CZ"/>
        </a:p>
      </dgm:t>
    </dgm:pt>
    <dgm:pt modelId="{7F68B9D4-9E9B-472A-AEAD-C0EC4D21906E}" type="sibTrans" cxnId="{E0F2FFF1-691F-44B4-8879-301E4A971B95}">
      <dgm:prSet/>
      <dgm:spPr/>
      <dgm:t>
        <a:bodyPr/>
        <a:lstStyle/>
        <a:p>
          <a:endParaRPr lang="cs-CZ"/>
        </a:p>
      </dgm:t>
    </dgm:pt>
    <dgm:pt modelId="{2393CD84-EE9B-41F8-8BE5-D822F3F1DF70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cs-CZ" sz="2400" b="1" i="0" dirty="0" smtClean="0">
              <a:solidFill>
                <a:srgbClr val="000000"/>
              </a:solidFill>
              <a:latin typeface="Book Antiqua" pitchFamily="18" charset="0"/>
            </a:rPr>
            <a:t>Rakovina </a:t>
          </a:r>
          <a:r>
            <a:rPr lang="cs-CZ" sz="2400" b="0" i="0" dirty="0" smtClean="0">
              <a:solidFill>
                <a:srgbClr val="000000"/>
              </a:solidFill>
              <a:latin typeface="Book Antiqua" pitchFamily="18" charset="0"/>
            </a:rPr>
            <a:t>(1968)</a:t>
          </a:r>
          <a:endParaRPr lang="cs-CZ" sz="2400" b="0" i="0" dirty="0">
            <a:solidFill>
              <a:srgbClr val="000000"/>
            </a:solidFill>
            <a:latin typeface="Book Antiqua" pitchFamily="18" charset="0"/>
          </a:endParaRPr>
        </a:p>
      </dgm:t>
    </dgm:pt>
    <dgm:pt modelId="{12584AF3-80DF-4FD8-8EDC-8E2ABED63274}" type="parTrans" cxnId="{82F17E23-F301-4F60-B0E4-EE5AD9B82B5B}">
      <dgm:prSet/>
      <dgm:spPr/>
      <dgm:t>
        <a:bodyPr/>
        <a:lstStyle/>
        <a:p>
          <a:endParaRPr lang="cs-CZ"/>
        </a:p>
      </dgm:t>
    </dgm:pt>
    <dgm:pt modelId="{1E459196-29A3-498D-93F5-EA4A22C23D65}" type="sibTrans" cxnId="{82F17E23-F301-4F60-B0E4-EE5AD9B82B5B}">
      <dgm:prSet/>
      <dgm:spPr/>
      <dgm:t>
        <a:bodyPr/>
        <a:lstStyle/>
        <a:p>
          <a:endParaRPr lang="cs-CZ"/>
        </a:p>
      </dgm:t>
    </dgm:pt>
    <dgm:pt modelId="{BBBB04C8-F3F7-45CB-AA90-336D6E61134D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cs-CZ" sz="2400" b="1" i="0" dirty="0" smtClean="0">
              <a:solidFill>
                <a:srgbClr val="000000"/>
              </a:solidFill>
              <a:latin typeface="Book Antiqua" pitchFamily="18" charset="0"/>
            </a:rPr>
            <a:t>Souostroví GULAG I–III </a:t>
          </a:r>
          <a:r>
            <a:rPr lang="cs-CZ" sz="2400" b="0" i="0" dirty="0" smtClean="0">
              <a:solidFill>
                <a:srgbClr val="000000"/>
              </a:solidFill>
              <a:latin typeface="Book Antiqua" pitchFamily="18" charset="0"/>
            </a:rPr>
            <a:t>(</a:t>
          </a:r>
          <a:r>
            <a:rPr lang="cs-CZ" sz="2400" b="0" i="0" dirty="0" smtClean="0">
              <a:solidFill>
                <a:srgbClr val="000000"/>
              </a:solidFill>
              <a:latin typeface="Book Antiqua" pitchFamily="18" charset="0"/>
            </a:rPr>
            <a:t>1973 – 1975</a:t>
          </a:r>
          <a:r>
            <a:rPr lang="cs-CZ" sz="2400" b="0" i="0" dirty="0" smtClean="0">
              <a:solidFill>
                <a:srgbClr val="000000"/>
              </a:solidFill>
              <a:latin typeface="Book Antiqua" pitchFamily="18" charset="0"/>
            </a:rPr>
            <a:t>)</a:t>
          </a:r>
          <a:endParaRPr lang="cs-CZ" sz="2400" b="0" i="0" dirty="0">
            <a:solidFill>
              <a:srgbClr val="000000"/>
            </a:solidFill>
            <a:latin typeface="Book Antiqua" pitchFamily="18" charset="0"/>
          </a:endParaRPr>
        </a:p>
      </dgm:t>
    </dgm:pt>
    <dgm:pt modelId="{2E5A8955-EB1D-4503-8E3B-BCA9FE7A94DF}" type="parTrans" cxnId="{7352FC44-29A6-40AB-AB2D-8682F1BDADA2}">
      <dgm:prSet/>
      <dgm:spPr/>
      <dgm:t>
        <a:bodyPr/>
        <a:lstStyle/>
        <a:p>
          <a:endParaRPr lang="cs-CZ"/>
        </a:p>
      </dgm:t>
    </dgm:pt>
    <dgm:pt modelId="{4085892D-3B69-4674-84FB-F61D2A142568}" type="sibTrans" cxnId="{7352FC44-29A6-40AB-AB2D-8682F1BDADA2}">
      <dgm:prSet/>
      <dgm:spPr/>
      <dgm:t>
        <a:bodyPr/>
        <a:lstStyle/>
        <a:p>
          <a:endParaRPr lang="cs-CZ"/>
        </a:p>
      </dgm:t>
    </dgm:pt>
    <dgm:pt modelId="{F8D6D00C-3092-498F-92FF-E69AF972C5A0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cs-CZ" sz="2400" b="1" i="0" dirty="0" smtClean="0">
              <a:solidFill>
                <a:srgbClr val="000000"/>
              </a:solidFill>
              <a:latin typeface="Book Antiqua" pitchFamily="18" charset="0"/>
            </a:rPr>
            <a:t>Rusko v </a:t>
          </a:r>
          <a:r>
            <a:rPr lang="cs-CZ" sz="2400" b="1" i="0" dirty="0" smtClean="0">
              <a:solidFill>
                <a:srgbClr val="000000"/>
              </a:solidFill>
              <a:latin typeface="Book Antiqua" pitchFamily="18" charset="0"/>
            </a:rPr>
            <a:t>troskách </a:t>
          </a:r>
          <a:br>
            <a:rPr lang="cs-CZ" sz="2400" b="1" i="0" dirty="0" smtClean="0">
              <a:solidFill>
                <a:srgbClr val="000000"/>
              </a:solidFill>
              <a:latin typeface="Book Antiqua" pitchFamily="18" charset="0"/>
            </a:rPr>
          </a:br>
          <a:r>
            <a:rPr lang="cs-CZ" sz="2400" b="0" i="0" dirty="0" smtClean="0">
              <a:solidFill>
                <a:srgbClr val="000000"/>
              </a:solidFill>
              <a:latin typeface="Book Antiqua" pitchFamily="18" charset="0"/>
            </a:rPr>
            <a:t>(překlad do češtiny - 1999)</a:t>
          </a:r>
          <a:endParaRPr lang="cs-CZ" sz="2400" b="0" i="0" dirty="0">
            <a:solidFill>
              <a:srgbClr val="000000"/>
            </a:solidFill>
            <a:latin typeface="Book Antiqua" pitchFamily="18" charset="0"/>
          </a:endParaRPr>
        </a:p>
      </dgm:t>
    </dgm:pt>
    <dgm:pt modelId="{BB495037-A885-4732-8880-A19246B2C7CC}" type="parTrans" cxnId="{85E84693-1450-4D83-9F14-9DC7FDD938B1}">
      <dgm:prSet/>
      <dgm:spPr/>
      <dgm:t>
        <a:bodyPr/>
        <a:lstStyle/>
        <a:p>
          <a:endParaRPr lang="cs-CZ"/>
        </a:p>
      </dgm:t>
    </dgm:pt>
    <dgm:pt modelId="{9427A2D3-ECC0-4807-8722-560044F5DFB5}" type="sibTrans" cxnId="{85E84693-1450-4D83-9F14-9DC7FDD938B1}">
      <dgm:prSet/>
      <dgm:spPr/>
      <dgm:t>
        <a:bodyPr/>
        <a:lstStyle/>
        <a:p>
          <a:endParaRPr lang="cs-CZ"/>
        </a:p>
      </dgm:t>
    </dgm:pt>
    <dgm:pt modelId="{48CEA71C-3311-4A35-A205-2B00F9204D94}" type="pres">
      <dgm:prSet presAssocID="{3724F544-9A0C-463E-8CCD-E44487463D0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1DF3276-B37F-4279-85F3-7F46E270B9ED}" type="pres">
      <dgm:prSet presAssocID="{23DC5C34-6FA8-4250-9A40-806E077B1134}" presName="parentLin" presStyleCnt="0"/>
      <dgm:spPr/>
    </dgm:pt>
    <dgm:pt modelId="{771F15B9-4FF1-484F-8792-19DBF9A84005}" type="pres">
      <dgm:prSet presAssocID="{23DC5C34-6FA8-4250-9A40-806E077B1134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AA7EF6D7-2185-40ED-B0E1-B7CF40EBFABE}" type="pres">
      <dgm:prSet presAssocID="{23DC5C34-6FA8-4250-9A40-806E077B113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B3BE99C-82AC-44FC-BBC6-EDF2A9DE709E}" type="pres">
      <dgm:prSet presAssocID="{23DC5C34-6FA8-4250-9A40-806E077B1134}" presName="negativeSpace" presStyleCnt="0"/>
      <dgm:spPr/>
    </dgm:pt>
    <dgm:pt modelId="{A4292C8E-3FE7-4335-B35E-5DC4D20BC891}" type="pres">
      <dgm:prSet presAssocID="{23DC5C34-6FA8-4250-9A40-806E077B1134}" presName="childText" presStyleLbl="conFgAcc1" presStyleIdx="0" presStyleCnt="4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  <a:ln>
          <a:solidFill>
            <a:srgbClr val="C00000"/>
          </a:solidFill>
        </a:ln>
      </dgm:spPr>
    </dgm:pt>
    <dgm:pt modelId="{08A11722-F2CD-4A3D-B156-C58C800BBC2C}" type="pres">
      <dgm:prSet presAssocID="{7F68B9D4-9E9B-472A-AEAD-C0EC4D21906E}" presName="spaceBetweenRectangles" presStyleCnt="0"/>
      <dgm:spPr/>
    </dgm:pt>
    <dgm:pt modelId="{7F57577E-F593-4CB4-A500-2A695618AAA4}" type="pres">
      <dgm:prSet presAssocID="{2393CD84-EE9B-41F8-8BE5-D822F3F1DF70}" presName="parentLin" presStyleCnt="0"/>
      <dgm:spPr/>
    </dgm:pt>
    <dgm:pt modelId="{7F9B07AC-8677-498B-8B65-B487AAE36E4D}" type="pres">
      <dgm:prSet presAssocID="{2393CD84-EE9B-41F8-8BE5-D822F3F1DF70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C943A2D5-282B-4A57-A060-9170D7FF8C39}" type="pres">
      <dgm:prSet presAssocID="{2393CD84-EE9B-41F8-8BE5-D822F3F1DF7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37CD0F-A0F4-4D26-9E00-3702FF3B27B2}" type="pres">
      <dgm:prSet presAssocID="{2393CD84-EE9B-41F8-8BE5-D822F3F1DF70}" presName="negativeSpace" presStyleCnt="0"/>
      <dgm:spPr/>
    </dgm:pt>
    <dgm:pt modelId="{58BD4845-C94E-49CD-A6DD-6CF014CD7148}" type="pres">
      <dgm:prSet presAssocID="{2393CD84-EE9B-41F8-8BE5-D822F3F1DF70}" presName="childText" presStyleLbl="conFgAcc1" presStyleIdx="1" presStyleCnt="4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  <a:ln>
          <a:solidFill>
            <a:srgbClr val="C00000"/>
          </a:solidFill>
        </a:ln>
      </dgm:spPr>
    </dgm:pt>
    <dgm:pt modelId="{8510C4E0-9EF6-48C9-A3C7-BF0E5945B236}" type="pres">
      <dgm:prSet presAssocID="{1E459196-29A3-498D-93F5-EA4A22C23D65}" presName="spaceBetweenRectangles" presStyleCnt="0"/>
      <dgm:spPr/>
    </dgm:pt>
    <dgm:pt modelId="{1092F8D2-6460-4B2B-B205-9C3AFEDFA0FA}" type="pres">
      <dgm:prSet presAssocID="{BBBB04C8-F3F7-45CB-AA90-336D6E61134D}" presName="parentLin" presStyleCnt="0"/>
      <dgm:spPr/>
    </dgm:pt>
    <dgm:pt modelId="{5ABE52D6-6F43-40E1-B09C-3DEAE1688DE2}" type="pres">
      <dgm:prSet presAssocID="{BBBB04C8-F3F7-45CB-AA90-336D6E61134D}" presName="parentLeftMargin" presStyleLbl="node1" presStyleIdx="1" presStyleCnt="4"/>
      <dgm:spPr/>
      <dgm:t>
        <a:bodyPr/>
        <a:lstStyle/>
        <a:p>
          <a:endParaRPr lang="cs-CZ"/>
        </a:p>
      </dgm:t>
    </dgm:pt>
    <dgm:pt modelId="{35568898-4907-467D-B706-981166877E84}" type="pres">
      <dgm:prSet presAssocID="{BBBB04C8-F3F7-45CB-AA90-336D6E61134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0F6465F-9B8F-4536-98F0-DF8962538EAC}" type="pres">
      <dgm:prSet presAssocID="{BBBB04C8-F3F7-45CB-AA90-336D6E61134D}" presName="negativeSpace" presStyleCnt="0"/>
      <dgm:spPr/>
    </dgm:pt>
    <dgm:pt modelId="{F4900B3C-8253-42ED-BE27-06F06204738A}" type="pres">
      <dgm:prSet presAssocID="{BBBB04C8-F3F7-45CB-AA90-336D6E61134D}" presName="childText" presStyleLbl="conFgAcc1" presStyleIdx="2" presStyleCnt="4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  <a:ln>
          <a:solidFill>
            <a:srgbClr val="C00000"/>
          </a:solidFill>
        </a:ln>
      </dgm:spPr>
    </dgm:pt>
    <dgm:pt modelId="{B5FE6789-5EB9-4761-AE5C-691E4E9BAFCB}" type="pres">
      <dgm:prSet presAssocID="{4085892D-3B69-4674-84FB-F61D2A142568}" presName="spaceBetweenRectangles" presStyleCnt="0"/>
      <dgm:spPr/>
    </dgm:pt>
    <dgm:pt modelId="{01EC11A5-604D-4BD9-B1A4-6A8C0876C9BD}" type="pres">
      <dgm:prSet presAssocID="{F8D6D00C-3092-498F-92FF-E69AF972C5A0}" presName="parentLin" presStyleCnt="0"/>
      <dgm:spPr/>
    </dgm:pt>
    <dgm:pt modelId="{0CB92F12-C50B-4878-A92B-A5F7B9F301B4}" type="pres">
      <dgm:prSet presAssocID="{F8D6D00C-3092-498F-92FF-E69AF972C5A0}" presName="parentLeftMargin" presStyleLbl="node1" presStyleIdx="2" presStyleCnt="4"/>
      <dgm:spPr/>
      <dgm:t>
        <a:bodyPr/>
        <a:lstStyle/>
        <a:p>
          <a:endParaRPr lang="cs-CZ"/>
        </a:p>
      </dgm:t>
    </dgm:pt>
    <dgm:pt modelId="{2B78E158-43C1-4D99-A9BB-2423C29323CE}" type="pres">
      <dgm:prSet presAssocID="{F8D6D00C-3092-498F-92FF-E69AF972C5A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BF70DD-458F-4B19-8258-D65DAD7E996B}" type="pres">
      <dgm:prSet presAssocID="{F8D6D00C-3092-498F-92FF-E69AF972C5A0}" presName="negativeSpace" presStyleCnt="0"/>
      <dgm:spPr/>
    </dgm:pt>
    <dgm:pt modelId="{8F6586B6-77E2-4929-8299-5A34D76A9A36}" type="pres">
      <dgm:prSet presAssocID="{F8D6D00C-3092-498F-92FF-E69AF972C5A0}" presName="childText" presStyleLbl="conFgAcc1" presStyleIdx="3" presStyleCnt="4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  <a:ln>
          <a:solidFill>
            <a:srgbClr val="C00000"/>
          </a:solidFill>
        </a:ln>
      </dgm:spPr>
    </dgm:pt>
  </dgm:ptLst>
  <dgm:cxnLst>
    <dgm:cxn modelId="{7352FC44-29A6-40AB-AB2D-8682F1BDADA2}" srcId="{3724F544-9A0C-463E-8CCD-E44487463D0C}" destId="{BBBB04C8-F3F7-45CB-AA90-336D6E61134D}" srcOrd="2" destOrd="0" parTransId="{2E5A8955-EB1D-4503-8E3B-BCA9FE7A94DF}" sibTransId="{4085892D-3B69-4674-84FB-F61D2A142568}"/>
    <dgm:cxn modelId="{47149B21-4F70-48F8-8012-8FE5FE584378}" type="presOf" srcId="{2393CD84-EE9B-41F8-8BE5-D822F3F1DF70}" destId="{7F9B07AC-8677-498B-8B65-B487AAE36E4D}" srcOrd="0" destOrd="0" presId="urn:microsoft.com/office/officeart/2005/8/layout/list1"/>
    <dgm:cxn modelId="{82F17E23-F301-4F60-B0E4-EE5AD9B82B5B}" srcId="{3724F544-9A0C-463E-8CCD-E44487463D0C}" destId="{2393CD84-EE9B-41F8-8BE5-D822F3F1DF70}" srcOrd="1" destOrd="0" parTransId="{12584AF3-80DF-4FD8-8EDC-8E2ABED63274}" sibTransId="{1E459196-29A3-498D-93F5-EA4A22C23D65}"/>
    <dgm:cxn modelId="{0AD78C49-59DA-46F1-8A7E-475848887D7D}" type="presOf" srcId="{2393CD84-EE9B-41F8-8BE5-D822F3F1DF70}" destId="{C943A2D5-282B-4A57-A060-9170D7FF8C39}" srcOrd="1" destOrd="0" presId="urn:microsoft.com/office/officeart/2005/8/layout/list1"/>
    <dgm:cxn modelId="{6DFA7FCD-FC04-4FC6-874B-D3FB6F8C01F1}" type="presOf" srcId="{3724F544-9A0C-463E-8CCD-E44487463D0C}" destId="{48CEA71C-3311-4A35-A205-2B00F9204D94}" srcOrd="0" destOrd="0" presId="urn:microsoft.com/office/officeart/2005/8/layout/list1"/>
    <dgm:cxn modelId="{85E84693-1450-4D83-9F14-9DC7FDD938B1}" srcId="{3724F544-9A0C-463E-8CCD-E44487463D0C}" destId="{F8D6D00C-3092-498F-92FF-E69AF972C5A0}" srcOrd="3" destOrd="0" parTransId="{BB495037-A885-4732-8880-A19246B2C7CC}" sibTransId="{9427A2D3-ECC0-4807-8722-560044F5DFB5}"/>
    <dgm:cxn modelId="{7851749C-7528-4168-8EC9-4D6F272C645F}" type="presOf" srcId="{BBBB04C8-F3F7-45CB-AA90-336D6E61134D}" destId="{5ABE52D6-6F43-40E1-B09C-3DEAE1688DE2}" srcOrd="0" destOrd="0" presId="urn:microsoft.com/office/officeart/2005/8/layout/list1"/>
    <dgm:cxn modelId="{2375ABC5-FF71-4559-8B77-60383A73B63A}" type="presOf" srcId="{23DC5C34-6FA8-4250-9A40-806E077B1134}" destId="{AA7EF6D7-2185-40ED-B0E1-B7CF40EBFABE}" srcOrd="1" destOrd="0" presId="urn:microsoft.com/office/officeart/2005/8/layout/list1"/>
    <dgm:cxn modelId="{4CDCDBF8-8A43-46EE-B2CA-9A883A80748F}" type="presOf" srcId="{F8D6D00C-3092-498F-92FF-E69AF972C5A0}" destId="{0CB92F12-C50B-4878-A92B-A5F7B9F301B4}" srcOrd="0" destOrd="0" presId="urn:microsoft.com/office/officeart/2005/8/layout/list1"/>
    <dgm:cxn modelId="{E0F2FFF1-691F-44B4-8879-301E4A971B95}" srcId="{3724F544-9A0C-463E-8CCD-E44487463D0C}" destId="{23DC5C34-6FA8-4250-9A40-806E077B1134}" srcOrd="0" destOrd="0" parTransId="{C6CEEAF8-D89A-41EB-AA2F-7DA24351669D}" sibTransId="{7F68B9D4-9E9B-472A-AEAD-C0EC4D21906E}"/>
    <dgm:cxn modelId="{A13E5EC7-95D8-4757-A700-3DAD63724816}" type="presOf" srcId="{23DC5C34-6FA8-4250-9A40-806E077B1134}" destId="{771F15B9-4FF1-484F-8792-19DBF9A84005}" srcOrd="0" destOrd="0" presId="urn:microsoft.com/office/officeart/2005/8/layout/list1"/>
    <dgm:cxn modelId="{AE51360A-9684-4D8C-B8E4-AED518EA0AC2}" type="presOf" srcId="{F8D6D00C-3092-498F-92FF-E69AF972C5A0}" destId="{2B78E158-43C1-4D99-A9BB-2423C29323CE}" srcOrd="1" destOrd="0" presId="urn:microsoft.com/office/officeart/2005/8/layout/list1"/>
    <dgm:cxn modelId="{E2B7C722-4B63-45A3-A5D1-98D6ED31D6B3}" type="presOf" srcId="{BBBB04C8-F3F7-45CB-AA90-336D6E61134D}" destId="{35568898-4907-467D-B706-981166877E84}" srcOrd="1" destOrd="0" presId="urn:microsoft.com/office/officeart/2005/8/layout/list1"/>
    <dgm:cxn modelId="{474216FF-1176-43E3-BA98-77F1C30E2CAB}" type="presParOf" srcId="{48CEA71C-3311-4A35-A205-2B00F9204D94}" destId="{31DF3276-B37F-4279-85F3-7F46E270B9ED}" srcOrd="0" destOrd="0" presId="urn:microsoft.com/office/officeart/2005/8/layout/list1"/>
    <dgm:cxn modelId="{18BE503B-DC7D-402F-AC12-EEDC40323E13}" type="presParOf" srcId="{31DF3276-B37F-4279-85F3-7F46E270B9ED}" destId="{771F15B9-4FF1-484F-8792-19DBF9A84005}" srcOrd="0" destOrd="0" presId="urn:microsoft.com/office/officeart/2005/8/layout/list1"/>
    <dgm:cxn modelId="{2344A75D-3199-42DE-95B1-70456724BE1D}" type="presParOf" srcId="{31DF3276-B37F-4279-85F3-7F46E270B9ED}" destId="{AA7EF6D7-2185-40ED-B0E1-B7CF40EBFABE}" srcOrd="1" destOrd="0" presId="urn:microsoft.com/office/officeart/2005/8/layout/list1"/>
    <dgm:cxn modelId="{D9CFF39B-C861-41B7-B76C-40ED7D53E888}" type="presParOf" srcId="{48CEA71C-3311-4A35-A205-2B00F9204D94}" destId="{DB3BE99C-82AC-44FC-BBC6-EDF2A9DE709E}" srcOrd="1" destOrd="0" presId="urn:microsoft.com/office/officeart/2005/8/layout/list1"/>
    <dgm:cxn modelId="{6FF2398B-7838-47A4-887F-69BDDAAD88A0}" type="presParOf" srcId="{48CEA71C-3311-4A35-A205-2B00F9204D94}" destId="{A4292C8E-3FE7-4335-B35E-5DC4D20BC891}" srcOrd="2" destOrd="0" presId="urn:microsoft.com/office/officeart/2005/8/layout/list1"/>
    <dgm:cxn modelId="{AEE43D23-64F8-4F89-80A8-5500CDD69BE7}" type="presParOf" srcId="{48CEA71C-3311-4A35-A205-2B00F9204D94}" destId="{08A11722-F2CD-4A3D-B156-C58C800BBC2C}" srcOrd="3" destOrd="0" presId="urn:microsoft.com/office/officeart/2005/8/layout/list1"/>
    <dgm:cxn modelId="{647088E3-E1BE-49C2-9993-CC8A6A4C544A}" type="presParOf" srcId="{48CEA71C-3311-4A35-A205-2B00F9204D94}" destId="{7F57577E-F593-4CB4-A500-2A695618AAA4}" srcOrd="4" destOrd="0" presId="urn:microsoft.com/office/officeart/2005/8/layout/list1"/>
    <dgm:cxn modelId="{E8A7FF33-3EF3-41B7-A004-0EED6909D0A6}" type="presParOf" srcId="{7F57577E-F593-4CB4-A500-2A695618AAA4}" destId="{7F9B07AC-8677-498B-8B65-B487AAE36E4D}" srcOrd="0" destOrd="0" presId="urn:microsoft.com/office/officeart/2005/8/layout/list1"/>
    <dgm:cxn modelId="{6784EFCB-A5D9-4F1E-83DE-A80C83BD093A}" type="presParOf" srcId="{7F57577E-F593-4CB4-A500-2A695618AAA4}" destId="{C943A2D5-282B-4A57-A060-9170D7FF8C39}" srcOrd="1" destOrd="0" presId="urn:microsoft.com/office/officeart/2005/8/layout/list1"/>
    <dgm:cxn modelId="{A20317D9-FDF0-4604-B665-5F9F8DD1A17E}" type="presParOf" srcId="{48CEA71C-3311-4A35-A205-2B00F9204D94}" destId="{AA37CD0F-A0F4-4D26-9E00-3702FF3B27B2}" srcOrd="5" destOrd="0" presId="urn:microsoft.com/office/officeart/2005/8/layout/list1"/>
    <dgm:cxn modelId="{842A56D7-0A4B-4C94-A940-F8F050DF1DAB}" type="presParOf" srcId="{48CEA71C-3311-4A35-A205-2B00F9204D94}" destId="{58BD4845-C94E-49CD-A6DD-6CF014CD7148}" srcOrd="6" destOrd="0" presId="urn:microsoft.com/office/officeart/2005/8/layout/list1"/>
    <dgm:cxn modelId="{446276A2-224C-4123-9D0C-D30D98D35259}" type="presParOf" srcId="{48CEA71C-3311-4A35-A205-2B00F9204D94}" destId="{8510C4E0-9EF6-48C9-A3C7-BF0E5945B236}" srcOrd="7" destOrd="0" presId="urn:microsoft.com/office/officeart/2005/8/layout/list1"/>
    <dgm:cxn modelId="{3DDA296C-9BEF-49FE-A6EB-32F6225A626E}" type="presParOf" srcId="{48CEA71C-3311-4A35-A205-2B00F9204D94}" destId="{1092F8D2-6460-4B2B-B205-9C3AFEDFA0FA}" srcOrd="8" destOrd="0" presId="urn:microsoft.com/office/officeart/2005/8/layout/list1"/>
    <dgm:cxn modelId="{65E380CF-1941-45BC-9A57-9A546ACBDFD5}" type="presParOf" srcId="{1092F8D2-6460-4B2B-B205-9C3AFEDFA0FA}" destId="{5ABE52D6-6F43-40E1-B09C-3DEAE1688DE2}" srcOrd="0" destOrd="0" presId="urn:microsoft.com/office/officeart/2005/8/layout/list1"/>
    <dgm:cxn modelId="{7C79F014-D6D4-4326-8E82-ED582994C9CF}" type="presParOf" srcId="{1092F8D2-6460-4B2B-B205-9C3AFEDFA0FA}" destId="{35568898-4907-467D-B706-981166877E84}" srcOrd="1" destOrd="0" presId="urn:microsoft.com/office/officeart/2005/8/layout/list1"/>
    <dgm:cxn modelId="{D7B0F324-63A6-49D1-9058-C4F926CB6F7D}" type="presParOf" srcId="{48CEA71C-3311-4A35-A205-2B00F9204D94}" destId="{50F6465F-9B8F-4536-98F0-DF8962538EAC}" srcOrd="9" destOrd="0" presId="urn:microsoft.com/office/officeart/2005/8/layout/list1"/>
    <dgm:cxn modelId="{20E76487-DF18-4CF7-A1B7-B6C257157480}" type="presParOf" srcId="{48CEA71C-3311-4A35-A205-2B00F9204D94}" destId="{F4900B3C-8253-42ED-BE27-06F06204738A}" srcOrd="10" destOrd="0" presId="urn:microsoft.com/office/officeart/2005/8/layout/list1"/>
    <dgm:cxn modelId="{C00E6148-B3A9-4D1A-ADB8-8BED355697B5}" type="presParOf" srcId="{48CEA71C-3311-4A35-A205-2B00F9204D94}" destId="{B5FE6789-5EB9-4761-AE5C-691E4E9BAFCB}" srcOrd="11" destOrd="0" presId="urn:microsoft.com/office/officeart/2005/8/layout/list1"/>
    <dgm:cxn modelId="{936F32EF-9394-4388-AAA4-FF3F37EA0B2C}" type="presParOf" srcId="{48CEA71C-3311-4A35-A205-2B00F9204D94}" destId="{01EC11A5-604D-4BD9-B1A4-6A8C0876C9BD}" srcOrd="12" destOrd="0" presId="urn:microsoft.com/office/officeart/2005/8/layout/list1"/>
    <dgm:cxn modelId="{8764E33F-9292-4A82-A4E4-BB605D957524}" type="presParOf" srcId="{01EC11A5-604D-4BD9-B1A4-6A8C0876C9BD}" destId="{0CB92F12-C50B-4878-A92B-A5F7B9F301B4}" srcOrd="0" destOrd="0" presId="urn:microsoft.com/office/officeart/2005/8/layout/list1"/>
    <dgm:cxn modelId="{E983F683-F935-4160-A29E-DE4503262FE1}" type="presParOf" srcId="{01EC11A5-604D-4BD9-B1A4-6A8C0876C9BD}" destId="{2B78E158-43C1-4D99-A9BB-2423C29323CE}" srcOrd="1" destOrd="0" presId="urn:microsoft.com/office/officeart/2005/8/layout/list1"/>
    <dgm:cxn modelId="{E30E0A95-2854-45CB-8D94-CE742822685E}" type="presParOf" srcId="{48CEA71C-3311-4A35-A205-2B00F9204D94}" destId="{32BF70DD-458F-4B19-8258-D65DAD7E996B}" srcOrd="13" destOrd="0" presId="urn:microsoft.com/office/officeart/2005/8/layout/list1"/>
    <dgm:cxn modelId="{A0B938AC-905D-45B7-A943-D90959335098}" type="presParOf" srcId="{48CEA71C-3311-4A35-A205-2B00F9204D94}" destId="{8F6586B6-77E2-4929-8299-5A34D76A9A3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292C8E-3FE7-4335-B35E-5DC4D20BC891}">
      <dsp:nvSpPr>
        <dsp:cNvPr id="0" name=""/>
        <dsp:cNvSpPr/>
      </dsp:nvSpPr>
      <dsp:spPr>
        <a:xfrm>
          <a:off x="0" y="536000"/>
          <a:ext cx="6478488" cy="8064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7EF6D7-2185-40ED-B0E1-B7CF40EBFABE}">
      <dsp:nvSpPr>
        <dsp:cNvPr id="0" name=""/>
        <dsp:cNvSpPr/>
      </dsp:nvSpPr>
      <dsp:spPr>
        <a:xfrm>
          <a:off x="323924" y="63680"/>
          <a:ext cx="4534941" cy="944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C00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10" tIns="0" rIns="17141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i="0" kern="1200" dirty="0" smtClean="0">
              <a:solidFill>
                <a:srgbClr val="000000"/>
              </a:solidFill>
              <a:latin typeface="Book Antiqua" pitchFamily="18" charset="0"/>
            </a:rPr>
            <a:t>Jeden den Ivana Děnisoviče </a:t>
          </a:r>
          <a:r>
            <a:rPr lang="cs-CZ" sz="2400" b="0" i="0" kern="1200" dirty="0" smtClean="0">
              <a:solidFill>
                <a:srgbClr val="000000"/>
              </a:solidFill>
              <a:latin typeface="Book Antiqua" pitchFamily="18" charset="0"/>
            </a:rPr>
            <a:t>(1962)</a:t>
          </a:r>
          <a:endParaRPr lang="cs-CZ" sz="2400" b="0" i="0" kern="1200" dirty="0">
            <a:solidFill>
              <a:srgbClr val="000000"/>
            </a:solidFill>
            <a:latin typeface="Book Antiqua" pitchFamily="18" charset="0"/>
          </a:endParaRPr>
        </a:p>
      </dsp:txBody>
      <dsp:txXfrm>
        <a:off x="323924" y="63680"/>
        <a:ext cx="4534941" cy="944640"/>
      </dsp:txXfrm>
    </dsp:sp>
    <dsp:sp modelId="{58BD4845-C94E-49CD-A6DD-6CF014CD7148}">
      <dsp:nvSpPr>
        <dsp:cNvPr id="0" name=""/>
        <dsp:cNvSpPr/>
      </dsp:nvSpPr>
      <dsp:spPr>
        <a:xfrm>
          <a:off x="0" y="1987520"/>
          <a:ext cx="6478488" cy="8064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43A2D5-282B-4A57-A060-9170D7FF8C39}">
      <dsp:nvSpPr>
        <dsp:cNvPr id="0" name=""/>
        <dsp:cNvSpPr/>
      </dsp:nvSpPr>
      <dsp:spPr>
        <a:xfrm>
          <a:off x="323924" y="1515200"/>
          <a:ext cx="4534941" cy="944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C00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10" tIns="0" rIns="17141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i="0" kern="1200" dirty="0" smtClean="0">
              <a:solidFill>
                <a:srgbClr val="000000"/>
              </a:solidFill>
              <a:latin typeface="Book Antiqua" pitchFamily="18" charset="0"/>
            </a:rPr>
            <a:t>Rakovina </a:t>
          </a:r>
          <a:r>
            <a:rPr lang="cs-CZ" sz="2400" b="0" i="0" kern="1200" dirty="0" smtClean="0">
              <a:solidFill>
                <a:srgbClr val="000000"/>
              </a:solidFill>
              <a:latin typeface="Book Antiqua" pitchFamily="18" charset="0"/>
            </a:rPr>
            <a:t>(1968)</a:t>
          </a:r>
          <a:endParaRPr lang="cs-CZ" sz="2400" b="0" i="0" kern="1200" dirty="0">
            <a:solidFill>
              <a:srgbClr val="000000"/>
            </a:solidFill>
            <a:latin typeface="Book Antiqua" pitchFamily="18" charset="0"/>
          </a:endParaRPr>
        </a:p>
      </dsp:txBody>
      <dsp:txXfrm>
        <a:off x="323924" y="1515200"/>
        <a:ext cx="4534941" cy="944640"/>
      </dsp:txXfrm>
    </dsp:sp>
    <dsp:sp modelId="{F4900B3C-8253-42ED-BE27-06F06204738A}">
      <dsp:nvSpPr>
        <dsp:cNvPr id="0" name=""/>
        <dsp:cNvSpPr/>
      </dsp:nvSpPr>
      <dsp:spPr>
        <a:xfrm>
          <a:off x="0" y="3439040"/>
          <a:ext cx="6478488" cy="8064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568898-4907-467D-B706-981166877E84}">
      <dsp:nvSpPr>
        <dsp:cNvPr id="0" name=""/>
        <dsp:cNvSpPr/>
      </dsp:nvSpPr>
      <dsp:spPr>
        <a:xfrm>
          <a:off x="323924" y="2966720"/>
          <a:ext cx="4534941" cy="944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C00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10" tIns="0" rIns="17141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i="0" kern="1200" dirty="0" smtClean="0">
              <a:solidFill>
                <a:srgbClr val="000000"/>
              </a:solidFill>
              <a:latin typeface="Book Antiqua" pitchFamily="18" charset="0"/>
            </a:rPr>
            <a:t>Souostroví GULAG I–III </a:t>
          </a:r>
          <a:r>
            <a:rPr lang="cs-CZ" sz="2400" b="0" i="0" kern="1200" dirty="0" smtClean="0">
              <a:solidFill>
                <a:srgbClr val="000000"/>
              </a:solidFill>
              <a:latin typeface="Book Antiqua" pitchFamily="18" charset="0"/>
            </a:rPr>
            <a:t>(</a:t>
          </a:r>
          <a:r>
            <a:rPr lang="cs-CZ" sz="2400" b="0" i="0" kern="1200" dirty="0" smtClean="0">
              <a:solidFill>
                <a:srgbClr val="000000"/>
              </a:solidFill>
              <a:latin typeface="Book Antiqua" pitchFamily="18" charset="0"/>
            </a:rPr>
            <a:t>1973 – 1975</a:t>
          </a:r>
          <a:r>
            <a:rPr lang="cs-CZ" sz="2400" b="0" i="0" kern="1200" dirty="0" smtClean="0">
              <a:solidFill>
                <a:srgbClr val="000000"/>
              </a:solidFill>
              <a:latin typeface="Book Antiqua" pitchFamily="18" charset="0"/>
            </a:rPr>
            <a:t>)</a:t>
          </a:r>
          <a:endParaRPr lang="cs-CZ" sz="2400" b="0" i="0" kern="1200" dirty="0">
            <a:solidFill>
              <a:srgbClr val="000000"/>
            </a:solidFill>
            <a:latin typeface="Book Antiqua" pitchFamily="18" charset="0"/>
          </a:endParaRPr>
        </a:p>
      </dsp:txBody>
      <dsp:txXfrm>
        <a:off x="323924" y="2966720"/>
        <a:ext cx="4534941" cy="944640"/>
      </dsp:txXfrm>
    </dsp:sp>
    <dsp:sp modelId="{8F6586B6-77E2-4929-8299-5A34D76A9A36}">
      <dsp:nvSpPr>
        <dsp:cNvPr id="0" name=""/>
        <dsp:cNvSpPr/>
      </dsp:nvSpPr>
      <dsp:spPr>
        <a:xfrm>
          <a:off x="0" y="4890560"/>
          <a:ext cx="6478488" cy="8064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78E158-43C1-4D99-A9BB-2423C29323CE}">
      <dsp:nvSpPr>
        <dsp:cNvPr id="0" name=""/>
        <dsp:cNvSpPr/>
      </dsp:nvSpPr>
      <dsp:spPr>
        <a:xfrm>
          <a:off x="323924" y="4418239"/>
          <a:ext cx="4534941" cy="944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C00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10" tIns="0" rIns="17141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i="0" kern="1200" dirty="0" smtClean="0">
              <a:solidFill>
                <a:srgbClr val="000000"/>
              </a:solidFill>
              <a:latin typeface="Book Antiqua" pitchFamily="18" charset="0"/>
            </a:rPr>
            <a:t>Rusko v </a:t>
          </a:r>
          <a:r>
            <a:rPr lang="cs-CZ" sz="2400" b="1" i="0" kern="1200" dirty="0" smtClean="0">
              <a:solidFill>
                <a:srgbClr val="000000"/>
              </a:solidFill>
              <a:latin typeface="Book Antiqua" pitchFamily="18" charset="0"/>
            </a:rPr>
            <a:t>troskách </a:t>
          </a:r>
          <a:br>
            <a:rPr lang="cs-CZ" sz="2400" b="1" i="0" kern="1200" dirty="0" smtClean="0">
              <a:solidFill>
                <a:srgbClr val="000000"/>
              </a:solidFill>
              <a:latin typeface="Book Antiqua" pitchFamily="18" charset="0"/>
            </a:rPr>
          </a:br>
          <a:r>
            <a:rPr lang="cs-CZ" sz="2400" b="0" i="0" kern="1200" dirty="0" smtClean="0">
              <a:solidFill>
                <a:srgbClr val="000000"/>
              </a:solidFill>
              <a:latin typeface="Book Antiqua" pitchFamily="18" charset="0"/>
            </a:rPr>
            <a:t>(překlad do češtiny - 1999)</a:t>
          </a:r>
          <a:endParaRPr lang="cs-CZ" sz="2400" b="0" i="0" kern="1200" dirty="0">
            <a:solidFill>
              <a:srgbClr val="000000"/>
            </a:solidFill>
            <a:latin typeface="Book Antiqua" pitchFamily="18" charset="0"/>
          </a:endParaRPr>
        </a:p>
      </dsp:txBody>
      <dsp:txXfrm>
        <a:off x="323924" y="4418239"/>
        <a:ext cx="4534941" cy="944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E:\Photos\Art\Art 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4495800"/>
          </a:xfrm>
        </p:spPr>
        <p:txBody>
          <a:bodyPr/>
          <a:lstStyle>
            <a:lvl1pPr algn="l">
              <a:defRPr sz="720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4953000"/>
            <a:ext cx="6400800" cy="685800"/>
          </a:xfrm>
        </p:spPr>
        <p:txBody>
          <a:bodyPr/>
          <a:lstStyle>
            <a:lvl1pPr marL="0" indent="0" algn="r">
              <a:buFontTx/>
              <a:buNone/>
              <a:defRPr i="1"/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effectLst/>
        </p:spPr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fld id="{FBD29A12-8019-47BC-85B4-4DA6DE8F61AA}" type="datetime1">
              <a:rPr lang="en-US" smtClean="0"/>
              <a:pPr/>
              <a:t>5/4/2012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effectLst/>
        </p:spPr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effectLst/>
        </p:spPr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fld id="{89BF7CF2-C144-4D08-9FA7-9B1624DFA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823925-2ACC-4D41-9EEE-CCAC64CCA027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888BE-3656-4D56-8777-843BE63DC9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823925-2ACC-4D41-9EEE-CCAC64CCA027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888BE-3656-4D56-8777-843BE63DC9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823925-2ACC-4D41-9EEE-CCAC64CCA027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888BE-3656-4D56-8777-843BE63DC9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823925-2ACC-4D41-9EEE-CCAC64CCA027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888BE-3656-4D56-8777-843BE63DC9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823925-2ACC-4D41-9EEE-CCAC64CCA027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888BE-3656-4D56-8777-843BE63DC9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823925-2ACC-4D41-9EEE-CCAC64CCA027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888BE-3656-4D56-8777-843BE63DC9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823925-2ACC-4D41-9EEE-CCAC64CCA027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888BE-3656-4D56-8777-843BE63DC9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823925-2ACC-4D41-9EEE-CCAC64CCA027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888BE-3656-4D56-8777-843BE63DC9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823925-2ACC-4D41-9EEE-CCAC64CCA027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888BE-3656-4D56-8777-843BE63DC9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823925-2ACC-4D41-9EEE-CCAC64CCA027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888BE-3656-4D56-8777-843BE63DC9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E:\Photos\Art\Art 19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CCECFF"/>
                </a:solidFill>
              </a:defRPr>
            </a:lvl1pPr>
          </a:lstStyle>
          <a:p>
            <a:fld id="{A2823925-2ACC-4D41-9EEE-CCAC64CCA027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CCECFF"/>
                </a:solidFill>
              </a:defRPr>
            </a:lvl1pPr>
          </a:lstStyle>
          <a:p>
            <a:fld id="{C57888BE-3656-4D56-8777-843BE63DC9F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EC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ECFF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ECFF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ECFF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ECFF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ECFF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ECFF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ECFF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ECFF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CCEC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CCECF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CCEC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CCEC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CCECF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CCECF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CCECF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CCECF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CCECFF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memo.ru/history/NKVD/GULAG/maps/ussri.htm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 bwMode="auto">
          <a:xfrm>
            <a:off x="457200" y="476672"/>
            <a:ext cx="8229600" cy="564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ECFF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	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Vzdělávací oblast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: </a:t>
            </a:r>
            <a:b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</a:b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Jazyk a jazyková komunikace</a:t>
            </a:r>
            <a:b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</a:b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Vyučovací předmět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: </a:t>
            </a:r>
            <a:b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</a:b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Český jazyk a literatura</a:t>
            </a:r>
            <a:b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</a:b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Ročník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: 9. ročník </a:t>
            </a:r>
            <a:b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</a:b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Anotace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: 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Alexandr </a:t>
            </a:r>
            <a:r>
              <a:rPr kumimoji="0" lang="cs-CZ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Solženicyn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/>
            </a:r>
            <a:b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</a:b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životopis,</a:t>
            </a:r>
            <a:r>
              <a:rPr kumimoji="0" lang="cs-CZ" sz="2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 romány, ukázka z díla Souostroví Gulag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/>
            </a:r>
            <a:b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</a:b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/>
            </a:r>
            <a:b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</a:b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Podpora vzdělávání v ZŠ Židlochovice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/>
            </a:r>
            <a:b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</a:b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Autor materiálu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: Mgr. Petra Karpíšková</a:t>
            </a:r>
            <a:b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</a:b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Vytvořeno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: březen 2012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008112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Použitá literatura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4899248"/>
          </a:xfrm>
        </p:spPr>
        <p:txBody>
          <a:bodyPr/>
          <a:lstStyle/>
          <a:p>
            <a:r>
              <a:rPr lang="cs-CZ" sz="1800" dirty="0" smtClean="0">
                <a:solidFill>
                  <a:srgbClr val="000000"/>
                </a:solidFill>
                <a:latin typeface="Book Antiqua" pitchFamily="18" charset="0"/>
              </a:rPr>
              <a:t>Alexandr Solženicyn. In: </a:t>
            </a:r>
            <a:r>
              <a:rPr lang="cs-CZ" sz="1800" i="1" dirty="0" err="1" smtClean="0">
                <a:solidFill>
                  <a:srgbClr val="000000"/>
                </a:solidFill>
                <a:latin typeface="Book Antiqua" pitchFamily="18" charset="0"/>
              </a:rPr>
              <a:t>Wikipedia</a:t>
            </a:r>
            <a:r>
              <a:rPr lang="cs-CZ" sz="1800" dirty="0" smtClean="0">
                <a:solidFill>
                  <a:srgbClr val="000000"/>
                </a:solidFill>
                <a:latin typeface="Book Antiqua" pitchFamily="18" charset="0"/>
              </a:rPr>
              <a:t>: </a:t>
            </a:r>
            <a:r>
              <a:rPr lang="cs-CZ" sz="1800" i="1" dirty="0" err="1" smtClean="0">
                <a:solidFill>
                  <a:srgbClr val="000000"/>
                </a:solidFill>
                <a:latin typeface="Book Antiqua" pitchFamily="18" charset="0"/>
              </a:rPr>
              <a:t>the</a:t>
            </a:r>
            <a:r>
              <a:rPr lang="cs-CZ" sz="1800" i="1" dirty="0" smtClean="0">
                <a:solidFill>
                  <a:srgbClr val="000000"/>
                </a:solidFill>
                <a:latin typeface="Book Antiqua" pitchFamily="18" charset="0"/>
              </a:rPr>
              <a:t> free </a:t>
            </a:r>
            <a:r>
              <a:rPr lang="cs-CZ" sz="1800" i="1" dirty="0" err="1" smtClean="0">
                <a:solidFill>
                  <a:srgbClr val="000000"/>
                </a:solidFill>
                <a:latin typeface="Book Antiqua" pitchFamily="18" charset="0"/>
              </a:rPr>
              <a:t>encyclopedia</a:t>
            </a:r>
            <a:r>
              <a:rPr lang="cs-CZ" sz="1800" dirty="0" smtClean="0">
                <a:solidFill>
                  <a:srgbClr val="000000"/>
                </a:solidFill>
                <a:latin typeface="Book Antiqua" pitchFamily="18" charset="0"/>
              </a:rPr>
              <a:t> [online]. San </a:t>
            </a:r>
            <a:r>
              <a:rPr lang="cs-CZ" sz="1800" dirty="0" err="1" smtClean="0">
                <a:solidFill>
                  <a:srgbClr val="000000"/>
                </a:solidFill>
                <a:latin typeface="Book Antiqua" pitchFamily="18" charset="0"/>
              </a:rPr>
              <a:t>Francisco</a:t>
            </a:r>
            <a:r>
              <a:rPr lang="cs-CZ" sz="1800" dirty="0" smtClean="0">
                <a:solidFill>
                  <a:srgbClr val="000000"/>
                </a:solidFill>
                <a:latin typeface="Book Antiqua" pitchFamily="18" charset="0"/>
              </a:rPr>
              <a:t> (CA): </a:t>
            </a:r>
            <a:r>
              <a:rPr lang="cs-CZ" sz="1800" dirty="0" err="1" smtClean="0">
                <a:solidFill>
                  <a:srgbClr val="000000"/>
                </a:solidFill>
                <a:latin typeface="Book Antiqua" pitchFamily="18" charset="0"/>
              </a:rPr>
              <a:t>Wikimedia</a:t>
            </a:r>
            <a:r>
              <a:rPr lang="cs-CZ" sz="1800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Book Antiqua" pitchFamily="18" charset="0"/>
              </a:rPr>
              <a:t>Foundation</a:t>
            </a:r>
            <a:r>
              <a:rPr lang="cs-CZ" sz="1800" dirty="0" smtClean="0">
                <a:solidFill>
                  <a:srgbClr val="000000"/>
                </a:solidFill>
                <a:latin typeface="Book Antiqua" pitchFamily="18" charset="0"/>
              </a:rPr>
              <a:t>, 2001-, 26. 12. 2011 [cit. 2012-02-11]. Dostupné z: http://cs.wikipedia.org/wiki/Alexandr_Solženicyn </a:t>
            </a:r>
          </a:p>
          <a:p>
            <a:r>
              <a:rPr lang="cs-CZ" sz="1800" dirty="0" smtClean="0">
                <a:solidFill>
                  <a:srgbClr val="000000"/>
                </a:solidFill>
                <a:latin typeface="Book Antiqua" pitchFamily="18" charset="0"/>
              </a:rPr>
              <a:t>SOLŽENICYN, </a:t>
            </a:r>
            <a:r>
              <a:rPr lang="cs-CZ" sz="1800" dirty="0" err="1" smtClean="0">
                <a:solidFill>
                  <a:srgbClr val="000000"/>
                </a:solidFill>
                <a:latin typeface="Book Antiqua" pitchFamily="18" charset="0"/>
              </a:rPr>
              <a:t>Aleksandr</a:t>
            </a:r>
            <a:r>
              <a:rPr lang="cs-CZ" sz="1800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Book Antiqua" pitchFamily="18" charset="0"/>
              </a:rPr>
              <a:t>Isajevič</a:t>
            </a:r>
            <a:r>
              <a:rPr lang="cs-CZ" sz="1800" dirty="0" smtClean="0">
                <a:solidFill>
                  <a:srgbClr val="000000"/>
                </a:solidFill>
                <a:latin typeface="Book Antiqua" pitchFamily="18" charset="0"/>
              </a:rPr>
              <a:t>. </a:t>
            </a:r>
            <a:r>
              <a:rPr lang="cs-CZ" sz="1800" i="1" dirty="0" smtClean="0">
                <a:solidFill>
                  <a:srgbClr val="000000"/>
                </a:solidFill>
                <a:latin typeface="Book Antiqua" pitchFamily="18" charset="0"/>
              </a:rPr>
              <a:t>Souostroví Gulag, 1918-1956</a:t>
            </a:r>
            <a:r>
              <a:rPr lang="cs-CZ" sz="1800" dirty="0" smtClean="0">
                <a:solidFill>
                  <a:srgbClr val="000000"/>
                </a:solidFill>
                <a:latin typeface="Book Antiqua" pitchFamily="18" charset="0"/>
              </a:rPr>
              <a:t>: </a:t>
            </a:r>
            <a:r>
              <a:rPr lang="cs-CZ" sz="1800" i="1" dirty="0" smtClean="0">
                <a:solidFill>
                  <a:srgbClr val="000000"/>
                </a:solidFill>
                <a:latin typeface="Book Antiqua" pitchFamily="18" charset="0"/>
              </a:rPr>
              <a:t>pokus o umělecké pojednání</a:t>
            </a:r>
            <a:r>
              <a:rPr lang="cs-CZ" sz="1800" dirty="0" smtClean="0">
                <a:solidFill>
                  <a:srgbClr val="000000"/>
                </a:solidFill>
                <a:latin typeface="Book Antiqua" pitchFamily="18" charset="0"/>
              </a:rPr>
              <a:t>. Praha: OK Centrum, 1990, 356 s. ISBN 80-900-2700-8. </a:t>
            </a:r>
          </a:p>
          <a:p>
            <a:r>
              <a:rPr lang="cs-CZ" sz="1800" b="1" dirty="0" smtClean="0">
                <a:solidFill>
                  <a:srgbClr val="000000"/>
                </a:solidFill>
                <a:latin typeface="Book Antiqua" pitchFamily="18" charset="0"/>
              </a:rPr>
              <a:t>Obrázky </a:t>
            </a:r>
            <a:r>
              <a:rPr lang="en-US" sz="1800" dirty="0" smtClean="0">
                <a:solidFill>
                  <a:srgbClr val="000000"/>
                </a:solidFill>
                <a:latin typeface="Book Antiqua" pitchFamily="18" charset="0"/>
              </a:rPr>
              <a:t>[</a:t>
            </a:r>
            <a:r>
              <a:rPr lang="cs-CZ" sz="1800" dirty="0" smtClean="0">
                <a:solidFill>
                  <a:srgbClr val="000000"/>
                </a:solidFill>
                <a:latin typeface="Book Antiqua" pitchFamily="18" charset="0"/>
              </a:rPr>
              <a:t>cit. 25</a:t>
            </a:r>
            <a:r>
              <a:rPr lang="cs-CZ" sz="1800" dirty="0" smtClean="0">
                <a:solidFill>
                  <a:srgbClr val="000000"/>
                </a:solidFill>
                <a:latin typeface="Book Antiqua" pitchFamily="18" charset="0"/>
              </a:rPr>
              <a:t>. 3. </a:t>
            </a:r>
            <a:r>
              <a:rPr lang="cs-CZ" sz="1800" smtClean="0">
                <a:solidFill>
                  <a:srgbClr val="000000"/>
                </a:solidFill>
                <a:latin typeface="Book Antiqua" pitchFamily="18" charset="0"/>
              </a:rPr>
              <a:t>2012</a:t>
            </a:r>
            <a:r>
              <a:rPr lang="en-US" sz="1800" smtClean="0">
                <a:solidFill>
                  <a:srgbClr val="000000"/>
                </a:solidFill>
                <a:latin typeface="Book Antiqua" pitchFamily="18" charset="0"/>
              </a:rPr>
              <a:t>]</a:t>
            </a:r>
            <a:endParaRPr lang="cs-CZ" sz="1800" dirty="0" smtClean="0">
              <a:solidFill>
                <a:srgbClr val="000000"/>
              </a:solidFill>
              <a:latin typeface="Book Antiqua" pitchFamily="18" charset="0"/>
            </a:endParaRPr>
          </a:p>
          <a:p>
            <a:r>
              <a:rPr lang="cs-CZ" sz="1800" dirty="0" smtClean="0">
                <a:solidFill>
                  <a:srgbClr val="000000"/>
                </a:solidFill>
                <a:latin typeface="Book Antiqua" pitchFamily="18" charset="0"/>
              </a:rPr>
              <a:t>http://www.</a:t>
            </a:r>
            <a:r>
              <a:rPr lang="cs-CZ" sz="1800" dirty="0" err="1" smtClean="0">
                <a:solidFill>
                  <a:srgbClr val="000000"/>
                </a:solidFill>
                <a:latin typeface="Book Antiqua" pitchFamily="18" charset="0"/>
              </a:rPr>
              <a:t>memo.ru</a:t>
            </a:r>
            <a:r>
              <a:rPr lang="cs-CZ" sz="1800" dirty="0" smtClean="0">
                <a:solidFill>
                  <a:srgbClr val="000000"/>
                </a:solidFill>
                <a:latin typeface="Book Antiqua" pitchFamily="18" charset="0"/>
              </a:rPr>
              <a:t>/</a:t>
            </a:r>
            <a:r>
              <a:rPr lang="cs-CZ" sz="1800" dirty="0" err="1" smtClean="0">
                <a:solidFill>
                  <a:srgbClr val="000000"/>
                </a:solidFill>
                <a:latin typeface="Book Antiqua" pitchFamily="18" charset="0"/>
              </a:rPr>
              <a:t>history</a:t>
            </a:r>
            <a:r>
              <a:rPr lang="cs-CZ" sz="1800" dirty="0" smtClean="0">
                <a:solidFill>
                  <a:srgbClr val="000000"/>
                </a:solidFill>
                <a:latin typeface="Book Antiqua" pitchFamily="18" charset="0"/>
              </a:rPr>
              <a:t>/NKVD/GULAG/</a:t>
            </a:r>
            <a:r>
              <a:rPr lang="cs-CZ" sz="1800" dirty="0" err="1" smtClean="0">
                <a:solidFill>
                  <a:srgbClr val="000000"/>
                </a:solidFill>
                <a:latin typeface="Book Antiqua" pitchFamily="18" charset="0"/>
              </a:rPr>
              <a:t>maps</a:t>
            </a:r>
            <a:r>
              <a:rPr lang="cs-CZ" sz="1800" dirty="0" smtClean="0">
                <a:solidFill>
                  <a:srgbClr val="000000"/>
                </a:solidFill>
                <a:latin typeface="Book Antiqua" pitchFamily="18" charset="0"/>
              </a:rPr>
              <a:t>/</a:t>
            </a:r>
            <a:r>
              <a:rPr lang="cs-CZ" sz="1800" dirty="0" err="1" smtClean="0">
                <a:solidFill>
                  <a:srgbClr val="000000"/>
                </a:solidFill>
                <a:latin typeface="Book Antiqua" pitchFamily="18" charset="0"/>
              </a:rPr>
              <a:t>ussri.htm</a:t>
            </a:r>
            <a:endParaRPr lang="cs-CZ" sz="1800" dirty="0" smtClean="0">
              <a:solidFill>
                <a:srgbClr val="000000"/>
              </a:solidFill>
              <a:latin typeface="Book Antiqua" pitchFamily="18" charset="0"/>
            </a:endParaRPr>
          </a:p>
          <a:p>
            <a:r>
              <a:rPr lang="cs-CZ" sz="1800" dirty="0" smtClean="0">
                <a:solidFill>
                  <a:srgbClr val="000000"/>
                </a:solidFill>
                <a:latin typeface="Book Antiqua" pitchFamily="18" charset="0"/>
              </a:rPr>
              <a:t>http://4.bp.blogspot.com/-A42cjW2w3FU/TmWKuh81QwI/</a:t>
            </a:r>
            <a:r>
              <a:rPr lang="cs-CZ" sz="1800" dirty="0" err="1" smtClean="0">
                <a:solidFill>
                  <a:srgbClr val="000000"/>
                </a:solidFill>
                <a:latin typeface="Book Antiqua" pitchFamily="18" charset="0"/>
              </a:rPr>
              <a:t>AAAAAAAFwDM</a:t>
            </a:r>
            <a:r>
              <a:rPr lang="cs-CZ" sz="1800" dirty="0" smtClean="0">
                <a:solidFill>
                  <a:srgbClr val="000000"/>
                </a:solidFill>
                <a:latin typeface="Book Antiqua" pitchFamily="18" charset="0"/>
              </a:rPr>
              <a:t>/t8RN2BX1IS8/s1600/Alexandr+</a:t>
            </a:r>
            <a:r>
              <a:rPr lang="cs-CZ" sz="1800" dirty="0" err="1" smtClean="0">
                <a:solidFill>
                  <a:srgbClr val="000000"/>
                </a:solidFill>
                <a:latin typeface="Book Antiqua" pitchFamily="18" charset="0"/>
              </a:rPr>
              <a:t>Solz</a:t>
            </a:r>
            <a:r>
              <a:rPr lang="cs-CZ" sz="1800" dirty="0" smtClean="0">
                <a:solidFill>
                  <a:srgbClr val="000000"/>
                </a:solidFill>
                <a:latin typeface="Book Antiqua" pitchFamily="18" charset="0"/>
              </a:rPr>
              <a:t>%25CC%258Cenicyn.jpg</a:t>
            </a:r>
          </a:p>
          <a:p>
            <a:r>
              <a:rPr lang="cs-CZ" sz="1800" dirty="0" smtClean="0">
                <a:solidFill>
                  <a:srgbClr val="000000"/>
                </a:solidFill>
                <a:latin typeface="Book Antiqua" pitchFamily="18" charset="0"/>
              </a:rPr>
              <a:t>http://www.</a:t>
            </a:r>
            <a:r>
              <a:rPr lang="cs-CZ" sz="1800" dirty="0" err="1" smtClean="0">
                <a:solidFill>
                  <a:srgbClr val="000000"/>
                </a:solidFill>
                <a:latin typeface="Book Antiqua" pitchFamily="18" charset="0"/>
              </a:rPr>
              <a:t>toqonline.com</a:t>
            </a:r>
            <a:r>
              <a:rPr lang="cs-CZ" sz="1800" dirty="0" smtClean="0">
                <a:solidFill>
                  <a:srgbClr val="000000"/>
                </a:solidFill>
                <a:latin typeface="Book Antiqua" pitchFamily="18" charset="0"/>
              </a:rPr>
              <a:t>/</a:t>
            </a:r>
            <a:r>
              <a:rPr lang="cs-CZ" sz="1800" dirty="0" err="1" smtClean="0">
                <a:solidFill>
                  <a:srgbClr val="000000"/>
                </a:solidFill>
                <a:latin typeface="Book Antiqua" pitchFamily="18" charset="0"/>
              </a:rPr>
              <a:t>wp</a:t>
            </a:r>
            <a:r>
              <a:rPr lang="cs-CZ" sz="1800" dirty="0" smtClean="0">
                <a:solidFill>
                  <a:srgbClr val="000000"/>
                </a:solidFill>
                <a:latin typeface="Book Antiqua" pitchFamily="18" charset="0"/>
              </a:rPr>
              <a:t>-</a:t>
            </a:r>
            <a:r>
              <a:rPr lang="cs-CZ" sz="1800" dirty="0" err="1" smtClean="0">
                <a:solidFill>
                  <a:srgbClr val="000000"/>
                </a:solidFill>
                <a:latin typeface="Book Antiqua" pitchFamily="18" charset="0"/>
              </a:rPr>
              <a:t>content</a:t>
            </a:r>
            <a:r>
              <a:rPr lang="cs-CZ" sz="1800" dirty="0" smtClean="0">
                <a:solidFill>
                  <a:srgbClr val="000000"/>
                </a:solidFill>
                <a:latin typeface="Book Antiqua" pitchFamily="18" charset="0"/>
              </a:rPr>
              <a:t>/</a:t>
            </a:r>
            <a:r>
              <a:rPr lang="cs-CZ" sz="1800" dirty="0" err="1" smtClean="0">
                <a:solidFill>
                  <a:srgbClr val="000000"/>
                </a:solidFill>
                <a:latin typeface="Book Antiqua" pitchFamily="18" charset="0"/>
              </a:rPr>
              <a:t>uploads</a:t>
            </a:r>
            <a:r>
              <a:rPr lang="cs-CZ" sz="1800" dirty="0" smtClean="0">
                <a:solidFill>
                  <a:srgbClr val="000000"/>
                </a:solidFill>
                <a:latin typeface="Book Antiqua" pitchFamily="18" charset="0"/>
              </a:rPr>
              <a:t>/2009/05/</a:t>
            </a:r>
            <a:r>
              <a:rPr lang="cs-CZ" sz="1800" dirty="0" err="1" smtClean="0">
                <a:solidFill>
                  <a:srgbClr val="000000"/>
                </a:solidFill>
                <a:latin typeface="Book Antiqua" pitchFamily="18" charset="0"/>
              </a:rPr>
              <a:t>solzhenitsyn.jpg</a:t>
            </a:r>
            <a:endParaRPr lang="cs-CZ" sz="1800" dirty="0" smtClean="0">
              <a:solidFill>
                <a:srgbClr val="000000"/>
              </a:solidFill>
              <a:latin typeface="Book Antiqua" pitchFamily="18" charset="0"/>
            </a:endParaRPr>
          </a:p>
          <a:p>
            <a:r>
              <a:rPr lang="cs-CZ" sz="1800" dirty="0" smtClean="0">
                <a:solidFill>
                  <a:srgbClr val="000000"/>
                </a:solidFill>
                <a:latin typeface="Book Antiqua" pitchFamily="18" charset="0"/>
              </a:rPr>
              <a:t>https://tspace.library.utoronto.ca/citd/RussianHeritage/10.EMP/SCMEDIA/LincolnGulag.gif</a:t>
            </a:r>
          </a:p>
          <a:p>
            <a:r>
              <a:rPr lang="cs-CZ" sz="1800" dirty="0" smtClean="0">
                <a:solidFill>
                  <a:srgbClr val="000000"/>
                </a:solidFill>
                <a:latin typeface="Book Antiqua" pitchFamily="18" charset="0"/>
              </a:rPr>
              <a:t>http://socialismsurvival.com/alexblog/wp-content/uploads/2009/11/gulag-map-300x163.jpg</a:t>
            </a:r>
          </a:p>
          <a:p>
            <a:r>
              <a:rPr lang="cs-CZ" sz="1800" dirty="0" smtClean="0">
                <a:solidFill>
                  <a:srgbClr val="000000"/>
                </a:solidFill>
                <a:latin typeface="Book Antiqua" pitchFamily="18" charset="0"/>
              </a:rPr>
              <a:t>http://www.souteze24.cz/</a:t>
            </a:r>
            <a:r>
              <a:rPr lang="cs-CZ" sz="1800" dirty="0" err="1" smtClean="0">
                <a:solidFill>
                  <a:srgbClr val="000000"/>
                </a:solidFill>
                <a:latin typeface="Book Antiqua" pitchFamily="18" charset="0"/>
              </a:rPr>
              <a:t>images</a:t>
            </a:r>
            <a:r>
              <a:rPr lang="cs-CZ" sz="1800" dirty="0" smtClean="0">
                <a:solidFill>
                  <a:srgbClr val="000000"/>
                </a:solidFill>
                <a:latin typeface="Book Antiqua" pitchFamily="18" charset="0"/>
              </a:rPr>
              <a:t>/11041-</a:t>
            </a:r>
            <a:r>
              <a:rPr lang="cs-CZ" sz="1800" dirty="0" err="1" smtClean="0">
                <a:solidFill>
                  <a:srgbClr val="000000"/>
                </a:solidFill>
                <a:latin typeface="Book Antiqua" pitchFamily="18" charset="0"/>
              </a:rPr>
              <a:t>souostrovi</a:t>
            </a:r>
            <a:r>
              <a:rPr lang="cs-CZ" sz="1800" dirty="0" smtClean="0">
                <a:solidFill>
                  <a:srgbClr val="000000"/>
                </a:solidFill>
                <a:latin typeface="Book Antiqua" pitchFamily="18" charset="0"/>
              </a:rPr>
              <a:t>-gulag3.jpg</a:t>
            </a:r>
            <a:endParaRPr lang="cs-CZ" sz="1800" dirty="0">
              <a:solidFill>
                <a:srgbClr val="00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r="2721" b="72784"/>
          <a:stretch>
            <a:fillRect/>
          </a:stretch>
        </p:blipFill>
        <p:spPr bwMode="auto">
          <a:xfrm>
            <a:off x="0" y="332656"/>
            <a:ext cx="543609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b="72784"/>
          <a:stretch>
            <a:fillRect/>
          </a:stretch>
        </p:blipFill>
        <p:spPr bwMode="auto">
          <a:xfrm>
            <a:off x="5334000" y="260648"/>
            <a:ext cx="381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r="2721" b="72784"/>
          <a:stretch>
            <a:fillRect/>
          </a:stretch>
        </p:blipFill>
        <p:spPr bwMode="auto">
          <a:xfrm>
            <a:off x="0" y="5661248"/>
            <a:ext cx="543609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b="72784"/>
          <a:stretch>
            <a:fillRect/>
          </a:stretch>
        </p:blipFill>
        <p:spPr bwMode="auto">
          <a:xfrm>
            <a:off x="5334000" y="5589240"/>
            <a:ext cx="381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Obdélník 13"/>
          <p:cNvSpPr/>
          <p:nvPr/>
        </p:nvSpPr>
        <p:spPr>
          <a:xfrm>
            <a:off x="971600" y="2132856"/>
            <a:ext cx="7272808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6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Alexandr Solženicyn</a:t>
            </a:r>
          </a:p>
          <a:p>
            <a:pPr algn="ctr"/>
            <a:r>
              <a:rPr lang="cs-CZ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1918 - 2008</a:t>
            </a:r>
            <a:endParaRPr lang="cs-CZ" sz="4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r="3989"/>
          <a:stretch>
            <a:fillRect/>
          </a:stretch>
        </p:blipFill>
        <p:spPr bwMode="auto">
          <a:xfrm>
            <a:off x="4823520" y="81088"/>
            <a:ext cx="4320480" cy="677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332656"/>
            <a:ext cx="4824536" cy="5763344"/>
          </a:xfrm>
        </p:spPr>
        <p:txBody>
          <a:bodyPr/>
          <a:lstStyle/>
          <a:p>
            <a:r>
              <a:rPr lang="cs-CZ" sz="2200" dirty="0" smtClean="0">
                <a:solidFill>
                  <a:srgbClr val="000000"/>
                </a:solidFill>
                <a:latin typeface="Book Antiqua" pitchFamily="18" charset="0"/>
                <a:cs typeface="Arial" pitchFamily="34" charset="0"/>
              </a:rPr>
              <a:t>ruský spisovatel, publicista</a:t>
            </a:r>
          </a:p>
          <a:p>
            <a:r>
              <a:rPr lang="cs-CZ" sz="2200" b="1" dirty="0" smtClean="0">
                <a:solidFill>
                  <a:srgbClr val="000000"/>
                </a:solidFill>
                <a:latin typeface="Book Antiqua" pitchFamily="18" charset="0"/>
                <a:cs typeface="Arial" pitchFamily="34" charset="0"/>
              </a:rPr>
              <a:t>2. sv. válka </a:t>
            </a:r>
            <a:r>
              <a:rPr lang="cs-CZ" sz="2200" dirty="0" smtClean="0">
                <a:solidFill>
                  <a:srgbClr val="000000"/>
                </a:solidFill>
                <a:latin typeface="Book Antiqua" pitchFamily="18" charset="0"/>
                <a:cs typeface="Arial" pitchFamily="34" charset="0"/>
              </a:rPr>
              <a:t>- důstojník dělostřelectva Rudé armády (vyznamenán za statečnost) </a:t>
            </a:r>
          </a:p>
          <a:p>
            <a:r>
              <a:rPr lang="cs-CZ" sz="2200" dirty="0" smtClean="0">
                <a:solidFill>
                  <a:srgbClr val="000000"/>
                </a:solidFill>
                <a:latin typeface="Book Antiqua" pitchFamily="18" charset="0"/>
                <a:cs typeface="Arial" pitchFamily="34" charset="0"/>
              </a:rPr>
              <a:t>Za kritiku J. V. Stalina </a:t>
            </a:r>
            <a:br>
              <a:rPr lang="cs-CZ" sz="2200" dirty="0" smtClean="0">
                <a:solidFill>
                  <a:srgbClr val="000000"/>
                </a:solidFill>
                <a:latin typeface="Book Antiqua" pitchFamily="18" charset="0"/>
                <a:cs typeface="Arial" pitchFamily="34" charset="0"/>
              </a:rPr>
            </a:br>
            <a:r>
              <a:rPr lang="cs-CZ" sz="2200" dirty="0" smtClean="0">
                <a:solidFill>
                  <a:srgbClr val="000000"/>
                </a:solidFill>
                <a:latin typeface="Book Antiqua" pitchFamily="18" charset="0"/>
                <a:cs typeface="Arial" pitchFamily="34" charset="0"/>
              </a:rPr>
              <a:t>v dopise svému příteli </a:t>
            </a:r>
            <a:r>
              <a:rPr lang="cs-CZ" sz="2200" b="1" dirty="0" smtClean="0">
                <a:solidFill>
                  <a:srgbClr val="000000"/>
                </a:solidFill>
                <a:latin typeface="Book Antiqua" pitchFamily="18" charset="0"/>
                <a:cs typeface="Arial" pitchFamily="34" charset="0"/>
              </a:rPr>
              <a:t>byl zatčen a odeslán do trestného tábora </a:t>
            </a:r>
            <a:br>
              <a:rPr lang="cs-CZ" sz="2200" b="1" dirty="0" smtClean="0">
                <a:solidFill>
                  <a:srgbClr val="000000"/>
                </a:solidFill>
                <a:latin typeface="Book Antiqua" pitchFamily="18" charset="0"/>
                <a:cs typeface="Arial" pitchFamily="34" charset="0"/>
              </a:rPr>
            </a:br>
            <a:r>
              <a:rPr lang="cs-CZ" sz="2200" dirty="0" smtClean="0">
                <a:solidFill>
                  <a:srgbClr val="000000"/>
                </a:solidFill>
                <a:latin typeface="Book Antiqua" pitchFamily="18" charset="0"/>
                <a:cs typeface="Arial" pitchFamily="34" charset="0"/>
              </a:rPr>
              <a:t>na osm let.</a:t>
            </a:r>
          </a:p>
          <a:p>
            <a:r>
              <a:rPr lang="cs-CZ" sz="2200" b="1" dirty="0" smtClean="0">
                <a:solidFill>
                  <a:srgbClr val="000000"/>
                </a:solidFill>
                <a:latin typeface="Book Antiqua" pitchFamily="18" charset="0"/>
              </a:rPr>
              <a:t>1968</a:t>
            </a:r>
            <a:r>
              <a:rPr lang="cs-CZ" sz="2200" dirty="0" smtClean="0">
                <a:solidFill>
                  <a:srgbClr val="000000"/>
                </a:solidFill>
                <a:latin typeface="Book Antiqua" pitchFamily="18" charset="0"/>
              </a:rPr>
              <a:t> - vyloučen </a:t>
            </a:r>
            <a:br>
              <a:rPr lang="cs-CZ" sz="2200" dirty="0" smtClean="0">
                <a:solidFill>
                  <a:srgbClr val="000000"/>
                </a:solidFill>
                <a:latin typeface="Book Antiqua" pitchFamily="18" charset="0"/>
              </a:rPr>
            </a:br>
            <a:r>
              <a:rPr lang="cs-CZ" sz="2200" dirty="0" smtClean="0">
                <a:solidFill>
                  <a:srgbClr val="000000"/>
                </a:solidFill>
                <a:latin typeface="Book Antiqua" pitchFamily="18" charset="0"/>
              </a:rPr>
              <a:t>ze Svazu spisovatelů. </a:t>
            </a:r>
          </a:p>
          <a:p>
            <a:r>
              <a:rPr lang="cs-CZ" sz="2200" b="1" dirty="0" smtClean="0">
                <a:solidFill>
                  <a:srgbClr val="000000"/>
                </a:solidFill>
                <a:latin typeface="Book Antiqua" pitchFamily="18" charset="0"/>
              </a:rPr>
              <a:t>1970 -  navržen na Nobelovu cenu za literaturu.</a:t>
            </a:r>
          </a:p>
          <a:p>
            <a:r>
              <a:rPr lang="cs-CZ" sz="2200" dirty="0" smtClean="0">
                <a:solidFill>
                  <a:srgbClr val="000000"/>
                </a:solidFill>
                <a:latin typeface="Book Antiqua" pitchFamily="18" charset="0"/>
              </a:rPr>
              <a:t>Byla mu udělena, on si ji nevyzvedl z obavy, že by ho ruské úřady nepustily zpět do země. </a:t>
            </a:r>
          </a:p>
          <a:p>
            <a:r>
              <a:rPr lang="cs-CZ" sz="2200" b="1" dirty="0" smtClean="0">
                <a:solidFill>
                  <a:srgbClr val="000000"/>
                </a:solidFill>
                <a:latin typeface="Book Antiqua" pitchFamily="18" charset="0"/>
              </a:rPr>
              <a:t>1974 -  zbaven občanství </a:t>
            </a:r>
            <a:r>
              <a:rPr lang="cs-CZ" sz="2200" dirty="0" smtClean="0">
                <a:solidFill>
                  <a:srgbClr val="000000"/>
                </a:solidFill>
                <a:latin typeface="Book Antiqua" pitchFamily="18" charset="0"/>
              </a:rPr>
              <a:t/>
            </a:r>
            <a:br>
              <a:rPr lang="cs-CZ" sz="2200" dirty="0" smtClean="0">
                <a:solidFill>
                  <a:srgbClr val="000000"/>
                </a:solidFill>
                <a:latin typeface="Book Antiqua" pitchFamily="18" charset="0"/>
              </a:rPr>
            </a:br>
            <a:r>
              <a:rPr lang="cs-CZ" sz="2200" dirty="0" smtClean="0">
                <a:solidFill>
                  <a:srgbClr val="000000"/>
                </a:solidFill>
                <a:latin typeface="Book Antiqua" pitchFamily="18" charset="0"/>
              </a:rPr>
              <a:t>a násilně vypovězen ze země. 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76056" y="620688"/>
            <a:ext cx="3744416" cy="5475312"/>
          </a:xfrm>
        </p:spPr>
        <p:txBody>
          <a:bodyPr/>
          <a:lstStyle/>
          <a:p>
            <a:r>
              <a:rPr lang="cs-CZ" sz="2400" dirty="0" smtClean="0">
                <a:solidFill>
                  <a:srgbClr val="000000"/>
                </a:solidFill>
                <a:latin typeface="Book Antiqua" pitchFamily="18" charset="0"/>
              </a:rPr>
              <a:t>Odjel nejprve do západního Německa, později se usadil </a:t>
            </a:r>
            <a:r>
              <a:rPr lang="cs-CZ" sz="2400" dirty="0" smtClean="0">
                <a:solidFill>
                  <a:srgbClr val="000000"/>
                </a:solidFill>
                <a:latin typeface="Book Antiqua" pitchFamily="18" charset="0"/>
              </a:rPr>
              <a:t/>
            </a:r>
            <a:br>
              <a:rPr lang="cs-CZ" sz="2400" dirty="0" smtClean="0">
                <a:solidFill>
                  <a:srgbClr val="000000"/>
                </a:solidFill>
                <a:latin typeface="Book Antiqua" pitchFamily="18" charset="0"/>
              </a:rPr>
            </a:br>
            <a:r>
              <a:rPr lang="cs-CZ" sz="2400" dirty="0" smtClean="0">
                <a:solidFill>
                  <a:srgbClr val="000000"/>
                </a:solidFill>
                <a:latin typeface="Book Antiqua" pitchFamily="18" charset="0"/>
              </a:rPr>
              <a:t>v </a:t>
            </a:r>
            <a:r>
              <a:rPr lang="cs-CZ" sz="2400" dirty="0" smtClean="0">
                <a:solidFill>
                  <a:srgbClr val="000000"/>
                </a:solidFill>
                <a:latin typeface="Book Antiqua" pitchFamily="18" charset="0"/>
              </a:rPr>
              <a:t>USA. </a:t>
            </a:r>
          </a:p>
          <a:p>
            <a:r>
              <a:rPr lang="cs-CZ" sz="2400" dirty="0" smtClean="0">
                <a:solidFill>
                  <a:srgbClr val="000000"/>
                </a:solidFill>
                <a:latin typeface="Book Antiqua" pitchFamily="18" charset="0"/>
              </a:rPr>
              <a:t>Do Ruska se vrátil </a:t>
            </a:r>
            <a:r>
              <a:rPr lang="cs-CZ" sz="2400" dirty="0" smtClean="0">
                <a:solidFill>
                  <a:srgbClr val="000000"/>
                </a:solidFill>
                <a:latin typeface="Book Antiqua" pitchFamily="18" charset="0"/>
              </a:rPr>
              <a:t/>
            </a:r>
            <a:br>
              <a:rPr lang="cs-CZ" sz="2400" dirty="0" smtClean="0">
                <a:solidFill>
                  <a:srgbClr val="000000"/>
                </a:solidFill>
                <a:latin typeface="Book Antiqua" pitchFamily="18" charset="0"/>
              </a:rPr>
            </a:br>
            <a:r>
              <a:rPr lang="cs-CZ" sz="2400" dirty="0" smtClean="0">
                <a:solidFill>
                  <a:srgbClr val="000000"/>
                </a:solidFill>
                <a:latin typeface="Book Antiqua" pitchFamily="18" charset="0"/>
              </a:rPr>
              <a:t>v </a:t>
            </a:r>
            <a:r>
              <a:rPr lang="cs-CZ" sz="2400" dirty="0" smtClean="0">
                <a:solidFill>
                  <a:srgbClr val="000000"/>
                </a:solidFill>
                <a:latin typeface="Book Antiqua" pitchFamily="18" charset="0"/>
              </a:rPr>
              <a:t>roce 1994. </a:t>
            </a:r>
          </a:p>
          <a:p>
            <a:r>
              <a:rPr lang="cs-CZ" sz="2400" dirty="0" smtClean="0">
                <a:solidFill>
                  <a:srgbClr val="000000"/>
                </a:solidFill>
                <a:latin typeface="Book Antiqua" pitchFamily="18" charset="0"/>
              </a:rPr>
              <a:t>Roku 1997 byl zvolen řádným členem Ruské akademie věd. </a:t>
            </a:r>
          </a:p>
          <a:p>
            <a:r>
              <a:rPr lang="cs-CZ" sz="2400" dirty="0" smtClean="0">
                <a:solidFill>
                  <a:srgbClr val="000000"/>
                </a:solidFill>
                <a:latin typeface="Book Antiqua" pitchFamily="18" charset="0"/>
              </a:rPr>
              <a:t>Zemřel 3. srpna 2008</a:t>
            </a:r>
            <a:r>
              <a:rPr lang="cs-CZ" sz="2400" baseline="30000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cs-CZ" sz="2400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cs-CZ" sz="2400" dirty="0" smtClean="0">
                <a:solidFill>
                  <a:srgbClr val="000000"/>
                </a:solidFill>
                <a:latin typeface="Book Antiqua" pitchFamily="18" charset="0"/>
              </a:rPr>
              <a:t/>
            </a:r>
            <a:br>
              <a:rPr lang="cs-CZ" sz="2400" dirty="0" smtClean="0">
                <a:solidFill>
                  <a:srgbClr val="000000"/>
                </a:solidFill>
                <a:latin typeface="Book Antiqua" pitchFamily="18" charset="0"/>
              </a:rPr>
            </a:br>
            <a:r>
              <a:rPr lang="cs-CZ" sz="2400" dirty="0" smtClean="0">
                <a:solidFill>
                  <a:srgbClr val="000000"/>
                </a:solidFill>
                <a:latin typeface="Book Antiqua" pitchFamily="18" charset="0"/>
              </a:rPr>
              <a:t>v </a:t>
            </a:r>
            <a:r>
              <a:rPr lang="cs-CZ" sz="2400" dirty="0" smtClean="0">
                <a:solidFill>
                  <a:srgbClr val="000000"/>
                </a:solidFill>
                <a:latin typeface="Book Antiqua" pitchFamily="18" charset="0"/>
              </a:rPr>
              <a:t>Moskvě na </a:t>
            </a:r>
            <a:r>
              <a:rPr lang="cs-CZ" sz="2400" dirty="0" smtClean="0">
                <a:solidFill>
                  <a:srgbClr val="000000"/>
                </a:solidFill>
                <a:latin typeface="Book Antiqua" pitchFamily="18" charset="0"/>
              </a:rPr>
              <a:t>infarkt</a:t>
            </a:r>
            <a:r>
              <a:rPr lang="cs-CZ" sz="2400" dirty="0" smtClean="0">
                <a:solidFill>
                  <a:srgbClr val="000000"/>
                </a:solidFill>
                <a:latin typeface="Book Antiqua" pitchFamily="18" charset="0"/>
              </a:rPr>
              <a:t>.</a:t>
            </a:r>
          </a:p>
          <a:p>
            <a:pPr algn="just"/>
            <a:endParaRPr lang="cs-CZ" sz="24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39552" y="908720"/>
            <a:ext cx="4320480" cy="52290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LincolnGulag.gif"/>
          <p:cNvPicPr>
            <a:picLocks noChangeAspect="1"/>
          </p:cNvPicPr>
          <p:nvPr/>
        </p:nvPicPr>
        <p:blipFill>
          <a:blip r:embed="rId2" cstate="print"/>
          <a:srcRect b="8001"/>
          <a:stretch>
            <a:fillRect/>
          </a:stretch>
        </p:blipFill>
        <p:spPr>
          <a:xfrm>
            <a:off x="13676" y="0"/>
            <a:ext cx="9130324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68658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GULAG</a:t>
            </a: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96752"/>
            <a:ext cx="7772400" cy="1152128"/>
          </a:xfrm>
        </p:spPr>
        <p:txBody>
          <a:bodyPr/>
          <a:lstStyle/>
          <a:p>
            <a:r>
              <a:rPr lang="cs-CZ" sz="2800" dirty="0" smtClean="0">
                <a:solidFill>
                  <a:srgbClr val="000000"/>
                </a:solidFill>
              </a:rPr>
              <a:t>476 pracovních táborů na území SSSR</a:t>
            </a:r>
          </a:p>
          <a:p>
            <a:r>
              <a:rPr lang="cs-CZ" sz="2800" dirty="0" smtClean="0">
                <a:solidFill>
                  <a:srgbClr val="000000"/>
                </a:solidFill>
              </a:rPr>
              <a:t>1953 – 13 milionu lidí</a:t>
            </a:r>
          </a:p>
          <a:p>
            <a:endParaRPr lang="cs-CZ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85800" y="476672"/>
          <a:ext cx="647848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 descr="gulag.gif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2204864"/>
            <a:ext cx="8712968" cy="4458136"/>
          </a:xfrm>
        </p:spPr>
      </p:pic>
      <p:sp>
        <p:nvSpPr>
          <p:cNvPr id="10" name="Obdélník 9"/>
          <p:cNvSpPr/>
          <p:nvPr/>
        </p:nvSpPr>
        <p:spPr>
          <a:xfrm>
            <a:off x="395536" y="332656"/>
            <a:ext cx="64624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000000"/>
                </a:solidFill>
                <a:latin typeface="Book Antiqua" pitchFamily="18" charset="0"/>
              </a:rPr>
              <a:t>Magadan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000000"/>
                </a:solidFill>
                <a:latin typeface="Book Antiqua" pitchFamily="18" charset="0"/>
              </a:rPr>
              <a:t>Norilsk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000000"/>
                </a:solidFill>
                <a:latin typeface="Book Antiqua" pitchFamily="18" charset="0"/>
              </a:rPr>
              <a:t>Pečora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000000"/>
                </a:solidFill>
                <a:latin typeface="Book Antiqua" pitchFamily="18" charset="0"/>
              </a:rPr>
              <a:t>Vorkuta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000000"/>
                </a:solidFill>
                <a:latin typeface="Book Antiqua" pitchFamily="18" charset="0"/>
              </a:rPr>
              <a:t>Kolyma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000000"/>
                </a:solidFill>
                <a:latin typeface="Book Antiqua" pitchFamily="18" charset="0"/>
              </a:rPr>
              <a:t>Solovecké ostrovy</a:t>
            </a:r>
          </a:p>
        </p:txBody>
      </p:sp>
      <p:sp>
        <p:nvSpPr>
          <p:cNvPr id="11" name="Nadpis 1"/>
          <p:cNvSpPr>
            <a:spLocks noGrp="1"/>
          </p:cNvSpPr>
          <p:nvPr>
            <p:ph type="title"/>
          </p:nvPr>
        </p:nvSpPr>
        <p:spPr>
          <a:xfrm>
            <a:off x="3203848" y="476672"/>
            <a:ext cx="5254352" cy="1368152"/>
          </a:xfrm>
        </p:spPr>
        <p:txBody>
          <a:bodyPr/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Book Antiqua" pitchFamily="18" charset="0"/>
              </a:rPr>
              <a:t>Pracovní tábory na území Sovětského svazu</a:t>
            </a:r>
            <a:endParaRPr lang="cs-CZ" sz="3200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r="2721" b="72784"/>
          <a:stretch>
            <a:fillRect/>
          </a:stretch>
        </p:blipFill>
        <p:spPr bwMode="auto">
          <a:xfrm>
            <a:off x="0" y="332656"/>
            <a:ext cx="543609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b="72784"/>
          <a:stretch>
            <a:fillRect/>
          </a:stretch>
        </p:blipFill>
        <p:spPr bwMode="auto">
          <a:xfrm>
            <a:off x="5334000" y="5877272"/>
            <a:ext cx="381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t="28832" b="19760"/>
          <a:stretch>
            <a:fillRect/>
          </a:stretch>
        </p:blipFill>
        <p:spPr bwMode="auto">
          <a:xfrm>
            <a:off x="0" y="1124744"/>
            <a:ext cx="3810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ovéPole 12"/>
          <p:cNvSpPr txBox="1"/>
          <p:nvPr/>
        </p:nvSpPr>
        <p:spPr>
          <a:xfrm>
            <a:off x="3851920" y="1268760"/>
            <a:ext cx="51125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>
              <a:buFont typeface="Arial" pitchFamily="34" charset="0"/>
              <a:buChar char="•"/>
            </a:pPr>
            <a:r>
              <a:rPr lang="cs-CZ" sz="2400" dirty="0" smtClean="0">
                <a:latin typeface="Book Antiqua" pitchFamily="18" charset="0"/>
              </a:rPr>
              <a:t>a</a:t>
            </a:r>
            <a:r>
              <a:rPr lang="cs-CZ" sz="2400" dirty="0" smtClean="0">
                <a:latin typeface="Book Antiqua" pitchFamily="18" charset="0"/>
              </a:rPr>
              <a:t>utobiografické </a:t>
            </a:r>
            <a:r>
              <a:rPr lang="cs-CZ" sz="2400" dirty="0" smtClean="0">
                <a:latin typeface="Book Antiqua" pitchFamily="18" charset="0"/>
              </a:rPr>
              <a:t>dílo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cs-CZ" sz="2400" dirty="0" smtClean="0">
                <a:latin typeface="Book Antiqua" pitchFamily="18" charset="0"/>
              </a:rPr>
              <a:t>Kniha napsaná  </a:t>
            </a:r>
            <a:r>
              <a:rPr lang="cs-CZ" sz="2400" dirty="0" smtClean="0">
                <a:latin typeface="Book Antiqua" pitchFamily="18" charset="0"/>
              </a:rPr>
              <a:t>v letech </a:t>
            </a:r>
            <a:br>
              <a:rPr lang="cs-CZ" sz="2400" dirty="0" smtClean="0">
                <a:latin typeface="Book Antiqua" pitchFamily="18" charset="0"/>
              </a:rPr>
            </a:br>
            <a:r>
              <a:rPr lang="cs-CZ" sz="2400" dirty="0" smtClean="0">
                <a:latin typeface="Book Antiqua" pitchFamily="18" charset="0"/>
              </a:rPr>
              <a:t>1958 -  1968.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cs-CZ" sz="2400" dirty="0" smtClean="0">
                <a:latin typeface="Book Antiqua" pitchFamily="18" charset="0"/>
              </a:rPr>
              <a:t>Na západě </a:t>
            </a:r>
            <a:r>
              <a:rPr lang="cs-CZ" sz="2400" dirty="0" smtClean="0">
                <a:latin typeface="Book Antiqua" pitchFamily="18" charset="0"/>
              </a:rPr>
              <a:t>publikována </a:t>
            </a:r>
            <a:r>
              <a:rPr lang="cs-CZ" sz="2400" dirty="0" smtClean="0">
                <a:latin typeface="Book Antiqua" pitchFamily="18" charset="0"/>
              </a:rPr>
              <a:t/>
            </a:r>
            <a:br>
              <a:rPr lang="cs-CZ" sz="2400" dirty="0" smtClean="0">
                <a:latin typeface="Book Antiqua" pitchFamily="18" charset="0"/>
              </a:rPr>
            </a:br>
            <a:r>
              <a:rPr lang="cs-CZ" sz="2400" dirty="0" smtClean="0">
                <a:latin typeface="Book Antiqua" pitchFamily="18" charset="0"/>
              </a:rPr>
              <a:t>v roce 1973.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cs-CZ" sz="2400" dirty="0" smtClean="0">
                <a:latin typeface="Book Antiqua" pitchFamily="18" charset="0"/>
              </a:rPr>
              <a:t>V Československu před rokem 1989 </a:t>
            </a:r>
            <a:r>
              <a:rPr lang="cs-CZ" sz="2400" dirty="0" smtClean="0">
                <a:latin typeface="Book Antiqua" pitchFamily="18" charset="0"/>
              </a:rPr>
              <a:t>obíhala </a:t>
            </a:r>
            <a:r>
              <a:rPr lang="cs-CZ" sz="2400" dirty="0" smtClean="0">
                <a:latin typeface="Book Antiqua" pitchFamily="18" charset="0"/>
              </a:rPr>
              <a:t>v samizdatových vydáních.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cs-CZ" sz="2400" dirty="0" smtClean="0">
                <a:latin typeface="Book Antiqua" pitchFamily="18" charset="0"/>
              </a:rPr>
              <a:t>V Sovětském svazu oficiálně vydána v roce 1989.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cs-CZ" sz="2400" dirty="0" smtClean="0">
                <a:latin typeface="Book Antiqua" pitchFamily="18" charset="0"/>
              </a:rPr>
              <a:t>Žánr: román, literatura faktu </a:t>
            </a:r>
            <a:br>
              <a:rPr lang="cs-CZ" sz="2400" dirty="0" smtClean="0">
                <a:latin typeface="Book Antiqua" pitchFamily="18" charset="0"/>
              </a:rPr>
            </a:br>
            <a:r>
              <a:rPr lang="cs-CZ" sz="2400" dirty="0" smtClean="0">
                <a:latin typeface="Book Antiqua" pitchFamily="18" charset="0"/>
              </a:rPr>
              <a:t>a autentický dokument</a:t>
            </a:r>
            <a:endParaRPr lang="cs-CZ" sz="2400" dirty="0">
              <a:latin typeface="Book Antiqua" pitchFamily="18" charset="0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r="2721" b="72784"/>
          <a:stretch>
            <a:fillRect/>
          </a:stretch>
        </p:blipFill>
        <p:spPr bwMode="auto">
          <a:xfrm>
            <a:off x="0" y="5949280"/>
            <a:ext cx="543609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b="72784"/>
          <a:stretch>
            <a:fillRect/>
          </a:stretch>
        </p:blipFill>
        <p:spPr bwMode="auto">
          <a:xfrm>
            <a:off x="5334000" y="260648"/>
            <a:ext cx="381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r="2721" b="72784"/>
          <a:stretch>
            <a:fillRect/>
          </a:stretch>
        </p:blipFill>
        <p:spPr bwMode="auto">
          <a:xfrm>
            <a:off x="0" y="332656"/>
            <a:ext cx="543609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b="72784"/>
          <a:stretch>
            <a:fillRect/>
          </a:stretch>
        </p:blipFill>
        <p:spPr bwMode="auto">
          <a:xfrm>
            <a:off x="5334000" y="260648"/>
            <a:ext cx="381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r="2721" b="72784"/>
          <a:stretch>
            <a:fillRect/>
          </a:stretch>
        </p:blipFill>
        <p:spPr bwMode="auto">
          <a:xfrm>
            <a:off x="0" y="5949280"/>
            <a:ext cx="543609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b="72784"/>
          <a:stretch>
            <a:fillRect/>
          </a:stretch>
        </p:blipFill>
        <p:spPr bwMode="auto">
          <a:xfrm>
            <a:off x="5334000" y="5877272"/>
            <a:ext cx="381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ovéPole 13"/>
          <p:cNvSpPr txBox="1"/>
          <p:nvPr/>
        </p:nvSpPr>
        <p:spPr>
          <a:xfrm>
            <a:off x="4355976" y="1412776"/>
            <a:ext cx="46085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latin typeface="Book Antiqua" pitchFamily="18" charset="0"/>
              </a:rPr>
              <a:t>Vysvětli název kapitoly.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latin typeface="Book Antiqua" pitchFamily="18" charset="0"/>
              </a:rPr>
              <a:t>Jak vypadala cela?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latin typeface="Book Antiqua" pitchFamily="18" charset="0"/>
              </a:rPr>
              <a:t>Co je Suchanovka?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latin typeface="Book Antiqua" pitchFamily="18" charset="0"/>
              </a:rPr>
              <a:t>Kolik měřila?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latin typeface="Book Antiqua" pitchFamily="18" charset="0"/>
              </a:rPr>
              <a:t>Čím odsouzení trpí?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latin typeface="Book Antiqua" pitchFamily="18" charset="0"/>
              </a:rPr>
              <a:t>Je ukázka psána </a:t>
            </a:r>
            <a:br>
              <a:rPr lang="cs-CZ" sz="2800" dirty="0" smtClean="0">
                <a:latin typeface="Book Antiqua" pitchFamily="18" charset="0"/>
              </a:rPr>
            </a:br>
            <a:r>
              <a:rPr lang="cs-CZ" sz="2800" dirty="0" smtClean="0">
                <a:latin typeface="Book Antiqua" pitchFamily="18" charset="0"/>
              </a:rPr>
              <a:t>v </a:t>
            </a:r>
            <a:r>
              <a:rPr lang="cs-CZ" sz="2800" dirty="0" err="1" smtClean="0">
                <a:latin typeface="Book Antiqua" pitchFamily="18" charset="0"/>
              </a:rPr>
              <a:t>ich</a:t>
            </a:r>
            <a:r>
              <a:rPr lang="cs-CZ" sz="2800" dirty="0" smtClean="0">
                <a:latin typeface="Book Antiqua" pitchFamily="18" charset="0"/>
              </a:rPr>
              <a:t>-formě,</a:t>
            </a:r>
            <a:br>
              <a:rPr lang="cs-CZ" sz="2800" dirty="0" smtClean="0">
                <a:latin typeface="Book Antiqua" pitchFamily="18" charset="0"/>
              </a:rPr>
            </a:br>
            <a:r>
              <a:rPr lang="cs-CZ" sz="2800" dirty="0" smtClean="0">
                <a:latin typeface="Book Antiqua" pitchFamily="18" charset="0"/>
              </a:rPr>
              <a:t>nebo v </a:t>
            </a:r>
            <a:r>
              <a:rPr lang="cs-CZ" sz="2800" dirty="0" err="1" smtClean="0">
                <a:latin typeface="Book Antiqua" pitchFamily="18" charset="0"/>
              </a:rPr>
              <a:t>er</a:t>
            </a:r>
            <a:r>
              <a:rPr lang="cs-CZ" sz="2800" dirty="0" smtClean="0">
                <a:latin typeface="Book Antiqua" pitchFamily="18" charset="0"/>
              </a:rPr>
              <a:t>-formě?</a:t>
            </a:r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t="28832" b="19760"/>
          <a:stretch>
            <a:fillRect/>
          </a:stretch>
        </p:blipFill>
        <p:spPr bwMode="auto">
          <a:xfrm>
            <a:off x="323528" y="1052736"/>
            <a:ext cx="3810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ovéPole 15"/>
          <p:cNvSpPr txBox="1"/>
          <p:nvPr/>
        </p:nvSpPr>
        <p:spPr>
          <a:xfrm>
            <a:off x="611560" y="2708920"/>
            <a:ext cx="3384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b="1" dirty="0" smtClean="0">
                <a:latin typeface="Book Antiqua" pitchFamily="18" charset="0"/>
              </a:rPr>
              <a:t>(kapitola 5)</a:t>
            </a:r>
            <a:br>
              <a:rPr lang="cs-CZ" sz="2200" b="1" dirty="0" smtClean="0">
                <a:latin typeface="Book Antiqua" pitchFamily="18" charset="0"/>
              </a:rPr>
            </a:br>
            <a:r>
              <a:rPr lang="cs-CZ" sz="2200" b="1" dirty="0" smtClean="0">
                <a:latin typeface="Book Antiqua" pitchFamily="18" charset="0"/>
              </a:rPr>
              <a:t>První cela – první láska</a:t>
            </a:r>
            <a:endParaRPr lang="cs-CZ" sz="2200" b="1" dirty="0">
              <a:latin typeface="Book Antiqua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8">
  <a:themeElements>
    <a:clrScheme name="Vlastní 18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2F2F2"/>
      </a:accent1>
      <a:accent2>
        <a:srgbClr val="3333CC"/>
      </a:accent2>
      <a:accent3>
        <a:srgbClr val="FFFFFF"/>
      </a:accent3>
      <a:accent4>
        <a:srgbClr val="FFFFFF"/>
      </a:accent4>
      <a:accent5>
        <a:srgbClr val="FFFFFF"/>
      </a:accent5>
      <a:accent6>
        <a:srgbClr val="2D2DB9"/>
      </a:accent6>
      <a:hlink>
        <a:srgbClr val="FFFFFF"/>
      </a:hlink>
      <a:folHlink>
        <a:srgbClr val="FFFF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Motiv8</Template>
  <TotalTime>256</TotalTime>
  <Words>218</Words>
  <Application>Microsoft Office PowerPoint</Application>
  <PresentationFormat>Předvádění na obrazovce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Motiv8</vt:lpstr>
      <vt:lpstr>Snímek 1</vt:lpstr>
      <vt:lpstr>Snímek 2</vt:lpstr>
      <vt:lpstr>Snímek 3</vt:lpstr>
      <vt:lpstr>Snímek 4</vt:lpstr>
      <vt:lpstr>GULAG</vt:lpstr>
      <vt:lpstr>Snímek 6</vt:lpstr>
      <vt:lpstr>Pracovní tábory na území Sovětského svazu</vt:lpstr>
      <vt:lpstr>Snímek 8</vt:lpstr>
      <vt:lpstr>Snímek 9</vt:lpstr>
      <vt:lpstr>Použitá literatura</vt:lpstr>
    </vt:vector>
  </TitlesOfParts>
  <Company>ZŠ Židlochovice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Alexandr Solženicyn 1918 - 2008  </dc:title>
  <dc:creator>karpiskovap</dc:creator>
  <cp:lastModifiedBy>karpiskovap</cp:lastModifiedBy>
  <cp:revision>7</cp:revision>
  <dcterms:created xsi:type="dcterms:W3CDTF">2010-03-25T11:47:09Z</dcterms:created>
  <dcterms:modified xsi:type="dcterms:W3CDTF">2012-05-04T10:58:19Z</dcterms:modified>
</cp:coreProperties>
</file>