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2" r:id="rId4"/>
    <p:sldId id="258" r:id="rId5"/>
    <p:sldId id="259" r:id="rId6"/>
    <p:sldId id="261" r:id="rId7"/>
    <p:sldId id="260" r:id="rId8"/>
    <p:sldId id="263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A2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95DBB-7AA7-4405-AED7-F9406823657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A59AB-12ED-465E-9070-9CA3A5EB5E8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11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latin typeface="Book Antiqua" pitchFamily="18" charset="0"/>
              </a:rPr>
              <a:t>	Vzdělávací oblast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Jazyk a jazyková komunikace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Vyučovací předmět</a:t>
            </a:r>
            <a:r>
              <a:rPr lang="cs-CZ" dirty="0" smtClean="0">
                <a:latin typeface="Book Antiqua" pitchFamily="18" charset="0"/>
              </a:rPr>
              <a:t>: 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Český jazyk a literatura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Ročník</a:t>
            </a:r>
            <a:r>
              <a:rPr lang="cs-CZ" dirty="0" smtClean="0">
                <a:latin typeface="Book Antiqua" pitchFamily="18" charset="0"/>
              </a:rPr>
              <a:t>: 9. ročník 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Anotace</a:t>
            </a:r>
            <a:r>
              <a:rPr lang="cs-CZ" dirty="0" smtClean="0">
                <a:latin typeface="Book Antiqua" pitchFamily="18" charset="0"/>
              </a:rPr>
              <a:t>: </a:t>
            </a:r>
            <a:r>
              <a:rPr lang="cs-CZ" b="1" dirty="0" smtClean="0">
                <a:latin typeface="Book Antiqua" pitchFamily="18" charset="0"/>
              </a:rPr>
              <a:t>George </a:t>
            </a:r>
            <a:r>
              <a:rPr lang="cs-CZ" b="1" dirty="0" smtClean="0">
                <a:latin typeface="Book Antiqua" pitchFamily="18" charset="0"/>
              </a:rPr>
              <a:t>Bernard </a:t>
            </a:r>
            <a:r>
              <a:rPr lang="cs-CZ" b="1" dirty="0" smtClean="0">
                <a:latin typeface="Book Antiqua" pitchFamily="18" charset="0"/>
              </a:rPr>
              <a:t>Shaw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>životopis, filmové zpracování divadelních her, charakteristika Pygmalionu a muzikálu My Fair Lady, ukázka z divadelní hry Pygmalion</a:t>
            </a:r>
            <a:br>
              <a:rPr lang="cs-CZ" dirty="0" smtClean="0">
                <a:latin typeface="Book Antiqua" pitchFamily="18" charset="0"/>
              </a:rPr>
            </a:b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Podpora vzdělávání v ZŠ Židlochovice</a:t>
            </a:r>
            <a:r>
              <a:rPr lang="cs-CZ" dirty="0" smtClean="0">
                <a:latin typeface="Book Antiqua" pitchFamily="18" charset="0"/>
              </a:rPr>
              <a:t/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Autor materiálu</a:t>
            </a:r>
            <a:r>
              <a:rPr lang="cs-CZ" dirty="0" smtClean="0">
                <a:latin typeface="Book Antiqua" pitchFamily="18" charset="0"/>
              </a:rPr>
              <a:t>: Mgr. Petra Karpíšková</a:t>
            </a:r>
            <a:br>
              <a:rPr lang="cs-CZ" dirty="0" smtClean="0">
                <a:latin typeface="Book Antiqua" pitchFamily="18" charset="0"/>
              </a:rPr>
            </a:br>
            <a:r>
              <a:rPr lang="cs-CZ" b="1" dirty="0" smtClean="0">
                <a:latin typeface="Book Antiqua" pitchFamily="18" charset="0"/>
              </a:rPr>
              <a:t>Vytvořeno</a:t>
            </a:r>
            <a:r>
              <a:rPr lang="cs-CZ" dirty="0" smtClean="0">
                <a:latin typeface="Book Antiqua" pitchFamily="18" charset="0"/>
              </a:rPr>
              <a:t>: prosinec 2011</a:t>
            </a:r>
            <a:endParaRPr lang="cs-CZ" dirty="0"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688" r="2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467544" y="5589240"/>
            <a:ext cx="81369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8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George  Bernard Shaw</a:t>
            </a:r>
            <a:endParaRPr lang="cs-CZ" sz="48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11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932144" cy="632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ovéPole 5"/>
          <p:cNvSpPr txBox="1"/>
          <p:nvPr/>
        </p:nvSpPr>
        <p:spPr>
          <a:xfrm>
            <a:off x="5436096" y="1412776"/>
            <a:ext cx="352839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*1856 – †1950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dramatik irského původu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divadelní kritik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socialista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1925 – Nobelova cena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1931 – navštívil Sovětský svaz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1933 – neúspěšné turné po USA (přednášky </a:t>
            </a:r>
            <a:r>
              <a:rPr lang="cs-CZ" sz="2400" b="1" dirty="0" smtClean="0">
                <a:latin typeface="Book Antiqua" pitchFamily="18" charset="0"/>
              </a:rPr>
              <a:t/>
            </a:r>
            <a:br>
              <a:rPr lang="cs-CZ" sz="2400" b="1" dirty="0" smtClean="0">
                <a:latin typeface="Book Antiqua" pitchFamily="18" charset="0"/>
              </a:rPr>
            </a:br>
            <a:r>
              <a:rPr lang="cs-CZ" sz="2400" b="1" dirty="0" smtClean="0">
                <a:latin typeface="Book Antiqua" pitchFamily="18" charset="0"/>
              </a:rPr>
              <a:t>o </a:t>
            </a:r>
            <a:r>
              <a:rPr lang="cs-CZ" sz="2400" b="1" dirty="0" smtClean="0">
                <a:latin typeface="Book Antiqua" pitchFamily="18" charset="0"/>
              </a:rPr>
              <a:t>znárodnění majetku USA)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508103" y="332656"/>
            <a:ext cx="33123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G. B. Shaw</a:t>
            </a:r>
            <a:endParaRPr lang="cs-CZ" sz="44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0796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2915817" y="260649"/>
            <a:ext cx="51125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Filmované zpracování divadelních her</a:t>
            </a:r>
            <a:endParaRPr lang="cs-CZ" sz="36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771800" y="1844824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4F4A2"/>
                </a:solidFill>
                <a:latin typeface="Book Antiqua" pitchFamily="18" charset="0"/>
              </a:rPr>
              <a:t>Caesar a Kleopatra </a:t>
            </a:r>
            <a:r>
              <a:rPr lang="cs-CZ" sz="2800" b="1" dirty="0" smtClean="0">
                <a:latin typeface="Book Antiqua" pitchFamily="18" charset="0"/>
              </a:rPr>
              <a:t>(1945)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4F4A2"/>
                </a:solidFill>
                <a:latin typeface="Book Antiqua" pitchFamily="18" charset="0"/>
              </a:rPr>
              <a:t>Pekelník</a:t>
            </a:r>
            <a:r>
              <a:rPr lang="cs-CZ" sz="2800" b="1" dirty="0" smtClean="0">
                <a:latin typeface="Book Antiqua" pitchFamily="18" charset="0"/>
              </a:rPr>
              <a:t> (1959) - Burt Lancaster, Kirk Douglas, Laurence Olivier.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4F4A2"/>
                </a:solidFill>
                <a:latin typeface="Book Antiqua" pitchFamily="18" charset="0"/>
              </a:rPr>
              <a:t>Milionářka</a:t>
            </a:r>
            <a:r>
              <a:rPr lang="cs-CZ" sz="2800" b="1" dirty="0" smtClean="0">
                <a:latin typeface="Book Antiqua" pitchFamily="18" charset="0"/>
              </a:rPr>
              <a:t> (1961) - Sophia Lorenová a Peter Sellers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4F4A2"/>
                </a:solidFill>
                <a:latin typeface="Book Antiqua" pitchFamily="18" charset="0"/>
              </a:rPr>
              <a:t>My Fair Lady </a:t>
            </a:r>
            <a:r>
              <a:rPr lang="cs-CZ" sz="2800" b="1" dirty="0" smtClean="0">
                <a:latin typeface="Book Antiqua" pitchFamily="18" charset="0"/>
              </a:rPr>
              <a:t>(1964) - zfilmování amerického muzikálu </a:t>
            </a:r>
            <a:r>
              <a:rPr lang="cs-CZ" sz="2800" b="1" dirty="0" smtClean="0">
                <a:latin typeface="Book Antiqua" pitchFamily="18" charset="0"/>
              </a:rPr>
              <a:t/>
            </a:r>
            <a:br>
              <a:rPr lang="cs-CZ" sz="2800" b="1" dirty="0" smtClean="0">
                <a:latin typeface="Book Antiqua" pitchFamily="18" charset="0"/>
              </a:rPr>
            </a:br>
            <a:r>
              <a:rPr lang="cs-CZ" sz="2800" b="1" dirty="0" smtClean="0">
                <a:latin typeface="Book Antiqua" pitchFamily="18" charset="0"/>
              </a:rPr>
              <a:t>podle </a:t>
            </a:r>
            <a:r>
              <a:rPr lang="cs-CZ" sz="2800" b="1" dirty="0" smtClean="0">
                <a:latin typeface="Book Antiqua" pitchFamily="18" charset="0"/>
              </a:rPr>
              <a:t>komedie </a:t>
            </a:r>
            <a:r>
              <a:rPr lang="cs-CZ" sz="2800" b="1" dirty="0" smtClean="0">
                <a:solidFill>
                  <a:srgbClr val="F4F4A2"/>
                </a:solidFill>
                <a:latin typeface="Book Antiqua" pitchFamily="18" charset="0"/>
              </a:rPr>
              <a:t>Pygmalion</a:t>
            </a:r>
            <a:r>
              <a:rPr lang="cs-CZ" sz="2800" b="1" i="1" dirty="0" smtClean="0">
                <a:latin typeface="Book Antiqua" pitchFamily="18" charset="0"/>
              </a:rPr>
              <a:t> </a:t>
            </a:r>
            <a:r>
              <a:rPr lang="cs-CZ" sz="2800" b="1" i="1" dirty="0" smtClean="0">
                <a:latin typeface="Book Antiqua" pitchFamily="18" charset="0"/>
              </a:rPr>
              <a:t>– </a:t>
            </a:r>
            <a:br>
              <a:rPr lang="cs-CZ" sz="2800" b="1" i="1" dirty="0" smtClean="0">
                <a:latin typeface="Book Antiqua" pitchFamily="18" charset="0"/>
              </a:rPr>
            </a:br>
            <a:r>
              <a:rPr lang="cs-CZ" sz="2800" b="1" dirty="0" smtClean="0">
                <a:latin typeface="Book Antiqua" pitchFamily="18" charset="0"/>
              </a:rPr>
              <a:t>Rex </a:t>
            </a:r>
            <a:r>
              <a:rPr lang="cs-CZ" sz="2800" b="1" dirty="0" smtClean="0">
                <a:latin typeface="Book Antiqua" pitchFamily="18" charset="0"/>
              </a:rPr>
              <a:t>Harrison a </a:t>
            </a:r>
            <a:r>
              <a:rPr lang="cs-CZ" sz="2800" b="1" dirty="0" smtClean="0">
                <a:latin typeface="Book Antiqua" pitchFamily="18" charset="0"/>
              </a:rPr>
              <a:t/>
            </a:r>
            <a:br>
              <a:rPr lang="cs-CZ" sz="2800" b="1" dirty="0" smtClean="0">
                <a:latin typeface="Book Antiqua" pitchFamily="18" charset="0"/>
              </a:rPr>
            </a:br>
            <a:r>
              <a:rPr lang="cs-CZ" sz="2800" b="1" dirty="0" err="1" smtClean="0">
                <a:latin typeface="Book Antiqua" pitchFamily="18" charset="0"/>
              </a:rPr>
              <a:t>Audrey</a:t>
            </a:r>
            <a:r>
              <a:rPr lang="cs-CZ" sz="2800" b="1" dirty="0" smtClean="0">
                <a:latin typeface="Book Antiqua" pitchFamily="18" charset="0"/>
              </a:rPr>
              <a:t> </a:t>
            </a:r>
            <a:r>
              <a:rPr lang="cs-CZ" sz="2800" b="1" dirty="0" smtClean="0">
                <a:latin typeface="Book Antiqua" pitchFamily="18" charset="0"/>
              </a:rPr>
              <a:t>Hepburnová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87824" y="260648"/>
            <a:ext cx="6156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>Psal sociálně diskuzní komedie.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>Psal kritické předmluvy k tištěným vydáním her.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>Ostrá kritika viktoriánské morálky </a:t>
            </a: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/>
            </a:r>
            <a:b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</a:b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>a </a:t>
            </a:r>
            <a:r>
              <a:rPr lang="cs-CZ" sz="2400" b="1" dirty="0" smtClean="0">
                <a:solidFill>
                  <a:srgbClr val="F4F4A2"/>
                </a:solidFill>
                <a:latin typeface="Book Antiqua" pitchFamily="18" charset="0"/>
              </a:rPr>
              <a:t>zbídačování člověka</a:t>
            </a:r>
            <a:endParaRPr lang="cs-CZ" sz="2400" b="1" dirty="0">
              <a:solidFill>
                <a:srgbClr val="F4F4A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7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5508103" y="332656"/>
            <a:ext cx="33123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44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Pygmalion</a:t>
            </a:r>
            <a:endParaRPr lang="cs-CZ" sz="44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08104" y="1412776"/>
            <a:ext cx="33843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satirická komedie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z roku 1912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podle pověsti </a:t>
            </a:r>
            <a:r>
              <a:rPr lang="cs-CZ" sz="2400" b="1" dirty="0" smtClean="0">
                <a:latin typeface="Book Antiqua" pitchFamily="18" charset="0"/>
              </a:rPr>
              <a:t/>
            </a:r>
            <a:br>
              <a:rPr lang="cs-CZ" sz="2400" b="1" dirty="0" smtClean="0">
                <a:latin typeface="Book Antiqua" pitchFamily="18" charset="0"/>
              </a:rPr>
            </a:br>
            <a:r>
              <a:rPr lang="cs-CZ" sz="2400" b="1" dirty="0" smtClean="0">
                <a:latin typeface="Book Antiqua" pitchFamily="18" charset="0"/>
              </a:rPr>
              <a:t>o </a:t>
            </a:r>
            <a:r>
              <a:rPr lang="cs-CZ" sz="2400" b="1" dirty="0" smtClean="0">
                <a:latin typeface="Book Antiqua" pitchFamily="18" charset="0"/>
              </a:rPr>
              <a:t>řeckém sochaři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vytvořil sochu tak krásnou, že se do ní zamiloval a bohyně Afrodita jí dala řeč </a:t>
            </a:r>
            <a:r>
              <a:rPr lang="cs-CZ" sz="2400" b="1" dirty="0" smtClean="0">
                <a:latin typeface="Book Antiqua" pitchFamily="18" charset="0"/>
              </a:rPr>
              <a:t/>
            </a:r>
            <a:br>
              <a:rPr lang="cs-CZ" sz="2400" b="1" dirty="0" smtClean="0">
                <a:latin typeface="Book Antiqua" pitchFamily="18" charset="0"/>
              </a:rPr>
            </a:br>
            <a:r>
              <a:rPr lang="cs-CZ" sz="2400" b="1" dirty="0" smtClean="0">
                <a:latin typeface="Book Antiqua" pitchFamily="18" charset="0"/>
              </a:rPr>
              <a:t>a </a:t>
            </a:r>
            <a:r>
              <a:rPr lang="cs-CZ" sz="2400" b="1" dirty="0" smtClean="0">
                <a:latin typeface="Book Antiqua" pitchFamily="18" charset="0"/>
              </a:rPr>
              <a:t>život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sz="2400" b="1" dirty="0" smtClean="0">
                <a:latin typeface="Book Antiqua" pitchFamily="18" charset="0"/>
              </a:rPr>
              <a:t>kritika společenských tříd 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28" r="-74" b="3801"/>
          <a:stretch>
            <a:fillRect/>
          </a:stretch>
        </p:blipFill>
        <p:spPr bwMode="auto">
          <a:xfrm>
            <a:off x="0" y="0"/>
            <a:ext cx="6249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4716016" y="1988840"/>
            <a:ext cx="3816424" cy="4093428"/>
          </a:xfrm>
          <a:prstGeom prst="rect">
            <a:avLst/>
          </a:prstGeom>
          <a:solidFill>
            <a:srgbClr val="F4F4A2">
              <a:alpha val="76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95250"/>
            <a:r>
              <a:rPr lang="cs-CZ" sz="2000" dirty="0" smtClean="0">
                <a:latin typeface="Book Antiqua" pitchFamily="18" charset="0"/>
              </a:rPr>
              <a:t>Muzikál z roku 1964</a:t>
            </a:r>
          </a:p>
          <a:p>
            <a:pPr marL="95250"/>
            <a:r>
              <a:rPr lang="cs-CZ" sz="2000" b="1" dirty="0" smtClean="0">
                <a:latin typeface="Book Antiqua" pitchFamily="18" charset="0"/>
              </a:rPr>
              <a:t>Hrají:</a:t>
            </a:r>
          </a:p>
          <a:p>
            <a:pPr marL="95250"/>
            <a:r>
              <a:rPr lang="cs-CZ" sz="2000" dirty="0" smtClean="0">
                <a:latin typeface="Book Antiqua" pitchFamily="18" charset="0"/>
              </a:rPr>
              <a:t>Audrey Hepburnová </a:t>
            </a:r>
            <a:r>
              <a:rPr lang="cs-CZ" sz="2000" dirty="0" smtClean="0">
                <a:latin typeface="Book Antiqua" pitchFamily="18" charset="0"/>
              </a:rPr>
              <a:t/>
            </a:r>
            <a:br>
              <a:rPr lang="cs-CZ" sz="2000" dirty="0" smtClean="0">
                <a:latin typeface="Book Antiqua" pitchFamily="18" charset="0"/>
              </a:rPr>
            </a:br>
            <a:r>
              <a:rPr lang="cs-CZ" sz="2000" dirty="0" smtClean="0">
                <a:latin typeface="Book Antiqua" pitchFamily="18" charset="0"/>
              </a:rPr>
              <a:t>a Rex </a:t>
            </a:r>
            <a:r>
              <a:rPr lang="cs-CZ" sz="2000" dirty="0" smtClean="0">
                <a:latin typeface="Book Antiqua" pitchFamily="18" charset="0"/>
              </a:rPr>
              <a:t>Harrison</a:t>
            </a:r>
          </a:p>
          <a:p>
            <a:pPr marL="95250"/>
            <a:endParaRPr lang="cs-CZ" sz="2000" dirty="0" smtClean="0">
              <a:latin typeface="Book Antiqua" pitchFamily="18" charset="0"/>
            </a:endParaRPr>
          </a:p>
          <a:p>
            <a:pPr marL="95250"/>
            <a:r>
              <a:rPr lang="cs-CZ" sz="2000" dirty="0" smtClean="0">
                <a:latin typeface="Book Antiqua" pitchFamily="18" charset="0"/>
              </a:rPr>
              <a:t>Starý mládenec, lingvista </a:t>
            </a:r>
            <a:r>
              <a:rPr lang="cs-CZ" sz="2000" dirty="0" smtClean="0">
                <a:latin typeface="Book Antiqua" pitchFamily="18" charset="0"/>
              </a:rPr>
              <a:t/>
            </a:r>
            <a:br>
              <a:rPr lang="cs-CZ" sz="2000" dirty="0" smtClean="0">
                <a:latin typeface="Book Antiqua" pitchFamily="18" charset="0"/>
              </a:rPr>
            </a:br>
            <a:r>
              <a:rPr lang="cs-CZ" sz="2000" dirty="0" smtClean="0">
                <a:latin typeface="Book Antiqua" pitchFamily="18" charset="0"/>
              </a:rPr>
              <a:t>a </a:t>
            </a:r>
            <a:r>
              <a:rPr lang="cs-CZ" sz="2000" dirty="0" smtClean="0">
                <a:latin typeface="Book Antiqua" pitchFamily="18" charset="0"/>
              </a:rPr>
              <a:t>profesor fonetiky </a:t>
            </a:r>
            <a:r>
              <a:rPr lang="cs-CZ" sz="2000" b="1" dirty="0" smtClean="0">
                <a:latin typeface="Book Antiqua" pitchFamily="18" charset="0"/>
              </a:rPr>
              <a:t>Henry Higgins </a:t>
            </a:r>
            <a:r>
              <a:rPr lang="cs-CZ" sz="2000" dirty="0" smtClean="0">
                <a:latin typeface="Book Antiqua" pitchFamily="18" charset="0"/>
              </a:rPr>
              <a:t>potká chudou květinářku </a:t>
            </a:r>
            <a:r>
              <a:rPr lang="cs-CZ" sz="2000" b="1" dirty="0" smtClean="0">
                <a:latin typeface="Book Antiqua" pitchFamily="18" charset="0"/>
              </a:rPr>
              <a:t>Lízu Doolittlovou</a:t>
            </a:r>
            <a:r>
              <a:rPr lang="cs-CZ" sz="2000" dirty="0" smtClean="0">
                <a:latin typeface="Book Antiqua" pitchFamily="18" charset="0"/>
              </a:rPr>
              <a:t>. </a:t>
            </a:r>
          </a:p>
          <a:p>
            <a:pPr marL="95250"/>
            <a:r>
              <a:rPr lang="cs-CZ" sz="2000" dirty="0" smtClean="0">
                <a:latin typeface="Book Antiqua" pitchFamily="18" charset="0"/>
              </a:rPr>
              <a:t>Z dívky s mluvou a chováním londýnské spodiny udělá dámu.</a:t>
            </a:r>
          </a:p>
          <a:p>
            <a:pPr marL="95250"/>
            <a:r>
              <a:rPr lang="cs-CZ" sz="2000" dirty="0" smtClean="0">
                <a:latin typeface="Book Antiqua" pitchFamily="18" charset="0"/>
              </a:rPr>
              <a:t>Zamiluje se do ní.</a:t>
            </a:r>
            <a:endParaRPr lang="cs-CZ" sz="2000" dirty="0">
              <a:latin typeface="Book Antiqua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427984" y="908720"/>
            <a:ext cx="4392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My Fair Lady</a:t>
            </a:r>
            <a:endParaRPr lang="cs-CZ" sz="54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377280"/>
          <a:ext cx="4644008" cy="6480720"/>
        </p:xfrm>
        <a:graphic>
          <a:graphicData uri="http://schemas.openxmlformats.org/presentationml/2006/ole">
            <p:oleObj spid="_x0000_s1029" name="Acrobat Document" r:id="rId3" imgW="5668166" imgH="8019048" progId="AcroExch.Document.7">
              <p:embed/>
            </p:oleObj>
          </a:graphicData>
        </a:graphic>
      </p:graphicFrame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3531"/>
          <a:stretch>
            <a:fillRect/>
          </a:stretch>
        </p:blipFill>
        <p:spPr bwMode="auto">
          <a:xfrm>
            <a:off x="3995936" y="0"/>
            <a:ext cx="5148064" cy="688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11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Book Antiqua" pitchFamily="18" charset="0"/>
              </a:rPr>
              <a:t>George Bernard Shaw. In </a:t>
            </a:r>
            <a:r>
              <a:rPr lang="en-US" sz="1600" i="1" dirty="0" smtClean="0">
                <a:latin typeface="Book Antiqua" pitchFamily="18" charset="0"/>
              </a:rPr>
              <a:t>Wikipedia : the free encyclopedia</a:t>
            </a:r>
            <a:r>
              <a:rPr lang="en-US" sz="1600" dirty="0" smtClean="0">
                <a:latin typeface="Book Antiqua" pitchFamily="18" charset="0"/>
              </a:rPr>
              <a:t> [online]. St. Petersburg (Florida) : Wikipedia Foundation, 14.2.2005, last modified on 30.11.2011 [cit. 2011-12-11]. </a:t>
            </a:r>
            <a:r>
              <a:rPr lang="en-US" sz="1600" dirty="0" err="1" smtClean="0">
                <a:latin typeface="Book Antiqua" pitchFamily="18" charset="0"/>
              </a:rPr>
              <a:t>Dostupné</a:t>
            </a:r>
            <a:r>
              <a:rPr lang="en-US" sz="1600" dirty="0" smtClean="0">
                <a:latin typeface="Book Antiqua" pitchFamily="18" charset="0"/>
              </a:rPr>
              <a:t> z WWW: &lt;http://cs.wikipedia.org/wiki/George_Bernard_Shaw</a:t>
            </a:r>
            <a:r>
              <a:rPr lang="en-US" sz="1600" dirty="0" smtClean="0">
                <a:latin typeface="Book Antiqua" pitchFamily="18" charset="0"/>
              </a:rPr>
              <a:t>&gt;.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SHAW, Bernard. </a:t>
            </a:r>
            <a:r>
              <a:rPr lang="cs-CZ" sz="1600" i="1" dirty="0" err="1" smtClean="0">
                <a:latin typeface="Book Antiqua" pitchFamily="18" charset="0"/>
              </a:rPr>
              <a:t>Pygmalión</a:t>
            </a:r>
            <a:r>
              <a:rPr lang="cs-CZ" sz="1600" dirty="0" smtClean="0">
                <a:latin typeface="Book Antiqua" pitchFamily="18" charset="0"/>
              </a:rPr>
              <a:t>. V </a:t>
            </a:r>
            <a:r>
              <a:rPr lang="cs-CZ" sz="1600" dirty="0" err="1" smtClean="0">
                <a:latin typeface="Book Antiqua" pitchFamily="18" charset="0"/>
              </a:rPr>
              <a:t>nakl</a:t>
            </a:r>
            <a:r>
              <a:rPr lang="cs-CZ" sz="1600" dirty="0" smtClean="0">
                <a:latin typeface="Book Antiqua" pitchFamily="18" charset="0"/>
              </a:rPr>
              <a:t>. Artur </a:t>
            </a:r>
            <a:r>
              <a:rPr lang="cs-CZ" sz="1600" dirty="0" err="1" smtClean="0">
                <a:latin typeface="Book Antiqua" pitchFamily="18" charset="0"/>
              </a:rPr>
              <a:t>vyd</a:t>
            </a:r>
            <a:r>
              <a:rPr lang="cs-CZ" sz="1600" dirty="0" smtClean="0">
                <a:latin typeface="Book Antiqua" pitchFamily="18" charset="0"/>
              </a:rPr>
              <a:t>. 1. Překlad Milan Lukeš. Praha: Artur, 2007, 145 s. Edice D, sv. 42. ISBN 978-808-6216-959. 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b="1" dirty="0" smtClean="0">
                <a:latin typeface="Book Antiqua" pitchFamily="18" charset="0"/>
              </a:rPr>
              <a:t>Obrázky </a:t>
            </a:r>
            <a:r>
              <a:rPr lang="en-US" sz="1600" dirty="0" smtClean="0">
                <a:latin typeface="Book Antiqua" pitchFamily="18" charset="0"/>
              </a:rPr>
              <a:t>[</a:t>
            </a:r>
            <a:r>
              <a:rPr lang="cs-CZ" sz="1600" dirty="0" smtClean="0">
                <a:latin typeface="Book Antiqua" pitchFamily="18" charset="0"/>
              </a:rPr>
              <a:t>cit. 11. </a:t>
            </a:r>
            <a:r>
              <a:rPr lang="cs-CZ" sz="1600" smtClean="0">
                <a:latin typeface="Book Antiqua" pitchFamily="18" charset="0"/>
              </a:rPr>
              <a:t>12. 2011</a:t>
            </a:r>
            <a:r>
              <a:rPr lang="en-US" sz="1600" dirty="0" smtClean="0">
                <a:latin typeface="Book Antiqua" pitchFamily="18" charset="0"/>
              </a:rPr>
              <a:t>]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/685246/1280x800/</a:t>
            </a:r>
            <a:r>
              <a:rPr lang="cs-CZ" sz="1600" dirty="0" err="1" smtClean="0">
                <a:latin typeface="Book Antiqua" pitchFamily="18" charset="0"/>
              </a:rPr>
              <a:t>london.jpg</a:t>
            </a:r>
            <a:r>
              <a:rPr lang="cs-CZ" sz="1600" dirty="0" smtClean="0">
                <a:latin typeface="Book Antiqua" pitchFamily="18" charset="0"/>
              </a:rPr>
              <a:t>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=442326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/613358/1280x800/99914-1280x800.jpg?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=214324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/264527/1280x800/</a:t>
            </a:r>
            <a:r>
              <a:rPr lang="cs-CZ" sz="1600" dirty="0" err="1" smtClean="0">
                <a:latin typeface="Book Antiqua" pitchFamily="18" charset="0"/>
              </a:rPr>
              <a:t>london</a:t>
            </a:r>
            <a:r>
              <a:rPr lang="cs-CZ" sz="1600" dirty="0" smtClean="0">
                <a:latin typeface="Book Antiqua" pitchFamily="18" charset="0"/>
              </a:rPr>
              <a:t>-60-6a-</a:t>
            </a:r>
            <a:r>
              <a:rPr lang="cs-CZ" sz="1600" dirty="0" err="1" smtClean="0">
                <a:latin typeface="Book Antiqua" pitchFamily="18" charset="0"/>
              </a:rPr>
              <a:t>hdr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bw</a:t>
            </a:r>
            <a:r>
              <a:rPr lang="cs-CZ" sz="1600" dirty="0" smtClean="0">
                <a:latin typeface="Book Antiqua" pitchFamily="18" charset="0"/>
              </a:rPr>
              <a:t>-</a:t>
            </a:r>
            <a:r>
              <a:rPr lang="cs-CZ" sz="1600" dirty="0" err="1" smtClean="0">
                <a:latin typeface="Book Antiqua" pitchFamily="18" charset="0"/>
              </a:rPr>
              <a:t>small.jpg</a:t>
            </a:r>
            <a:r>
              <a:rPr lang="cs-CZ" sz="1600" dirty="0" smtClean="0">
                <a:latin typeface="Book Antiqua" pitchFamily="18" charset="0"/>
              </a:rPr>
              <a:t>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=766572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desktopnexus.com</a:t>
            </a:r>
            <a:r>
              <a:rPr lang="cs-CZ" sz="1600" dirty="0" smtClean="0">
                <a:latin typeface="Book Antiqua" pitchFamily="18" charset="0"/>
              </a:rPr>
              <a:t>/dl/</a:t>
            </a:r>
            <a:r>
              <a:rPr lang="cs-CZ" sz="1600" dirty="0" err="1" smtClean="0">
                <a:latin typeface="Book Antiqua" pitchFamily="18" charset="0"/>
              </a:rPr>
              <a:t>inline</a:t>
            </a:r>
            <a:r>
              <a:rPr lang="cs-CZ" sz="1600" dirty="0" smtClean="0">
                <a:latin typeface="Book Antiqua" pitchFamily="18" charset="0"/>
              </a:rPr>
              <a:t>/474429/1280x800/</a:t>
            </a:r>
            <a:r>
              <a:rPr lang="cs-CZ" sz="1600" dirty="0" err="1" smtClean="0">
                <a:latin typeface="Book Antiqua" pitchFamily="18" charset="0"/>
              </a:rPr>
              <a:t>Buster</a:t>
            </a:r>
            <a:r>
              <a:rPr lang="cs-CZ" sz="1600" dirty="0" smtClean="0">
                <a:latin typeface="Book Antiqua" pitchFamily="18" charset="0"/>
              </a:rPr>
              <a:t>--30-.jpg?</a:t>
            </a:r>
            <a:r>
              <a:rPr lang="cs-CZ" sz="1600" dirty="0" err="1" smtClean="0">
                <a:latin typeface="Book Antiqua" pitchFamily="18" charset="0"/>
              </a:rPr>
              <a:t>nocache</a:t>
            </a:r>
            <a:r>
              <a:rPr lang="cs-CZ" sz="1600" dirty="0" smtClean="0">
                <a:latin typeface="Book Antiqua" pitchFamily="18" charset="0"/>
              </a:rPr>
              <a:t>=616316</a:t>
            </a:r>
          </a:p>
          <a:p>
            <a:r>
              <a:rPr lang="cs-CZ" sz="1600" dirty="0" smtClean="0">
                <a:latin typeface="Book Antiqua" pitchFamily="18" charset="0"/>
              </a:rPr>
              <a:t>http://4.bp.blogspot.com/_A_iRsW56YmU/S4UbUDAQeqI/AAAAAAAACB4/vSnIMOz4J9w/s1600/george_</a:t>
            </a:r>
            <a:r>
              <a:rPr lang="cs-CZ" sz="1600" dirty="0" err="1" smtClean="0">
                <a:latin typeface="Book Antiqua" pitchFamily="18" charset="0"/>
              </a:rPr>
              <a:t>bernard</a:t>
            </a:r>
            <a:r>
              <a:rPr lang="cs-CZ" sz="1600" dirty="0" smtClean="0">
                <a:latin typeface="Book Antiqua" pitchFamily="18" charset="0"/>
              </a:rPr>
              <a:t>_</a:t>
            </a:r>
            <a:r>
              <a:rPr lang="cs-CZ" sz="1600" dirty="0" err="1" smtClean="0">
                <a:latin typeface="Book Antiqua" pitchFamily="18" charset="0"/>
              </a:rPr>
              <a:t>shaw.jpg</a:t>
            </a:r>
            <a:endParaRPr lang="cs-CZ" sz="1600" dirty="0" smtClean="0">
              <a:latin typeface="Book Antiqua" pitchFamily="18" charset="0"/>
            </a:endParaRPr>
          </a:p>
          <a:p>
            <a:r>
              <a:rPr lang="cs-CZ" sz="1600" dirty="0" smtClean="0">
                <a:latin typeface="Book Antiqua" pitchFamily="18" charset="0"/>
              </a:rPr>
              <a:t>http://www.musical-opereta.</a:t>
            </a:r>
            <a:r>
              <a:rPr lang="cs-CZ" sz="1600" dirty="0" err="1" smtClean="0">
                <a:latin typeface="Book Antiqua" pitchFamily="18" charset="0"/>
              </a:rPr>
              <a:t>cz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images</a:t>
            </a:r>
            <a:r>
              <a:rPr lang="cs-CZ" sz="1600" dirty="0" smtClean="0">
                <a:latin typeface="Book Antiqua" pitchFamily="18" charset="0"/>
              </a:rPr>
              <a:t>/2342.jpg</a:t>
            </a:r>
          </a:p>
          <a:p>
            <a:r>
              <a:rPr lang="cs-CZ" sz="1600" dirty="0" smtClean="0">
                <a:latin typeface="Book Antiqua" pitchFamily="18" charset="0"/>
              </a:rPr>
              <a:t>http://www.</a:t>
            </a:r>
            <a:r>
              <a:rPr lang="cs-CZ" sz="1600" dirty="0" err="1" smtClean="0">
                <a:latin typeface="Book Antiqua" pitchFamily="18" charset="0"/>
              </a:rPr>
              <a:t>doctormacro.com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Images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Hepburn</a:t>
            </a:r>
            <a:r>
              <a:rPr lang="cs-CZ" sz="1600" dirty="0" smtClean="0">
                <a:latin typeface="Book Antiqua" pitchFamily="18" charset="0"/>
              </a:rPr>
              <a:t>,%20Audrey/</a:t>
            </a:r>
            <a:r>
              <a:rPr lang="cs-CZ" sz="1600" dirty="0" err="1" smtClean="0">
                <a:latin typeface="Book Antiqua" pitchFamily="18" charset="0"/>
              </a:rPr>
              <a:t>Annex</a:t>
            </a:r>
            <a:r>
              <a:rPr lang="cs-CZ" sz="1600" dirty="0" smtClean="0">
                <a:latin typeface="Book Antiqua" pitchFamily="18" charset="0"/>
              </a:rPr>
              <a:t>/</a:t>
            </a:r>
            <a:r>
              <a:rPr lang="cs-CZ" sz="1600" dirty="0" err="1" smtClean="0">
                <a:latin typeface="Book Antiqua" pitchFamily="18" charset="0"/>
              </a:rPr>
              <a:t>Annex</a:t>
            </a:r>
            <a:r>
              <a:rPr lang="cs-CZ" sz="1600" dirty="0" smtClean="0">
                <a:latin typeface="Book Antiqua" pitchFamily="18" charset="0"/>
              </a:rPr>
              <a:t>%20-%20Hepburn,%20Audrey%20(My%20Fair%20Lady)_08.jpg</a:t>
            </a:r>
            <a:endParaRPr lang="cs-CZ" sz="1600" dirty="0">
              <a:latin typeface="Book Antiqua" pitchFamily="18" charset="0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384473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solidFill>
                  <a:srgbClr val="F4F4A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itchFamily="18" charset="0"/>
              </a:rPr>
              <a:t>Použité zdroje</a:t>
            </a:r>
            <a:endParaRPr lang="cs-CZ" sz="5400" b="1" cap="none" spc="0" dirty="0">
              <a:ln w="11430"/>
              <a:solidFill>
                <a:srgbClr val="F4F4A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137</Words>
  <Application>Microsoft Office PowerPoint</Application>
  <PresentationFormat>Předvádění na obrazovce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Adobe 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20</cp:revision>
  <dcterms:created xsi:type="dcterms:W3CDTF">2011-12-10T20:52:08Z</dcterms:created>
  <dcterms:modified xsi:type="dcterms:W3CDTF">2012-05-04T10:50:45Z</dcterms:modified>
</cp:coreProperties>
</file>