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1" r:id="rId3"/>
    <p:sldId id="269" r:id="rId4"/>
    <p:sldId id="263" r:id="rId5"/>
    <p:sldId id="267" r:id="rId6"/>
    <p:sldId id="270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C0"/>
    <a:srgbClr val="F5E0A3"/>
    <a:srgbClr val="996633"/>
    <a:srgbClr val="6F3505"/>
    <a:srgbClr val="432003"/>
    <a:srgbClr val="8C4306"/>
    <a:srgbClr val="301702"/>
    <a:srgbClr val="753805"/>
    <a:srgbClr val="582A04"/>
    <a:srgbClr val="5F2E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3" autoAdjust="0"/>
    <p:restoredTop sz="70925" autoAdjust="0"/>
  </p:normalViewPr>
  <p:slideViewPr>
    <p:cSldViewPr>
      <p:cViewPr varScale="1">
        <p:scale>
          <a:sx n="78" d="100"/>
          <a:sy n="78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2DDB-137B-4EFC-93E8-9462E776308E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05734-95CF-4C97-948D-1D4612A9DE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PPT Templates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5734-95CF-4C97-948D-1D4612A9DEC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PPT Templates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5734-95CF-4C97-948D-1D4612A9DE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PPT Templates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5734-95CF-4C97-948D-1D4612A9DEC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PPT Templates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5734-95CF-4C97-948D-1D4612A9DE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PPT Templates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5734-95CF-4C97-948D-1D4612A9DE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PPT Templates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5734-95CF-4C97-948D-1D4612A9DE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14348" y="1714488"/>
            <a:ext cx="5429250" cy="3643313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71414"/>
            <a:ext cx="6572264" cy="3143272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0" y="5000636"/>
            <a:ext cx="6572264" cy="1428759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3214686"/>
            <a:ext cx="6572264" cy="1785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71980" y="214290"/>
            <a:ext cx="3042698" cy="2857496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14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357554" y="214314"/>
            <a:ext cx="3042698" cy="2857496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17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14282" y="5111620"/>
            <a:ext cx="1457972" cy="123612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1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1815130" y="5111620"/>
            <a:ext cx="1457972" cy="123612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1" name="图片占位符 8"/>
          <p:cNvSpPr>
            <a:spLocks noGrp="1"/>
          </p:cNvSpPr>
          <p:nvPr>
            <p:ph type="pic" sz="quarter" idx="15"/>
          </p:nvPr>
        </p:nvSpPr>
        <p:spPr>
          <a:xfrm>
            <a:off x="3386766" y="5111620"/>
            <a:ext cx="1457972" cy="123612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3" name="图片占位符 8"/>
          <p:cNvSpPr>
            <a:spLocks noGrp="1"/>
          </p:cNvSpPr>
          <p:nvPr>
            <p:ph type="pic" sz="quarter" idx="16"/>
          </p:nvPr>
        </p:nvSpPr>
        <p:spPr>
          <a:xfrm>
            <a:off x="4958402" y="5111620"/>
            <a:ext cx="1457972" cy="123612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8786842" y="0"/>
            <a:ext cx="357158" cy="6500834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8572528" y="0"/>
            <a:ext cx="214314" cy="6500834"/>
          </a:xfrm>
          <a:prstGeom prst="rect">
            <a:avLst/>
          </a:prstGeom>
          <a:solidFill>
            <a:srgbClr val="582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8358214" y="0"/>
            <a:ext cx="285752" cy="6500834"/>
          </a:xfrm>
          <a:prstGeom prst="rect">
            <a:avLst/>
          </a:prstGeom>
          <a:solidFill>
            <a:srgbClr val="753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215338" y="0"/>
            <a:ext cx="142876" cy="6500834"/>
          </a:xfrm>
          <a:prstGeom prst="rect">
            <a:avLst/>
          </a:prstGeom>
          <a:solidFill>
            <a:srgbClr val="8C4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6643702" y="71414"/>
            <a:ext cx="1571604" cy="6357982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71414"/>
            <a:ext cx="8143900" cy="6357982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214290"/>
            <a:ext cx="5257276" cy="6072229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8786842" y="0"/>
            <a:ext cx="357158" cy="6500834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8572528" y="0"/>
            <a:ext cx="214314" cy="6500834"/>
          </a:xfrm>
          <a:prstGeom prst="rect">
            <a:avLst/>
          </a:prstGeom>
          <a:solidFill>
            <a:srgbClr val="582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8358214" y="0"/>
            <a:ext cx="285752" cy="6500834"/>
          </a:xfrm>
          <a:prstGeom prst="rect">
            <a:avLst/>
          </a:prstGeom>
          <a:solidFill>
            <a:srgbClr val="753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215338" y="0"/>
            <a:ext cx="142876" cy="6500834"/>
          </a:xfrm>
          <a:prstGeom prst="rect">
            <a:avLst/>
          </a:prstGeom>
          <a:solidFill>
            <a:srgbClr val="8C4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529830" y="214290"/>
            <a:ext cx="2471194" cy="307183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0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529830" y="3429000"/>
            <a:ext cx="2471194" cy="2857520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8143900" cy="6500834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52"/>
            <a:ext cx="7858180" cy="4643470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8786842" y="0"/>
            <a:ext cx="357158" cy="6500834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8572528" y="0"/>
            <a:ext cx="214314" cy="6500834"/>
          </a:xfrm>
          <a:prstGeom prst="rect">
            <a:avLst/>
          </a:prstGeom>
          <a:solidFill>
            <a:srgbClr val="582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8358214" y="0"/>
            <a:ext cx="285752" cy="6500834"/>
          </a:xfrm>
          <a:prstGeom prst="rect">
            <a:avLst/>
          </a:prstGeom>
          <a:solidFill>
            <a:srgbClr val="753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215338" y="0"/>
            <a:ext cx="142876" cy="6500834"/>
          </a:xfrm>
          <a:prstGeom prst="rect">
            <a:avLst/>
          </a:prstGeom>
          <a:solidFill>
            <a:srgbClr val="8C4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42844" y="4929198"/>
            <a:ext cx="3286116" cy="15716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3286116" y="4929198"/>
            <a:ext cx="4714908" cy="157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786182" y="285728"/>
            <a:ext cx="4214842" cy="6072230"/>
          </a:xfrm>
          <a:prstGeom prst="roundRect">
            <a:avLst>
              <a:gd name="adj" fmla="val 4012"/>
            </a:avLst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8786842" y="0"/>
            <a:ext cx="357158" cy="6500834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8572528" y="0"/>
            <a:ext cx="214314" cy="6500834"/>
          </a:xfrm>
          <a:prstGeom prst="rect">
            <a:avLst/>
          </a:prstGeom>
          <a:solidFill>
            <a:srgbClr val="582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8358214" y="0"/>
            <a:ext cx="285752" cy="6500834"/>
          </a:xfrm>
          <a:prstGeom prst="rect">
            <a:avLst/>
          </a:prstGeom>
          <a:solidFill>
            <a:srgbClr val="753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215338" y="0"/>
            <a:ext cx="142876" cy="6500834"/>
          </a:xfrm>
          <a:prstGeom prst="rect">
            <a:avLst/>
          </a:prstGeom>
          <a:solidFill>
            <a:srgbClr val="8C4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214282" y="285728"/>
            <a:ext cx="3429024" cy="2857520"/>
          </a:xfrm>
          <a:prstGeom prst="roundRect">
            <a:avLst>
              <a:gd name="adj" fmla="val 5239"/>
            </a:avLst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214282" y="3214686"/>
            <a:ext cx="3429024" cy="1714512"/>
          </a:xfrm>
          <a:prstGeom prst="roundRect">
            <a:avLst>
              <a:gd name="adj" fmla="val 5239"/>
            </a:avLst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857620" y="214290"/>
            <a:ext cx="4214842" cy="2786082"/>
          </a:xfrm>
          <a:prstGeom prst="roundRect">
            <a:avLst>
              <a:gd name="adj" fmla="val 2721"/>
            </a:avLst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8786842" y="0"/>
            <a:ext cx="357158" cy="6500834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8572528" y="0"/>
            <a:ext cx="214314" cy="6500834"/>
          </a:xfrm>
          <a:prstGeom prst="rect">
            <a:avLst/>
          </a:prstGeom>
          <a:solidFill>
            <a:srgbClr val="582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8358214" y="0"/>
            <a:ext cx="285752" cy="6500834"/>
          </a:xfrm>
          <a:prstGeom prst="rect">
            <a:avLst/>
          </a:prstGeom>
          <a:solidFill>
            <a:srgbClr val="753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215338" y="0"/>
            <a:ext cx="142876" cy="6500834"/>
          </a:xfrm>
          <a:prstGeom prst="rect">
            <a:avLst/>
          </a:prstGeom>
          <a:solidFill>
            <a:srgbClr val="8C4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214282" y="3143248"/>
            <a:ext cx="3500462" cy="2143140"/>
          </a:xfrm>
          <a:prstGeom prst="roundRect">
            <a:avLst>
              <a:gd name="adj" fmla="val 5239"/>
            </a:avLst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4282" y="214290"/>
            <a:ext cx="3500462" cy="2786082"/>
          </a:xfrm>
          <a:prstGeom prst="roundRect">
            <a:avLst>
              <a:gd name="adj" fmla="val 4012"/>
            </a:avLst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3857620" y="3143248"/>
            <a:ext cx="4214842" cy="2143140"/>
          </a:xfrm>
          <a:prstGeom prst="roundRect">
            <a:avLst>
              <a:gd name="adj" fmla="val 5239"/>
            </a:avLst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214282" y="5357826"/>
            <a:ext cx="7858180" cy="1143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4D36-01EC-42C6-AAC4-B45E0AB211F9}" type="datetimeFigureOut">
              <a:rPr lang="zh-CN" altLang="en-US" smtClean="0"/>
              <a:pPr/>
              <a:t>2011-9-14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6D53-FFD7-4173-9FF9-012FCB6AA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285984" y="1285860"/>
            <a:ext cx="3071802" cy="371477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32" y="5438788"/>
            <a:ext cx="9144000" cy="85725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281024"/>
            <a:ext cx="9144000" cy="85725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占位符 5" descr="pe0061085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899592" y="1628800"/>
            <a:ext cx="7104791" cy="3096344"/>
          </a:xfrm>
        </p:spPr>
      </p:pic>
      <p:sp>
        <p:nvSpPr>
          <p:cNvPr id="7" name="矩形 6"/>
          <p:cNvSpPr/>
          <p:nvPr/>
        </p:nvSpPr>
        <p:spPr>
          <a:xfrm>
            <a:off x="285720" y="188640"/>
            <a:ext cx="8606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6600" b="1" dirty="0" smtClean="0">
                <a:latin typeface="Verdana" pitchFamily="34" charset="0"/>
              </a:rPr>
              <a:t>Řecké báje</a:t>
            </a:r>
            <a:endParaRPr lang="zh-CN" altLang="en-US" sz="6600" b="1" dirty="0">
              <a:latin typeface="Verdana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8778" y="5373216"/>
            <a:ext cx="863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4800" b="1" dirty="0" smtClean="0">
                <a:latin typeface="Verdana" pitchFamily="34" charset="0"/>
              </a:rPr>
              <a:t>Orfeus a </a:t>
            </a:r>
            <a:r>
              <a:rPr lang="cs-CZ" altLang="zh-CN" sz="4800" b="1" dirty="0" err="1" smtClean="0">
                <a:latin typeface="Verdana" pitchFamily="34" charset="0"/>
              </a:rPr>
              <a:t>Eurydika</a:t>
            </a:r>
            <a:endParaRPr lang="zh-CN" altLang="en-US" sz="4800" b="1" dirty="0">
              <a:latin typeface="Verdan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88640"/>
            <a:ext cx="9144000" cy="640871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cs-CZ" dirty="0" smtClean="0"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86409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9592" y="13407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5400" b="1" dirty="0" smtClean="0">
                <a:latin typeface="Verdana" pitchFamily="34" charset="0"/>
              </a:rPr>
              <a:t>Báje</a:t>
            </a:r>
            <a:r>
              <a:rPr lang="cs-CZ" altLang="zh-CN" sz="5400" dirty="0" smtClean="0">
                <a:latin typeface="Verdana" pitchFamily="34" charset="0"/>
              </a:rPr>
              <a:t> </a:t>
            </a:r>
            <a:endParaRPr lang="zh-CN" altLang="en-US" sz="5400" dirty="0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264" y="578645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67544" y="3573016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b="1" dirty="0" smtClean="0">
                <a:latin typeface="Verdana" pitchFamily="34" charset="0"/>
              </a:rPr>
              <a:t>mýtus (1. p. mn. č. mýty)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>
                <a:latin typeface="Verdana" pitchFamily="34" charset="0"/>
              </a:rPr>
              <a:t> epický žánr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>
                <a:latin typeface="Verdana" pitchFamily="34" charset="0"/>
              </a:rPr>
              <a:t>popisuje dávné představy lidí o vzniku    </a:t>
            </a:r>
          </a:p>
          <a:p>
            <a:r>
              <a:rPr lang="cs-CZ" sz="2400" b="1" dirty="0" smtClean="0">
                <a:latin typeface="Verdana" pitchFamily="34" charset="0"/>
              </a:rPr>
              <a:t>    světa, o životě bohů a o přírodních jevech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>
                <a:latin typeface="Verdana" pitchFamily="34" charset="0"/>
              </a:rPr>
              <a:t> neznáme autora </a:t>
            </a:r>
          </a:p>
          <a:p>
            <a:endParaRPr lang="cs-CZ" dirty="0" smtClean="0">
              <a:latin typeface="Verdana" pitchFamily="34" charset="0"/>
            </a:endParaRPr>
          </a:p>
          <a:p>
            <a:pPr>
              <a:buBlip>
                <a:blip r:embed="rId3"/>
              </a:buBlip>
            </a:pPr>
            <a:endParaRPr lang="cs-CZ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260648"/>
            <a:ext cx="9144000" cy="640871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44008" y="764704"/>
            <a:ext cx="4499992" cy="86409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60032" y="692696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5400" b="1" dirty="0" smtClean="0">
                <a:latin typeface="Verdana" pitchFamily="34" charset="0"/>
              </a:rPr>
              <a:t>Postavy</a:t>
            </a:r>
            <a:endParaRPr lang="zh-CN" altLang="en-US" sz="5400" b="1" dirty="0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264" y="578645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2060848"/>
            <a:ext cx="3780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4000" b="1" dirty="0" smtClean="0">
                <a:latin typeface="Verdana" pitchFamily="34" charset="0"/>
              </a:rPr>
              <a:t>Hádes</a:t>
            </a:r>
          </a:p>
          <a:p>
            <a:pPr>
              <a:buBlip>
                <a:blip r:embed="rId4"/>
              </a:buBlip>
            </a:pPr>
            <a:r>
              <a:rPr lang="cs-CZ" sz="4000" b="1" dirty="0" smtClean="0">
                <a:latin typeface="Verdana" pitchFamily="34" charset="0"/>
              </a:rPr>
              <a:t>Persefona</a:t>
            </a:r>
          </a:p>
          <a:p>
            <a:pPr>
              <a:buBlip>
                <a:blip r:embed="rId4"/>
              </a:buBlip>
            </a:pPr>
            <a:r>
              <a:rPr lang="cs-CZ" sz="4000" b="1" dirty="0" smtClean="0">
                <a:latin typeface="Verdana" pitchFamily="34" charset="0"/>
              </a:rPr>
              <a:t>Orfeus</a:t>
            </a:r>
          </a:p>
          <a:p>
            <a:pPr>
              <a:buBlip>
                <a:blip r:embed="rId4"/>
              </a:buBlip>
            </a:pPr>
            <a:r>
              <a:rPr lang="cs-CZ" sz="4000" b="1" dirty="0" err="1" smtClean="0">
                <a:latin typeface="Verdana" pitchFamily="34" charset="0"/>
              </a:rPr>
              <a:t>Eurydika</a:t>
            </a:r>
            <a:endParaRPr lang="cs-CZ" sz="4000" b="1" dirty="0">
              <a:latin typeface="Verdana" pitchFamily="34" charset="0"/>
            </a:endParaRPr>
          </a:p>
        </p:txBody>
      </p:sp>
      <p:graphicFrame>
        <p:nvGraphicFramePr>
          <p:cNvPr id="18" name="Objek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3528" y="764704"/>
          <a:ext cx="3918451" cy="5544616"/>
        </p:xfrm>
        <a:graphic>
          <a:graphicData uri="http://schemas.openxmlformats.org/presentationml/2006/ole">
            <p:oleObj spid="_x0000_s1026" name="Acrobat Document" r:id="rId5" imgW="5667375" imgH="8020050" progId="AcroExch.Document.7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88640"/>
            <a:ext cx="9144000" cy="640871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cs-CZ" dirty="0" smtClean="0"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86409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9592" y="13407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5400" b="1" dirty="0" smtClean="0">
                <a:latin typeface="Verdana" pitchFamily="34" charset="0"/>
              </a:rPr>
              <a:t>Personifikace</a:t>
            </a:r>
            <a:r>
              <a:rPr lang="cs-CZ" altLang="zh-CN" sz="5400" dirty="0" smtClean="0">
                <a:latin typeface="Arial Black" pitchFamily="34" charset="0"/>
              </a:rPr>
              <a:t> </a:t>
            </a:r>
            <a:endParaRPr lang="zh-CN" altLang="en-US" sz="54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264" y="578645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67544" y="335699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b="1" dirty="0" smtClean="0">
                <a:latin typeface="Verdana" pitchFamily="34" charset="0"/>
              </a:rPr>
              <a:t>obrazné pojmenování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>
                <a:latin typeface="Verdana" pitchFamily="34" charset="0"/>
              </a:rPr>
              <a:t> přenesení vlastností lidí na neživé předměty</a:t>
            </a:r>
          </a:p>
          <a:p>
            <a:endParaRPr lang="cs-CZ" dirty="0" smtClean="0">
              <a:latin typeface="Verdana" pitchFamily="34" charset="0"/>
            </a:endParaRPr>
          </a:p>
          <a:p>
            <a:r>
              <a:rPr lang="cs-CZ" b="1" dirty="0" smtClean="0">
                <a:latin typeface="Verdana" pitchFamily="34" charset="0"/>
              </a:rPr>
              <a:t>     Např.: </a:t>
            </a:r>
          </a:p>
          <a:p>
            <a:r>
              <a:rPr lang="cs-CZ" b="1" i="1" dirty="0" smtClean="0">
                <a:latin typeface="Verdana" pitchFamily="34" charset="0"/>
              </a:rPr>
              <a:t>     „ … šly za ním květiny, keře a stromy“</a:t>
            </a:r>
          </a:p>
          <a:p>
            <a:r>
              <a:rPr lang="cs-CZ" b="1" i="1" dirty="0" smtClean="0">
                <a:latin typeface="Verdana" pitchFamily="34" charset="0"/>
              </a:rPr>
              <a:t>     „… pohnul k pláči i tvrdé skály“</a:t>
            </a:r>
          </a:p>
          <a:p>
            <a:pPr>
              <a:buBlip>
                <a:blip r:embed="rId3"/>
              </a:buBlip>
            </a:pPr>
            <a:endParaRPr lang="cs-CZ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88640"/>
            <a:ext cx="9144000" cy="648072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836712"/>
            <a:ext cx="9144000" cy="86409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568" y="83671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5400" b="1" dirty="0" smtClean="0">
                <a:latin typeface="Verdana" pitchFamily="34" charset="0"/>
              </a:rPr>
              <a:t>Úkoly k textu </a:t>
            </a:r>
            <a:endParaRPr lang="zh-CN" altLang="en-US" sz="5400" b="1" dirty="0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264" y="578645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1560" y="2060848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Jak se jmenovala Orfeova matka?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Na jaký hudební nástroj Orfeus hrál a jak jeho hra působila na okolní svět?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Co se stalo </a:t>
            </a:r>
            <a:r>
              <a:rPr lang="cs-CZ" sz="2400" b="1" dirty="0" err="1" smtClean="0">
                <a:latin typeface="Verdana" pitchFamily="34" charset="0"/>
              </a:rPr>
              <a:t>Eurydice</a:t>
            </a:r>
            <a:r>
              <a:rPr lang="cs-CZ" sz="2400" b="1" dirty="0" smtClean="0">
                <a:latin typeface="Verdana" pitchFamily="34" charset="0"/>
              </a:rPr>
              <a:t>, když Orfeus nebyl  doma?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V které části Řecka byl vchod do podsvětí?  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Kdo tento vchod hlídal?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Jakou podmínku Orfeus porušil na cestě zpět a proč?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latin typeface="Verdana" pitchFamily="34" charset="0"/>
              </a:rPr>
              <a:t>Kdo způsobil Orfeovu smrt?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88640"/>
            <a:ext cx="9144000" cy="648072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836712"/>
            <a:ext cx="9144000" cy="86409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568" y="836712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sz="4400" b="1" dirty="0" smtClean="0">
                <a:latin typeface="Verdana" pitchFamily="34" charset="0"/>
              </a:rPr>
              <a:t>Použité zdroje</a:t>
            </a:r>
            <a:endParaRPr lang="zh-CN" altLang="en-US" sz="4400" b="1" dirty="0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264" y="578645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576" y="1844824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itchFamily="34" charset="0"/>
              </a:rPr>
              <a:t>MERTLÍK, Rudolf. </a:t>
            </a:r>
            <a:r>
              <a:rPr lang="cs-CZ" sz="1600" b="1" i="1" dirty="0" smtClean="0">
                <a:latin typeface="Verdana" pitchFamily="34" charset="0"/>
              </a:rPr>
              <a:t>Staré řecké báje a pověsti</a:t>
            </a:r>
            <a:r>
              <a:rPr lang="cs-CZ" sz="1600" b="1" dirty="0" smtClean="0">
                <a:latin typeface="Verdana" pitchFamily="34" charset="0"/>
              </a:rPr>
              <a:t>. Praha : Albatros, 1986. 234 s.</a:t>
            </a:r>
          </a:p>
          <a:p>
            <a:endParaRPr lang="cs-CZ" b="1" dirty="0" smtClean="0">
              <a:latin typeface="Verdan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5576" y="270892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itchFamily="34" charset="0"/>
              </a:rPr>
              <a:t>Řečtí bohové. In </a:t>
            </a:r>
            <a:r>
              <a:rPr lang="cs-CZ" sz="1600" b="1" i="1" dirty="0" err="1" smtClean="0">
                <a:latin typeface="Verdana" pitchFamily="34" charset="0"/>
              </a:rPr>
              <a:t>Wikipedia</a:t>
            </a:r>
            <a:r>
              <a:rPr lang="cs-CZ" sz="1600" b="1" i="1" dirty="0" smtClean="0">
                <a:latin typeface="Verdana" pitchFamily="34" charset="0"/>
              </a:rPr>
              <a:t> : </a:t>
            </a:r>
            <a:r>
              <a:rPr lang="cs-CZ" sz="1600" b="1" i="1" dirty="0" err="1" smtClean="0">
                <a:latin typeface="Verdana" pitchFamily="34" charset="0"/>
              </a:rPr>
              <a:t>the</a:t>
            </a:r>
            <a:r>
              <a:rPr lang="cs-CZ" sz="1600" b="1" i="1" dirty="0" smtClean="0">
                <a:latin typeface="Verdana" pitchFamily="34" charset="0"/>
              </a:rPr>
              <a:t> free </a:t>
            </a:r>
            <a:r>
              <a:rPr lang="cs-CZ" sz="1600" b="1" i="1" dirty="0" err="1" smtClean="0">
                <a:latin typeface="Verdana" pitchFamily="34" charset="0"/>
              </a:rPr>
              <a:t>encyclopedia</a:t>
            </a:r>
            <a:r>
              <a:rPr lang="cs-CZ" sz="1600" b="1" dirty="0" smtClean="0">
                <a:latin typeface="Verdana" pitchFamily="34" charset="0"/>
              </a:rPr>
              <a:t> [online]. St. </a:t>
            </a:r>
            <a:r>
              <a:rPr lang="cs-CZ" sz="1600" b="1" dirty="0" err="1" smtClean="0">
                <a:latin typeface="Verdana" pitchFamily="34" charset="0"/>
              </a:rPr>
              <a:t>Petersburg</a:t>
            </a:r>
            <a:r>
              <a:rPr lang="cs-CZ" sz="1600" b="1" dirty="0" smtClean="0">
                <a:latin typeface="Verdana" pitchFamily="34" charset="0"/>
              </a:rPr>
              <a:t> (Florida) : </a:t>
            </a:r>
            <a:r>
              <a:rPr lang="cs-CZ" sz="1600" b="1" dirty="0" err="1" smtClean="0">
                <a:latin typeface="Verdana" pitchFamily="34" charset="0"/>
              </a:rPr>
              <a:t>Wikipedia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Foundation</a:t>
            </a:r>
            <a:r>
              <a:rPr lang="cs-CZ" sz="1600" b="1" dirty="0" smtClean="0">
                <a:latin typeface="Verdana" pitchFamily="34" charset="0"/>
              </a:rPr>
              <a:t>, 18.5.2009, last </a:t>
            </a:r>
            <a:r>
              <a:rPr lang="cs-CZ" sz="1600" b="1" dirty="0" err="1" smtClean="0">
                <a:latin typeface="Verdana" pitchFamily="34" charset="0"/>
              </a:rPr>
              <a:t>modified</a:t>
            </a:r>
            <a:r>
              <a:rPr lang="cs-CZ" sz="1600" b="1" dirty="0" smtClean="0">
                <a:latin typeface="Verdana" pitchFamily="34" charset="0"/>
              </a:rPr>
              <a:t> on 28.5.2009 [cit. 2011-02-17]. Dostupné z WWW: &lt;http://cs.wikipedia.org/wiki/Řečtí_bohové&gt;.</a:t>
            </a:r>
            <a:endParaRPr lang="cs-CZ" sz="1600" b="1" dirty="0">
              <a:latin typeface="Verdan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7584" y="39330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Verdana" pitchFamily="34" charset="0"/>
              </a:rPr>
              <a:t>Obrázky </a:t>
            </a:r>
            <a:r>
              <a:rPr lang="en-US" b="1" dirty="0" smtClean="0">
                <a:latin typeface="Verdana" pitchFamily="34" charset="0"/>
              </a:rPr>
              <a:t>[cit. 2011</a:t>
            </a:r>
            <a:r>
              <a:rPr lang="cs-CZ" b="1" dirty="0" smtClean="0">
                <a:latin typeface="Verdana" pitchFamily="34" charset="0"/>
              </a:rPr>
              <a:t>-09-13</a:t>
            </a:r>
            <a:r>
              <a:rPr lang="en-US" b="1" dirty="0" smtClean="0">
                <a:latin typeface="Verdana" pitchFamily="34" charset="0"/>
              </a:rPr>
              <a:t>]</a:t>
            </a:r>
            <a:r>
              <a:rPr lang="cs-CZ" b="1" dirty="0" smtClean="0">
                <a:latin typeface="Verdana" pitchFamily="34" charset="0"/>
              </a:rPr>
              <a:t> </a:t>
            </a:r>
          </a:p>
          <a:p>
            <a:r>
              <a:rPr lang="cs-CZ" b="1" dirty="0" smtClean="0">
                <a:latin typeface="Verdana" pitchFamily="34" charset="0"/>
              </a:rPr>
              <a:t>dostupné z:</a:t>
            </a:r>
          </a:p>
          <a:p>
            <a:r>
              <a:rPr lang="cs-CZ" altLang="zh-CN" sz="1600" b="1" dirty="0" smtClean="0">
                <a:latin typeface="Verdana" pitchFamily="34" charset="0"/>
              </a:rPr>
              <a:t>http://nd01.jxs.cz/682/839/d1522fb2f9_51562698_o2.jpg</a:t>
            </a:r>
          </a:p>
          <a:p>
            <a:r>
              <a:rPr lang="cs-CZ" altLang="zh-CN" sz="1600" b="1" dirty="0" smtClean="0">
                <a:latin typeface="Verdana" pitchFamily="34" charset="0"/>
              </a:rPr>
              <a:t>http://www.</a:t>
            </a:r>
            <a:r>
              <a:rPr lang="cs-CZ" altLang="zh-CN" sz="1600" b="1" dirty="0" err="1" smtClean="0">
                <a:latin typeface="Verdana" pitchFamily="34" charset="0"/>
              </a:rPr>
              <a:t>clker.com</a:t>
            </a:r>
            <a:r>
              <a:rPr lang="cs-CZ" altLang="zh-CN" sz="1600" b="1" dirty="0" smtClean="0">
                <a:latin typeface="Verdana" pitchFamily="34" charset="0"/>
              </a:rPr>
              <a:t>/</a:t>
            </a:r>
            <a:r>
              <a:rPr lang="cs-CZ" altLang="zh-CN" sz="1600" b="1" dirty="0" err="1" smtClean="0">
                <a:latin typeface="Verdana" pitchFamily="34" charset="0"/>
              </a:rPr>
              <a:t>cliparts</a:t>
            </a:r>
            <a:r>
              <a:rPr lang="cs-CZ" altLang="zh-CN" sz="1600" b="1" dirty="0" smtClean="0">
                <a:latin typeface="Verdana" pitchFamily="34" charset="0"/>
              </a:rPr>
              <a:t>/9/3/c/f/12375621111054693724warszawianka_</a:t>
            </a:r>
            <a:r>
              <a:rPr lang="cs-CZ" altLang="zh-CN" sz="1600" b="1" dirty="0" err="1" smtClean="0">
                <a:latin typeface="Verdana" pitchFamily="34" charset="0"/>
              </a:rPr>
              <a:t>Hades.svg.med.png</a:t>
            </a:r>
            <a:endParaRPr lang="cs-CZ" altLang="zh-CN" sz="1600" b="1" dirty="0" smtClean="0">
              <a:latin typeface="Verdana" pitchFamily="34" charset="0"/>
            </a:endParaRPr>
          </a:p>
          <a:p>
            <a:r>
              <a:rPr lang="cs-CZ" altLang="zh-CN" sz="1600" b="1" dirty="0" smtClean="0">
                <a:latin typeface="Verdana" pitchFamily="34" charset="0"/>
              </a:rPr>
              <a:t>http</a:t>
            </a:r>
            <a:r>
              <a:rPr lang="cs-CZ" altLang="zh-CN" sz="1600" b="1" dirty="0" smtClean="0">
                <a:latin typeface="Verdana" pitchFamily="34" charset="0"/>
              </a:rPr>
              <a:t>://</a:t>
            </a:r>
            <a:r>
              <a:rPr lang="cs-CZ" altLang="zh-CN" sz="1600" b="1" dirty="0" smtClean="0">
                <a:latin typeface="Verdana" pitchFamily="34" charset="0"/>
              </a:rPr>
              <a:t>nd01.jxs.cz/984/649/670d971e59_27800963_o2.jpg</a:t>
            </a:r>
          </a:p>
          <a:p>
            <a:r>
              <a:rPr lang="cs-CZ" altLang="zh-CN" sz="1600" b="1" dirty="0" smtClean="0">
                <a:latin typeface="Verdana" pitchFamily="34" charset="0"/>
              </a:rPr>
              <a:t>http</a:t>
            </a:r>
            <a:r>
              <a:rPr lang="cs-CZ" altLang="zh-CN" sz="1600" b="1" dirty="0" smtClean="0">
                <a:latin typeface="Verdana" pitchFamily="34" charset="0"/>
              </a:rPr>
              <a:t>://www.</a:t>
            </a:r>
            <a:r>
              <a:rPr lang="cs-CZ" altLang="zh-CN" sz="1600" b="1" dirty="0" err="1" smtClean="0">
                <a:latin typeface="Verdana" pitchFamily="34" charset="0"/>
              </a:rPr>
              <a:t>probertencyclopaedia.com</a:t>
            </a:r>
            <a:r>
              <a:rPr lang="cs-CZ" altLang="zh-CN" sz="1600" b="1" dirty="0" smtClean="0">
                <a:latin typeface="Verdana" pitchFamily="34" charset="0"/>
              </a:rPr>
              <a:t>/j/</a:t>
            </a:r>
            <a:r>
              <a:rPr lang="cs-CZ" altLang="zh-CN" sz="1600" b="1" dirty="0" err="1" smtClean="0">
                <a:latin typeface="Verdana" pitchFamily="34" charset="0"/>
              </a:rPr>
              <a:t>Charon.jpg</a:t>
            </a:r>
            <a:endParaRPr lang="cs-CZ" altLang="zh-CN" sz="1600" b="1" dirty="0" smtClean="0">
              <a:latin typeface="Verdana" pitchFamily="34" charset="0"/>
            </a:endParaRPr>
          </a:p>
          <a:p>
            <a:endParaRPr lang="cs-CZ" altLang="zh-CN" sz="1600" b="1" dirty="0" smtClean="0">
              <a:latin typeface="Verdana" pitchFamily="34" charset="0"/>
            </a:endParaRPr>
          </a:p>
          <a:p>
            <a:endParaRPr lang="zh-CN" altLang="en-US" sz="1600" b="1" dirty="0" smtClean="0">
              <a:latin typeface="Verdana" pitchFamily="34" charset="0"/>
            </a:endParaRPr>
          </a:p>
          <a:p>
            <a:endParaRPr lang="cs-CZ" b="1" dirty="0" smtClean="0">
              <a:latin typeface="Verdana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autumn1</Template>
  <TotalTime>234</TotalTime>
  <Words>215</Words>
  <Application>Microsoft Office PowerPoint</Application>
  <PresentationFormat>Předvádění na obrazovce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autumn1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10</cp:revision>
  <dcterms:created xsi:type="dcterms:W3CDTF">2010-06-02T16:47:28Z</dcterms:created>
  <dcterms:modified xsi:type="dcterms:W3CDTF">2011-09-14T07:40:10Z</dcterms:modified>
</cp:coreProperties>
</file>