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20" Type="http://schemas.openxmlformats.org/officeDocument/2006/relationships/slide" Target="slide23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598426" y="785794"/>
            <a:ext cx="361691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600" b="1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CZ</a:t>
            </a:r>
            <a:endParaRPr lang="cs-CZ" sz="16600" b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29124" y="3853956"/>
            <a:ext cx="42148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6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KVÍZ</a:t>
            </a:r>
            <a:endParaRPr lang="cs-CZ" sz="166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9550" cmpd="thickThin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22" name="Picture 2" descr="http://wwp.greenwichmeantime.com/time-zone/europe/european-union/czech-republic/images/czec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843055" y="1514407"/>
            <a:ext cx="5715000" cy="368635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714876" y="3286124"/>
            <a:ext cx="350046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</a:t>
            </a:r>
            <a:r>
              <a:rPr lang="cs-CZ" b="1" dirty="0" smtClean="0"/>
              <a:t>. </a:t>
            </a:r>
            <a:r>
              <a:rPr lang="cs-CZ" b="1" dirty="0" smtClean="0"/>
              <a:t>kolo </a:t>
            </a:r>
            <a:r>
              <a:rPr lang="cs-CZ" b="1" dirty="0" smtClean="0"/>
              <a:t>7.ročník</a:t>
            </a: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8</a:t>
            </a:r>
            <a:r>
              <a:rPr lang="cs-CZ" sz="4000" b="1" dirty="0" smtClean="0"/>
              <a:t>. Jak se jmenuje gotický hrad a město, které se nachází asi 10 km západně od Karlových Varů?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Loket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9</a:t>
            </a:r>
            <a:r>
              <a:rPr lang="cs-CZ" sz="4000" b="1" dirty="0" smtClean="0"/>
              <a:t>. Kolik horkých minerálních pramenů oficiálně vyvěrá v Karlových Varech?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12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10</a:t>
            </a:r>
            <a:r>
              <a:rPr lang="cs-CZ" sz="4000" b="1" dirty="0" smtClean="0"/>
              <a:t>. Jak se jmenuje český posvátný strom 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Lípa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11.</a:t>
            </a:r>
            <a:r>
              <a:rPr lang="pt-BR" sz="4000" b="1" dirty="0" smtClean="0"/>
              <a:t> </a:t>
            </a:r>
            <a:r>
              <a:rPr lang="cs-CZ" sz="4000" b="1" dirty="0" smtClean="0"/>
              <a:t>Jak se jmenoval první knížecí rod v českých dějinách?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Přemyslovci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12</a:t>
            </a:r>
            <a:r>
              <a:rPr lang="cs-CZ" sz="4000" b="1" dirty="0" smtClean="0"/>
              <a:t>. Ve kterém městě se vyrábí nejznámější české pivo Prazdroj?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 Plzni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13</a:t>
            </a:r>
            <a:r>
              <a:rPr lang="cs-CZ" sz="4000" b="1" dirty="0" smtClean="0"/>
              <a:t>. </a:t>
            </a:r>
            <a:r>
              <a:rPr lang="cs-CZ" sz="4000" b="1" dirty="0" smtClean="0"/>
              <a:t>Jaký dopravní prostředek se donedávna vyráběl ve </a:t>
            </a:r>
            <a:r>
              <a:rPr lang="cs-CZ" sz="4000" b="1" dirty="0" smtClean="0"/>
              <a:t>Š</a:t>
            </a:r>
            <a:r>
              <a:rPr lang="cs-CZ" sz="4000" b="1" dirty="0" smtClean="0"/>
              <a:t>kodě Ostrov</a:t>
            </a:r>
            <a:r>
              <a:rPr lang="cs-CZ" sz="4000" b="1" dirty="0" smtClean="0"/>
              <a:t>?</a:t>
            </a:r>
            <a:endParaRPr lang="cs-CZ" sz="4000" b="1" dirty="0" smtClean="0"/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Trolejbusy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14</a:t>
            </a:r>
            <a:r>
              <a:rPr lang="cs-CZ" sz="4000" b="1" dirty="0" smtClean="0"/>
              <a:t>. Kteří čtyři čeští sportovci drží v současnosti světové rekordy v lehkoatletických disciplínách?</a:t>
            </a:r>
            <a:endParaRPr lang="cs-CZ" sz="4000" b="1" dirty="0" smtClean="0"/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1472" y="4214818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Jarmila Kratochvílová 800m</a:t>
            </a:r>
          </a:p>
          <a:p>
            <a:pPr algn="ctr"/>
            <a:r>
              <a:rPr lang="cs-CZ" b="1" dirty="0" smtClean="0"/>
              <a:t>Jan Železný hod oštěpem</a:t>
            </a:r>
          </a:p>
          <a:p>
            <a:pPr algn="ctr"/>
            <a:r>
              <a:rPr lang="cs-CZ" b="1" dirty="0" smtClean="0"/>
              <a:t>Roman </a:t>
            </a:r>
            <a:r>
              <a:rPr lang="cs-CZ" b="1" dirty="0" err="1" smtClean="0"/>
              <a:t>Šebrle</a:t>
            </a:r>
            <a:r>
              <a:rPr lang="cs-CZ" b="1" dirty="0" smtClean="0"/>
              <a:t> desetiboj</a:t>
            </a:r>
          </a:p>
          <a:p>
            <a:pPr algn="ctr"/>
            <a:r>
              <a:rPr lang="cs-CZ" b="1" dirty="0" smtClean="0"/>
              <a:t>Barbora </a:t>
            </a:r>
            <a:r>
              <a:rPr lang="cs-CZ" b="1" dirty="0" err="1" smtClean="0"/>
              <a:t>Š</a:t>
            </a:r>
            <a:r>
              <a:rPr lang="cs-CZ" b="1" dirty="0" err="1" smtClean="0"/>
              <a:t>potáková</a:t>
            </a:r>
            <a:r>
              <a:rPr lang="cs-CZ" b="1" dirty="0" smtClean="0"/>
              <a:t> hod oštěpem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15</a:t>
            </a:r>
            <a:r>
              <a:rPr lang="cs-CZ" sz="4000" b="1" dirty="0" smtClean="0"/>
              <a:t>. Který český král udělil městu Ostrov městská práva?</a:t>
            </a:r>
            <a:endParaRPr lang="cs-CZ" sz="4000" b="1" dirty="0" smtClean="0"/>
          </a:p>
          <a:p>
            <a:pPr lvl="0" algn="ctr"/>
            <a:endParaRPr lang="cs-CZ" sz="4000" b="1" dirty="0" smtClean="0"/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Jan Lucemburský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16. Která pohoří tvoří hranici ČR s Německem?</a:t>
            </a:r>
            <a:endParaRPr lang="cs-CZ" sz="40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Šumava, Český les, Krušné hory,  Jizerské Hory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17</a:t>
            </a:r>
            <a:r>
              <a:rPr lang="cs-CZ" sz="4000" b="1" dirty="0" smtClean="0"/>
              <a:t>. Jak se jmenuje partnerské město Ostrova v SRN?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Rastatt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21428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1428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1428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21428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21428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1428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21428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1428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21428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13" name="Obdélník 12"/>
          <p:cNvSpPr/>
          <p:nvPr/>
        </p:nvSpPr>
        <p:spPr>
          <a:xfrm>
            <a:off x="21428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14" name="Obdélník 13"/>
          <p:cNvSpPr/>
          <p:nvPr/>
        </p:nvSpPr>
        <p:spPr>
          <a:xfrm>
            <a:off x="21428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21428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16" name="Obdélník 15"/>
          <p:cNvSpPr/>
          <p:nvPr/>
        </p:nvSpPr>
        <p:spPr>
          <a:xfrm>
            <a:off x="57147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57147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57147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19" name="Obdélník 18"/>
          <p:cNvSpPr/>
          <p:nvPr/>
        </p:nvSpPr>
        <p:spPr>
          <a:xfrm>
            <a:off x="57147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57147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57147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57147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" name="Obdélník 22"/>
          <p:cNvSpPr/>
          <p:nvPr/>
        </p:nvSpPr>
        <p:spPr>
          <a:xfrm>
            <a:off x="57147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57147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5" name="Obdélník 24"/>
          <p:cNvSpPr/>
          <p:nvPr/>
        </p:nvSpPr>
        <p:spPr>
          <a:xfrm>
            <a:off x="57147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57147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7" name="Obdélník 26"/>
          <p:cNvSpPr/>
          <p:nvPr/>
        </p:nvSpPr>
        <p:spPr>
          <a:xfrm>
            <a:off x="57147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8" name="Obdélník 27"/>
          <p:cNvSpPr/>
          <p:nvPr/>
        </p:nvSpPr>
        <p:spPr>
          <a:xfrm>
            <a:off x="57147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57147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114" name="Šestiúhelník 113">
            <a:hlinkClick r:id="rId2" action="ppaction://hlinksldjump"/>
          </p:cNvPr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Šestiúhelník 114">
            <a:hlinkClick r:id="rId3" action="ppaction://hlinksldjump"/>
          </p:cNvPr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Šestiúhelník 115">
            <a:hlinkClick r:id="rId4" action="ppaction://hlinksldjump"/>
          </p:cNvPr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Šestiúhelník 116">
            <a:hlinkClick r:id="rId5" action="ppaction://hlinksldjump"/>
          </p:cNvPr>
          <p:cNvSpPr>
            <a:spLocks noChangeAspect="1"/>
          </p:cNvSpPr>
          <p:nvPr/>
        </p:nvSpPr>
        <p:spPr>
          <a:xfrm rot="16200000">
            <a:off x="413105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Šestiúhelník 117">
            <a:hlinkClick r:id="rId6" action="ppaction://hlinksldjump"/>
          </p:cNvPr>
          <p:cNvSpPr>
            <a:spLocks noChangeAspect="1"/>
          </p:cNvSpPr>
          <p:nvPr/>
        </p:nvSpPr>
        <p:spPr>
          <a:xfrm rot="16200000">
            <a:off x="4870069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Šestiúhelník 118">
            <a:hlinkClick r:id="rId7" action="ppaction://hlinksldjump"/>
          </p:cNvPr>
          <p:cNvSpPr>
            <a:spLocks noChangeAspect="1"/>
          </p:cNvSpPr>
          <p:nvPr/>
        </p:nvSpPr>
        <p:spPr>
          <a:xfrm rot="16200000">
            <a:off x="341667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Šestiúhelník 119">
            <a:hlinkClick r:id="rId8" action="ppaction://hlinksldjump"/>
          </p:cNvPr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Šestiúhelník 120">
            <a:hlinkClick r:id="rId9" action="ppaction://hlinksldjump"/>
          </p:cNvPr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Šestiúhelník 121">
            <a:hlinkClick r:id="rId10" action="ppaction://hlinksldjump"/>
          </p:cNvPr>
          <p:cNvSpPr>
            <a:spLocks noChangeAspect="1"/>
          </p:cNvSpPr>
          <p:nvPr/>
        </p:nvSpPr>
        <p:spPr>
          <a:xfrm rot="16200000">
            <a:off x="5227259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Šestiúhelník 122">
            <a:hlinkClick r:id="rId11" action="ppaction://hlinksldjump"/>
          </p:cNvPr>
          <p:cNvSpPr>
            <a:spLocks noChangeAspect="1"/>
          </p:cNvSpPr>
          <p:nvPr/>
        </p:nvSpPr>
        <p:spPr>
          <a:xfrm rot="16200000">
            <a:off x="3059485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Šestiúhelník 123">
            <a:hlinkClick r:id="rId12" action="ppaction://hlinksldjump"/>
          </p:cNvPr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Šestiúhelník 124">
            <a:hlinkClick r:id="rId13" action="ppaction://hlinksldjump"/>
          </p:cNvPr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Šestiúhelník 125">
            <a:hlinkClick r:id="rId14" action="ppaction://hlinksldjump"/>
          </p:cNvPr>
          <p:cNvSpPr>
            <a:spLocks noChangeAspect="1"/>
          </p:cNvSpPr>
          <p:nvPr/>
        </p:nvSpPr>
        <p:spPr>
          <a:xfrm rot="16200000">
            <a:off x="487006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Šestiúhelník 126">
            <a:hlinkClick r:id="rId15" action="ppaction://hlinksldjump"/>
          </p:cNvPr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Šestiúhelník 127">
            <a:hlinkClick r:id="rId16" action="ppaction://hlinksldjump"/>
          </p:cNvPr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Šestiúhelník 128">
            <a:hlinkClick r:id="rId17" action="ppaction://hlinksldjump"/>
          </p:cNvPr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Šestiúhelník 129">
            <a:hlinkClick r:id="rId18" action="ppaction://hlinksldjump"/>
          </p:cNvPr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Šestiúhelník 130">
            <a:hlinkClick r:id="rId19" action="ppaction://hlinksldjump"/>
          </p:cNvPr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Šestiúhelník 131">
            <a:hlinkClick r:id="rId20" action="ppaction://hlinksldjump"/>
          </p:cNvPr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Šestiúhelník 132">
            <a:hlinkClick r:id="rId21" action="ppaction://hlinksldjump"/>
          </p:cNvPr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Šestiúhelník 133">
            <a:hlinkClick r:id="rId22" action="ppaction://hlinksldjump"/>
          </p:cNvPr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Šestiúhelník 134">
            <a:hlinkClick r:id="rId23" action="ppaction://hlinksldjump"/>
          </p:cNvPr>
          <p:cNvSpPr>
            <a:spLocks noChangeAspect="1"/>
          </p:cNvSpPr>
          <p:nvPr/>
        </p:nvSpPr>
        <p:spPr>
          <a:xfrm rot="16200000">
            <a:off x="270229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Šestiúhelník 135">
            <a:hlinkClick r:id="rId24" action="ppaction://hlinksldjump"/>
          </p:cNvPr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Šestiúhelník 136">
            <a:hlinkClick r:id="rId25" action="ppaction://hlinksldjump"/>
          </p:cNvPr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estiúhelník 137">
            <a:hlinkClick r:id="rId26" action="ppaction://hlinksldjump"/>
          </p:cNvPr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Šestiúhelník 138">
            <a:hlinkClick r:id="rId27" action="ppaction://hlinksldjump"/>
          </p:cNvPr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Šestiúhelník 139">
            <a:hlinkClick r:id="rId28" action="ppaction://hlinksldjump"/>
          </p:cNvPr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Šestiúhelník 140">
            <a:hlinkClick r:id="rId29" action="ppaction://hlinksldjump"/>
          </p:cNvPr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TextovéPole 141"/>
          <p:cNvSpPr txBox="1"/>
          <p:nvPr/>
        </p:nvSpPr>
        <p:spPr>
          <a:xfrm>
            <a:off x="4357686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3929058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4714876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145" name="TextovéPole 144"/>
          <p:cNvSpPr txBox="1"/>
          <p:nvPr/>
        </p:nvSpPr>
        <p:spPr>
          <a:xfrm>
            <a:off x="364330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46" name="TextovéPole 145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47" name="TextovéPole 146"/>
          <p:cNvSpPr txBox="1"/>
          <p:nvPr/>
        </p:nvSpPr>
        <p:spPr>
          <a:xfrm>
            <a:off x="507206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48" name="TextovéPole 147"/>
          <p:cNvSpPr txBox="1"/>
          <p:nvPr/>
        </p:nvSpPr>
        <p:spPr>
          <a:xfrm>
            <a:off x="328611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400049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471487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542925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52" name="TextovéPole 15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53" name="TextovéPole 152"/>
          <p:cNvSpPr txBox="1"/>
          <p:nvPr/>
        </p:nvSpPr>
        <p:spPr>
          <a:xfrm>
            <a:off x="364330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5768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5" name="TextovéPole 154"/>
          <p:cNvSpPr txBox="1"/>
          <p:nvPr/>
        </p:nvSpPr>
        <p:spPr>
          <a:xfrm>
            <a:off x="507206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6" name="TextovéPole 155"/>
          <p:cNvSpPr txBox="1"/>
          <p:nvPr/>
        </p:nvSpPr>
        <p:spPr>
          <a:xfrm>
            <a:off x="578644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57" name="TextovéPole 156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8" name="TextovéPole 157"/>
          <p:cNvSpPr txBox="1"/>
          <p:nvPr/>
        </p:nvSpPr>
        <p:spPr>
          <a:xfrm>
            <a:off x="328611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159" name="TextovéPole 158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60" name="TextovéPole 159"/>
          <p:cNvSpPr txBox="1"/>
          <p:nvPr/>
        </p:nvSpPr>
        <p:spPr>
          <a:xfrm>
            <a:off x="471487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161" name="TextovéPole 160"/>
          <p:cNvSpPr txBox="1"/>
          <p:nvPr/>
        </p:nvSpPr>
        <p:spPr>
          <a:xfrm>
            <a:off x="542925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61436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3" name="TextovéPole 162"/>
          <p:cNvSpPr txBox="1"/>
          <p:nvPr/>
        </p:nvSpPr>
        <p:spPr>
          <a:xfrm>
            <a:off x="22145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22</a:t>
            </a:r>
            <a:endParaRPr lang="cs-CZ" dirty="0"/>
          </a:p>
        </p:txBody>
      </p:sp>
      <p:sp>
        <p:nvSpPr>
          <p:cNvPr id="164" name="TextovéPole 163"/>
          <p:cNvSpPr txBox="1"/>
          <p:nvPr/>
        </p:nvSpPr>
        <p:spPr>
          <a:xfrm>
            <a:off x="29289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165" name="TextovéPole 164"/>
          <p:cNvSpPr txBox="1"/>
          <p:nvPr/>
        </p:nvSpPr>
        <p:spPr>
          <a:xfrm>
            <a:off x="364330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</a:t>
            </a:r>
            <a:endParaRPr lang="cs-CZ" dirty="0"/>
          </a:p>
        </p:txBody>
      </p:sp>
      <p:sp>
        <p:nvSpPr>
          <p:cNvPr id="166" name="TextovéPole 165"/>
          <p:cNvSpPr txBox="1"/>
          <p:nvPr/>
        </p:nvSpPr>
        <p:spPr>
          <a:xfrm>
            <a:off x="435768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167" name="TextovéPole 166"/>
          <p:cNvSpPr txBox="1"/>
          <p:nvPr/>
        </p:nvSpPr>
        <p:spPr>
          <a:xfrm>
            <a:off x="507206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26</a:t>
            </a:r>
            <a:endParaRPr lang="cs-CZ" dirty="0"/>
          </a:p>
        </p:txBody>
      </p:sp>
      <p:sp>
        <p:nvSpPr>
          <p:cNvPr id="168" name="TextovéPole 167"/>
          <p:cNvSpPr txBox="1"/>
          <p:nvPr/>
        </p:nvSpPr>
        <p:spPr>
          <a:xfrm>
            <a:off x="57864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27</a:t>
            </a:r>
            <a:endParaRPr lang="cs-CZ" dirty="0"/>
          </a:p>
        </p:txBody>
      </p:sp>
      <p:sp>
        <p:nvSpPr>
          <p:cNvPr id="169" name="TextovéPole 168"/>
          <p:cNvSpPr txBox="1"/>
          <p:nvPr/>
        </p:nvSpPr>
        <p:spPr>
          <a:xfrm>
            <a:off x="65008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183" name="Šestiúhelník 182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Šestiúhelník 183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Šestiúhelník 184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Šestiúhelník 185"/>
          <p:cNvSpPr>
            <a:spLocks noChangeAspect="1"/>
          </p:cNvSpPr>
          <p:nvPr/>
        </p:nvSpPr>
        <p:spPr>
          <a:xfrm rot="16200000">
            <a:off x="413105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Šestiúhelník 186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Šestiúhelník 187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Šestiúhelník 188"/>
          <p:cNvSpPr>
            <a:spLocks noChangeAspect="1"/>
          </p:cNvSpPr>
          <p:nvPr/>
        </p:nvSpPr>
        <p:spPr>
          <a:xfrm rot="16200000">
            <a:off x="379849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Šestiúhelník 18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Šestiúhelník 190"/>
          <p:cNvSpPr>
            <a:spLocks noChangeAspect="1"/>
          </p:cNvSpPr>
          <p:nvPr/>
        </p:nvSpPr>
        <p:spPr>
          <a:xfrm rot="16200000">
            <a:off x="451287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Šestiúhelník 191"/>
          <p:cNvSpPr>
            <a:spLocks noChangeAspect="1"/>
          </p:cNvSpPr>
          <p:nvPr/>
        </p:nvSpPr>
        <p:spPr>
          <a:xfrm rot="16200000">
            <a:off x="522725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Šestiúhelník 192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Šestiúhelník 193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Šestiúhelník 194"/>
          <p:cNvSpPr>
            <a:spLocks noChangeAspect="1"/>
          </p:cNvSpPr>
          <p:nvPr/>
        </p:nvSpPr>
        <p:spPr>
          <a:xfrm rot="16200000">
            <a:off x="4155689" y="3059492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Šestiúhelník 195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Šestiúhelník 196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Šestiúhelník 197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Šestiúhelník 198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Šestiúhelník 199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Šestiúhelník 200"/>
          <p:cNvSpPr>
            <a:spLocks noChangeAspect="1"/>
          </p:cNvSpPr>
          <p:nvPr/>
        </p:nvSpPr>
        <p:spPr>
          <a:xfrm rot="16200000">
            <a:off x="451287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Šestiúhelník 201"/>
          <p:cNvSpPr>
            <a:spLocks noChangeAspect="1"/>
          </p:cNvSpPr>
          <p:nvPr/>
        </p:nvSpPr>
        <p:spPr>
          <a:xfrm rot="16200000">
            <a:off x="522725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Šestiúhelník 202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Šestiúhelník 203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Šestiúhelník 204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Šestiúhelník 205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Šestiúhelník 206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Šestiúhelník 207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Šestiúhelník 208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Šestiúhelník 209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821533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212" name="Obdélník 211"/>
          <p:cNvSpPr/>
          <p:nvPr/>
        </p:nvSpPr>
        <p:spPr>
          <a:xfrm>
            <a:off x="821533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213" name="Obdélník 212"/>
          <p:cNvSpPr/>
          <p:nvPr/>
        </p:nvSpPr>
        <p:spPr>
          <a:xfrm>
            <a:off x="821533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214" name="Obdélník 213"/>
          <p:cNvSpPr/>
          <p:nvPr/>
        </p:nvSpPr>
        <p:spPr>
          <a:xfrm>
            <a:off x="821533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215" name="Obdélník 214"/>
          <p:cNvSpPr/>
          <p:nvPr/>
        </p:nvSpPr>
        <p:spPr>
          <a:xfrm>
            <a:off x="821533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216" name="Obdélník 215"/>
          <p:cNvSpPr/>
          <p:nvPr/>
        </p:nvSpPr>
        <p:spPr>
          <a:xfrm>
            <a:off x="821533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217" name="Obdélník 216"/>
          <p:cNvSpPr/>
          <p:nvPr/>
        </p:nvSpPr>
        <p:spPr>
          <a:xfrm>
            <a:off x="821533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218" name="Obdélník 217"/>
          <p:cNvSpPr/>
          <p:nvPr/>
        </p:nvSpPr>
        <p:spPr>
          <a:xfrm>
            <a:off x="821533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219" name="Obdélník 218"/>
          <p:cNvSpPr/>
          <p:nvPr/>
        </p:nvSpPr>
        <p:spPr>
          <a:xfrm>
            <a:off x="821533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220" name="Obdélník 219"/>
          <p:cNvSpPr/>
          <p:nvPr/>
        </p:nvSpPr>
        <p:spPr>
          <a:xfrm>
            <a:off x="821533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221" name="Obdélník 220"/>
          <p:cNvSpPr/>
          <p:nvPr/>
        </p:nvSpPr>
        <p:spPr>
          <a:xfrm>
            <a:off x="821533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222" name="Obdélník 221"/>
          <p:cNvSpPr/>
          <p:nvPr/>
        </p:nvSpPr>
        <p:spPr>
          <a:xfrm>
            <a:off x="821533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223" name="Obdélník 222"/>
          <p:cNvSpPr/>
          <p:nvPr/>
        </p:nvSpPr>
        <p:spPr>
          <a:xfrm>
            <a:off x="821533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224" name="Obdélník 223"/>
          <p:cNvSpPr/>
          <p:nvPr/>
        </p:nvSpPr>
        <p:spPr>
          <a:xfrm>
            <a:off x="821533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225" name="Obdélník 224"/>
          <p:cNvSpPr/>
          <p:nvPr/>
        </p:nvSpPr>
        <p:spPr>
          <a:xfrm>
            <a:off x="857252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226" name="Obdélník 225"/>
          <p:cNvSpPr/>
          <p:nvPr/>
        </p:nvSpPr>
        <p:spPr>
          <a:xfrm>
            <a:off x="857252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227" name="Obdélník 226"/>
          <p:cNvSpPr/>
          <p:nvPr/>
        </p:nvSpPr>
        <p:spPr>
          <a:xfrm>
            <a:off x="857252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228" name="Obdélník 227"/>
          <p:cNvSpPr/>
          <p:nvPr/>
        </p:nvSpPr>
        <p:spPr>
          <a:xfrm>
            <a:off x="857252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29" name="Obdélník 228"/>
          <p:cNvSpPr/>
          <p:nvPr/>
        </p:nvSpPr>
        <p:spPr>
          <a:xfrm>
            <a:off x="857252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30" name="Obdélník 229"/>
          <p:cNvSpPr/>
          <p:nvPr/>
        </p:nvSpPr>
        <p:spPr>
          <a:xfrm>
            <a:off x="857252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31" name="Obdélník 230"/>
          <p:cNvSpPr/>
          <p:nvPr/>
        </p:nvSpPr>
        <p:spPr>
          <a:xfrm>
            <a:off x="857252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2" name="Obdélník 231"/>
          <p:cNvSpPr/>
          <p:nvPr/>
        </p:nvSpPr>
        <p:spPr>
          <a:xfrm>
            <a:off x="857252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33" name="Obdélník 232"/>
          <p:cNvSpPr/>
          <p:nvPr/>
        </p:nvSpPr>
        <p:spPr>
          <a:xfrm>
            <a:off x="857252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34" name="Obdélník 233"/>
          <p:cNvSpPr/>
          <p:nvPr/>
        </p:nvSpPr>
        <p:spPr>
          <a:xfrm>
            <a:off x="857252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35" name="Obdélník 234"/>
          <p:cNvSpPr/>
          <p:nvPr/>
        </p:nvSpPr>
        <p:spPr>
          <a:xfrm>
            <a:off x="857252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36" name="Obdélník 235"/>
          <p:cNvSpPr/>
          <p:nvPr/>
        </p:nvSpPr>
        <p:spPr>
          <a:xfrm>
            <a:off x="857252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37" name="Obdélník 236"/>
          <p:cNvSpPr/>
          <p:nvPr/>
        </p:nvSpPr>
        <p:spPr>
          <a:xfrm>
            <a:off x="857252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38" name="Obdélník 237"/>
          <p:cNvSpPr/>
          <p:nvPr/>
        </p:nvSpPr>
        <p:spPr>
          <a:xfrm>
            <a:off x="857252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239" name="Šestiúhelník 238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Šestiúhelník 239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Šestiúhelník 240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Šestiúhelník 241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Šestiúhelník 242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Šestiúhelník 243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Šestiúhelník 244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Šestiúhelník 245"/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estiúhelník 246"/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Šestiúhelník 24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Šestiúhelník 248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Šestiúhelník 249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estiúhelník 250"/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Šestiúhelník 251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Šestiúhelník 252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Šestiúhelník 253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Šestiúhelník 254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Šestiúhelník 255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Šestiúhelník 256"/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Šestiúhelník 257"/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Šestiúhelník 258"/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Šestiúhelník 259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Šestiúhelník 260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estiúhelník 261"/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Šestiúhelník 262"/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Šestiúhelník 263"/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Šestiúhelník 264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Šestiúhelník 265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Šestiúhelník 170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Šestiúhelník 171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Šestiúhelník 172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Šestiúhelník 173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Šestiúhelník 174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Šestiúhelník 175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Šestiúhelník 176"/>
          <p:cNvSpPr>
            <a:spLocks noChangeAspect="1"/>
          </p:cNvSpPr>
          <p:nvPr/>
        </p:nvSpPr>
        <p:spPr>
          <a:xfrm rot="16200000">
            <a:off x="4488245" y="2416550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Šestiúhelník 17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Šestiúhelník 178"/>
          <p:cNvSpPr>
            <a:spLocks noChangeAspect="1"/>
          </p:cNvSpPr>
          <p:nvPr/>
        </p:nvSpPr>
        <p:spPr>
          <a:xfrm rot="16200000">
            <a:off x="379849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Šestiúhelník 17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Šestiúhelník 180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Šestiúhelník 181"/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Šestiúhelník 266"/>
          <p:cNvSpPr>
            <a:spLocks noChangeAspect="1"/>
          </p:cNvSpPr>
          <p:nvPr/>
        </p:nvSpPr>
        <p:spPr>
          <a:xfrm rot="16200000">
            <a:off x="413105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Šestiúhelník 267"/>
          <p:cNvSpPr>
            <a:spLocks noChangeAspect="1"/>
          </p:cNvSpPr>
          <p:nvPr/>
        </p:nvSpPr>
        <p:spPr>
          <a:xfrm rot="16200000">
            <a:off x="484543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Šestiúhelník 268"/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Šestiúhelník 269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Šestiúhelník 270"/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2" name="Šestiúhelník 271"/>
          <p:cNvSpPr>
            <a:spLocks noChangeAspect="1"/>
          </p:cNvSpPr>
          <p:nvPr/>
        </p:nvSpPr>
        <p:spPr>
          <a:xfrm rot="16200000">
            <a:off x="377386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3" name="Šestiúhelník 272"/>
          <p:cNvSpPr>
            <a:spLocks noChangeAspect="1"/>
          </p:cNvSpPr>
          <p:nvPr/>
        </p:nvSpPr>
        <p:spPr>
          <a:xfrm rot="16200000">
            <a:off x="448824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Šestiúhelník 273"/>
          <p:cNvSpPr>
            <a:spLocks noChangeAspect="1"/>
          </p:cNvSpPr>
          <p:nvPr/>
        </p:nvSpPr>
        <p:spPr>
          <a:xfrm rot="16200000">
            <a:off x="520262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5" name="Šestiúhelník 274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" name="Šestiúhelník 275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7" name="Šestiúhelník 276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Šestiúhelník 277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Šestiúhelník 278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Šestiúhelník 279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estiúhelník 280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estiúhelník 281"/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7" name="Obdélník 366"/>
          <p:cNvSpPr/>
          <p:nvPr/>
        </p:nvSpPr>
        <p:spPr>
          <a:xfrm>
            <a:off x="20716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368" name="Obdélník 367"/>
          <p:cNvSpPr/>
          <p:nvPr/>
        </p:nvSpPr>
        <p:spPr>
          <a:xfrm>
            <a:off x="24288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369" name="Obdélník 368"/>
          <p:cNvSpPr/>
          <p:nvPr/>
        </p:nvSpPr>
        <p:spPr>
          <a:xfrm>
            <a:off x="27860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370" name="Obdélník 369"/>
          <p:cNvSpPr/>
          <p:nvPr/>
        </p:nvSpPr>
        <p:spPr>
          <a:xfrm>
            <a:off x="31432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371" name="Obdélník 370"/>
          <p:cNvSpPr/>
          <p:nvPr/>
        </p:nvSpPr>
        <p:spPr>
          <a:xfrm>
            <a:off x="350043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372" name="Obdélník 371"/>
          <p:cNvSpPr/>
          <p:nvPr/>
        </p:nvSpPr>
        <p:spPr>
          <a:xfrm>
            <a:off x="385762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373" name="Obdélník 372"/>
          <p:cNvSpPr/>
          <p:nvPr/>
        </p:nvSpPr>
        <p:spPr>
          <a:xfrm>
            <a:off x="421481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374" name="Obdélník 373"/>
          <p:cNvSpPr/>
          <p:nvPr/>
        </p:nvSpPr>
        <p:spPr>
          <a:xfrm>
            <a:off x="457200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375" name="Obdélník 374"/>
          <p:cNvSpPr/>
          <p:nvPr/>
        </p:nvSpPr>
        <p:spPr>
          <a:xfrm>
            <a:off x="492919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376" name="Obdélník 375"/>
          <p:cNvSpPr/>
          <p:nvPr/>
        </p:nvSpPr>
        <p:spPr>
          <a:xfrm>
            <a:off x="528638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377" name="Obdélník 376"/>
          <p:cNvSpPr/>
          <p:nvPr/>
        </p:nvSpPr>
        <p:spPr>
          <a:xfrm>
            <a:off x="56435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378" name="Obdélník 377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379" name="Obdélník 378"/>
          <p:cNvSpPr/>
          <p:nvPr/>
        </p:nvSpPr>
        <p:spPr>
          <a:xfrm>
            <a:off x="63579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380" name="Obdélník 379"/>
          <p:cNvSpPr/>
          <p:nvPr/>
        </p:nvSpPr>
        <p:spPr>
          <a:xfrm>
            <a:off x="67151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381" name="Obdélník 380"/>
          <p:cNvSpPr/>
          <p:nvPr/>
        </p:nvSpPr>
        <p:spPr>
          <a:xfrm>
            <a:off x="20716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382" name="Obdélník 381"/>
          <p:cNvSpPr/>
          <p:nvPr/>
        </p:nvSpPr>
        <p:spPr>
          <a:xfrm>
            <a:off x="24288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383" name="Obdélník 382"/>
          <p:cNvSpPr/>
          <p:nvPr/>
        </p:nvSpPr>
        <p:spPr>
          <a:xfrm>
            <a:off x="27860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384" name="Obdélník 383"/>
          <p:cNvSpPr/>
          <p:nvPr/>
        </p:nvSpPr>
        <p:spPr>
          <a:xfrm>
            <a:off x="31432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385" name="Obdélník 384"/>
          <p:cNvSpPr/>
          <p:nvPr/>
        </p:nvSpPr>
        <p:spPr>
          <a:xfrm>
            <a:off x="350043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386" name="Obdélník 385"/>
          <p:cNvSpPr/>
          <p:nvPr/>
        </p:nvSpPr>
        <p:spPr>
          <a:xfrm>
            <a:off x="385762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387" name="Obdélník 386"/>
          <p:cNvSpPr/>
          <p:nvPr/>
        </p:nvSpPr>
        <p:spPr>
          <a:xfrm>
            <a:off x="421481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388" name="Obdélník 387"/>
          <p:cNvSpPr/>
          <p:nvPr/>
        </p:nvSpPr>
        <p:spPr>
          <a:xfrm>
            <a:off x="457200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389" name="Obdélník 388"/>
          <p:cNvSpPr/>
          <p:nvPr/>
        </p:nvSpPr>
        <p:spPr>
          <a:xfrm>
            <a:off x="492919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390" name="Obdélník 389"/>
          <p:cNvSpPr/>
          <p:nvPr/>
        </p:nvSpPr>
        <p:spPr>
          <a:xfrm>
            <a:off x="528638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391" name="Obdélník 390"/>
          <p:cNvSpPr/>
          <p:nvPr/>
        </p:nvSpPr>
        <p:spPr>
          <a:xfrm>
            <a:off x="56435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92" name="Obdélník 391"/>
          <p:cNvSpPr/>
          <p:nvPr/>
        </p:nvSpPr>
        <p:spPr>
          <a:xfrm>
            <a:off x="60007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393" name="Obdélník 392"/>
          <p:cNvSpPr/>
          <p:nvPr/>
        </p:nvSpPr>
        <p:spPr>
          <a:xfrm>
            <a:off x="63579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394" name="Obdélník 393"/>
          <p:cNvSpPr/>
          <p:nvPr/>
        </p:nvSpPr>
        <p:spPr>
          <a:xfrm>
            <a:off x="67151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6" grpId="0" animBg="1"/>
      <p:bldP spid="176" grpId="2" animBg="1"/>
      <p:bldP spid="176" grpId="3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267" grpId="0" animBg="1"/>
      <p:bldP spid="267" grpId="1" animBg="1"/>
      <p:bldP spid="267" grpId="2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0" grpId="2" animBg="1"/>
      <p:bldP spid="271" grpId="0" animBg="1"/>
      <p:bldP spid="271" grpId="1" animBg="1"/>
      <p:bldP spid="271" grpId="2" animBg="1"/>
      <p:bldP spid="272" grpId="0" animBg="1"/>
      <p:bldP spid="272" grpId="1" animBg="1"/>
      <p:bldP spid="272" grpId="2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18. </a:t>
            </a:r>
            <a:r>
              <a:rPr lang="cs-CZ" sz="4000" b="1" dirty="0" smtClean="0"/>
              <a:t>V kterém roce byla založena naše škola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1926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19</a:t>
            </a:r>
            <a:r>
              <a:rPr lang="cs-CZ" sz="4000" b="1" dirty="0" smtClean="0"/>
              <a:t>. </a:t>
            </a:r>
            <a:r>
              <a:rPr lang="cs-CZ" sz="4000" b="1" dirty="0" smtClean="0"/>
              <a:t>Jak se jmenuje první historicky doložená osobnost českých dějin a zakladatel prvního státu na našem území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70261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Sámo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20</a:t>
            </a:r>
            <a:r>
              <a:rPr lang="cs-CZ" sz="4000" b="1" dirty="0" smtClean="0"/>
              <a:t>. Kolik krajů má česká republika 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13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21</a:t>
            </a:r>
            <a:r>
              <a:rPr lang="cs-CZ" sz="4000" b="1" dirty="0" smtClean="0"/>
              <a:t>. Co se těžilo v Jáchymově v 50.a 60. letech minulého století?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434555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8456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Uran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22</a:t>
            </a:r>
            <a:r>
              <a:rPr lang="cs-CZ" sz="4000" b="1" dirty="0" smtClean="0"/>
              <a:t>. Jak se jmenuje hrad v blízkosti Ostrova, který se v současné době rekonstruuje?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Horní hrad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23</a:t>
            </a:r>
            <a:r>
              <a:rPr lang="cs-CZ" sz="4000" b="1" dirty="0" smtClean="0"/>
              <a:t>. Kdo je autorem hudby české hymny?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František </a:t>
            </a:r>
            <a:r>
              <a:rPr lang="cs-CZ" b="1" dirty="0" err="1" smtClean="0"/>
              <a:t>Škroup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24. Jak se </a:t>
            </a:r>
            <a:r>
              <a:rPr lang="cs-CZ" sz="4000" b="1" dirty="0" smtClean="0"/>
              <a:t>jmenují krasové jeskyně nedaleko Berouna?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Koněpruské</a:t>
            </a:r>
            <a:r>
              <a:rPr lang="cs-CZ" b="1" dirty="0" smtClean="0"/>
              <a:t> jeskyně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25</a:t>
            </a:r>
            <a:r>
              <a:rPr lang="cs-CZ" sz="4000" b="1" dirty="0" smtClean="0"/>
              <a:t>. Jak se jmenovaly podle pověsti tři dcery knížete </a:t>
            </a:r>
            <a:r>
              <a:rPr lang="cs-CZ" sz="4000" b="1" dirty="0" err="1" smtClean="0"/>
              <a:t>Kroka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Kazi, Teta, Libuše</a:t>
            </a:r>
            <a:endParaRPr lang="cs-CZ" b="1" dirty="0"/>
          </a:p>
        </p:txBody>
      </p:sp>
      <p:sp>
        <p:nvSpPr>
          <p:cNvPr id="6" name="Stužka nahoru 5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26</a:t>
            </a:r>
            <a:r>
              <a:rPr lang="cs-CZ" sz="4000" b="1" dirty="0" smtClean="0"/>
              <a:t>. Jak se jmenuje značka traktorů vyráběných v ČR?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Zetor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27</a:t>
            </a:r>
            <a:r>
              <a:rPr lang="cs-CZ" sz="4000" b="1" dirty="0" smtClean="0"/>
              <a:t>. Jaké kódové označení nesou letadla ČR 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5598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OK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29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1. </a:t>
            </a:r>
            <a:r>
              <a:rPr lang="cs-CZ" sz="4000" b="1" dirty="0" smtClean="0"/>
              <a:t>Které řeky protékají Karlovými Vary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Ohře, Teplá, </a:t>
            </a:r>
            <a:r>
              <a:rPr lang="cs-CZ" b="1" dirty="0" err="1" smtClean="0"/>
              <a:t>Rolava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tužka nahoru 33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28</a:t>
            </a:r>
            <a:r>
              <a:rPr lang="cs-CZ" sz="4000" b="1" dirty="0" smtClean="0"/>
              <a:t>. Z kterého města je hokejový klub, který získal v loňské sezóně titul mistra ČR?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Z Karlových Varů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</a:t>
            </a:r>
            <a:r>
              <a:rPr lang="cs-CZ" sz="4000" b="1" dirty="0" smtClean="0"/>
              <a:t>. Kolik obyvatel má Ostrov?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asi 17250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3</a:t>
            </a:r>
            <a:r>
              <a:rPr lang="cs-CZ" sz="4000" b="1" dirty="0" smtClean="0"/>
              <a:t>. Jak se jmenuje nejvyšší hora Krušných hor?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Klínovec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4. </a:t>
            </a:r>
            <a:r>
              <a:rPr lang="cs-CZ" sz="4000" b="1" dirty="0" smtClean="0"/>
              <a:t>Jak se jmenuje bývalé horní, dnes lázeňské, město, které se nachází v Krušných horách?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Jáchymov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5</a:t>
            </a:r>
            <a:r>
              <a:rPr lang="cs-CZ" sz="4000" b="1" dirty="0" smtClean="0"/>
              <a:t>. Jak se jmenuje divadelní hra, ve které poprvé zazněla česká hymna?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Fidlovačka, aneb žádný hněv a žádná rvačka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6</a:t>
            </a:r>
            <a:r>
              <a:rPr lang="cs-CZ" sz="4000" b="1" dirty="0" smtClean="0"/>
              <a:t>. Vyjmenuj tři největší města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Praha, Brno, Ostrava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7</a:t>
            </a:r>
            <a:r>
              <a:rPr lang="cs-CZ" sz="4000" b="1" dirty="0" smtClean="0"/>
              <a:t>. Jak se jmenuje největší CHKO Karlovarského kraje?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Slavkovský les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641</Words>
  <Application>Microsoft Office PowerPoint</Application>
  <PresentationFormat>Předvádění na obrazovce (4:3)</PresentationFormat>
  <Paragraphs>232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Helmut Harzer</dc:creator>
  <cp:lastModifiedBy>harzhe</cp:lastModifiedBy>
  <cp:revision>36</cp:revision>
  <dcterms:created xsi:type="dcterms:W3CDTF">2009-05-04T14:26:57Z</dcterms:created>
  <dcterms:modified xsi:type="dcterms:W3CDTF">2009-10-26T18:15:41Z</dcterms:modified>
</cp:coreProperties>
</file>