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3E11-AE07-44B5-8360-AC808B165082}" type="datetimeFigureOut">
              <a:rPr lang="cs-CZ" smtClean="0"/>
              <a:pPr/>
              <a:t>19.5.2011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9623-7FE6-43E8-82A4-39D8B2D31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>
                <a:solidFill>
                  <a:srgbClr val="FF0000"/>
                </a:solidFill>
              </a:rPr>
              <a:t>Hudba klasicismu</a:t>
            </a:r>
            <a:endParaRPr lang="cs-CZ" sz="72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Autor: Mgr. Helena </a:t>
            </a:r>
            <a:r>
              <a:rPr lang="cs-CZ" sz="1600" dirty="0" err="1" smtClean="0"/>
              <a:t>Kremsová</a:t>
            </a:r>
            <a:r>
              <a:rPr lang="cs-CZ" sz="1600" dirty="0" smtClean="0"/>
              <a:t>, ZŠ     Masarykova, Ostrov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Klasicismus v hudbě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hudbě mezi roky </a:t>
            </a:r>
            <a:r>
              <a:rPr lang="cs-CZ" dirty="0" smtClean="0">
                <a:solidFill>
                  <a:srgbClr val="FF0000"/>
                </a:solidFill>
              </a:rPr>
              <a:t>1730 – 1820</a:t>
            </a:r>
          </a:p>
          <a:p>
            <a:r>
              <a:rPr lang="cs-CZ" dirty="0"/>
              <a:t>d</a:t>
            </a:r>
            <a:r>
              <a:rPr lang="cs-CZ" dirty="0" smtClean="0"/>
              <a:t>oznívá </a:t>
            </a:r>
            <a:r>
              <a:rPr lang="cs-CZ" dirty="0" smtClean="0">
                <a:solidFill>
                  <a:srgbClr val="FF0000"/>
                </a:solidFill>
              </a:rPr>
              <a:t>hudba baroka </a:t>
            </a:r>
            <a:r>
              <a:rPr lang="cs-CZ" dirty="0" smtClean="0"/>
              <a:t>a konec klasicismu se kryje s nastupujícím </a:t>
            </a:r>
            <a:r>
              <a:rPr lang="cs-CZ" dirty="0" smtClean="0">
                <a:solidFill>
                  <a:srgbClr val="FF0000"/>
                </a:solidFill>
              </a:rPr>
              <a:t>romantismem</a:t>
            </a:r>
          </a:p>
          <a:p>
            <a:r>
              <a:rPr lang="cs-CZ" dirty="0" smtClean="0"/>
              <a:t>klasicismus přinesl </a:t>
            </a:r>
            <a:r>
              <a:rPr lang="cs-CZ" dirty="0" smtClean="0">
                <a:solidFill>
                  <a:srgbClr val="00B050"/>
                </a:solidFill>
              </a:rPr>
              <a:t>změnu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uměřenost, vyrovnanost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klidnější melodické linie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důraz na vůdčí=vedoucí melodii</a:t>
            </a:r>
            <a:r>
              <a:rPr lang="cs-CZ" dirty="0" smtClean="0"/>
              <a:t>, dokonale se vybrušuje forma skladby</a:t>
            </a:r>
          </a:p>
          <a:p>
            <a:r>
              <a:rPr lang="cs-CZ" dirty="0"/>
              <a:t>v</a:t>
            </a:r>
            <a:r>
              <a:rPr lang="cs-CZ" dirty="0" smtClean="0"/>
              <a:t>elmi oblíbené </a:t>
            </a:r>
            <a:r>
              <a:rPr lang="cs-CZ" dirty="0" smtClean="0">
                <a:solidFill>
                  <a:srgbClr val="7030A0"/>
                </a:solidFill>
              </a:rPr>
              <a:t>opery,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mizí nadvláda Italů, opera se skládá i v dalších evropských zemích, nezpívá se jen italsky jako dříve – ale i německy, francouzsky atd.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obliba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komické opery</a:t>
            </a: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Nástrojová hudba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</a:t>
            </a:r>
            <a:r>
              <a:rPr lang="cs-CZ" dirty="0" smtClean="0">
                <a:solidFill>
                  <a:srgbClr val="FF0000"/>
                </a:solidFill>
              </a:rPr>
              <a:t>rozvoj instrumentální=nástrojové </a:t>
            </a:r>
            <a:r>
              <a:rPr lang="cs-CZ" dirty="0" smtClean="0"/>
              <a:t>hudby - všechny nástroje se </a:t>
            </a:r>
            <a:r>
              <a:rPr lang="cs-CZ" dirty="0" smtClean="0">
                <a:solidFill>
                  <a:srgbClr val="00B050"/>
                </a:solidFill>
              </a:rPr>
              <a:t>technicky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zdokonalily</a:t>
            </a:r>
            <a:r>
              <a:rPr lang="cs-CZ" dirty="0" smtClean="0"/>
              <a:t>, zejména dechové nástroje - zvětšila se síla jejich zvuku</a:t>
            </a:r>
          </a:p>
          <a:p>
            <a:r>
              <a:rPr lang="cs-CZ" dirty="0" smtClean="0"/>
              <a:t>vedle varhan a cembala přichází nový nástroj – </a:t>
            </a:r>
            <a:r>
              <a:rPr lang="cs-CZ" dirty="0" smtClean="0">
                <a:solidFill>
                  <a:srgbClr val="FF0000"/>
                </a:solidFill>
              </a:rPr>
              <a:t>klavír!!!, </a:t>
            </a:r>
            <a:r>
              <a:rPr lang="cs-CZ" dirty="0" smtClean="0"/>
              <a:t>ale vůdčí roli hrály </a:t>
            </a:r>
            <a:r>
              <a:rPr lang="cs-CZ" dirty="0" smtClean="0">
                <a:solidFill>
                  <a:srgbClr val="00B050"/>
                </a:solidFill>
              </a:rPr>
              <a:t>housle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orchestr se rozšířil </a:t>
            </a:r>
            <a:r>
              <a:rPr lang="cs-CZ" dirty="0" smtClean="0"/>
              <a:t>na symfonické těleso – mělo </a:t>
            </a:r>
            <a:r>
              <a:rPr lang="cs-CZ" dirty="0" smtClean="0">
                <a:solidFill>
                  <a:srgbClr val="7030A0"/>
                </a:solidFill>
              </a:rPr>
              <a:t>35 až 40 </a:t>
            </a:r>
            <a:r>
              <a:rPr lang="cs-CZ" dirty="0" smtClean="0"/>
              <a:t>hráčů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Hudební formy klasicismu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sonátová forma </a:t>
            </a:r>
            <a:r>
              <a:rPr lang="cs-CZ" sz="2800" dirty="0" smtClean="0"/>
              <a:t>– v prvních větách symfonií a sonát pro sólové nástroje, ve smyčcových kvartetech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nejvýznamnější hudebníci klasicismu: </a:t>
            </a:r>
          </a:p>
          <a:p>
            <a:r>
              <a:rPr lang="cs-CZ" sz="2800" dirty="0" smtClean="0"/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Joseph</a:t>
            </a:r>
            <a:r>
              <a:rPr lang="cs-CZ" sz="2800" dirty="0" smtClean="0">
                <a:solidFill>
                  <a:srgbClr val="C00000"/>
                </a:solidFill>
              </a:rPr>
              <a:t> Haydn ( 1732 – 1809 ) </a:t>
            </a:r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Rakušan, 104 symfonií a přes 1000 dalších hudebních děl</a:t>
            </a:r>
            <a:endParaRPr lang="cs-CZ" sz="2800" dirty="0" smtClean="0">
              <a:solidFill>
                <a:srgbClr val="C00000"/>
              </a:solidFill>
            </a:endParaRP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Wolfgang Amadeus Mozart ( 1756 – 1791 ) </a:t>
            </a:r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Rakušan, 48 symfonií a skoro 630 dalších děl - </a:t>
            </a:r>
            <a:r>
              <a:rPr lang="cs-CZ" sz="2800" dirty="0" smtClean="0">
                <a:solidFill>
                  <a:srgbClr val="FFC000"/>
                </a:solidFill>
              </a:rPr>
              <a:t>opery </a:t>
            </a:r>
            <a:r>
              <a:rPr lang="cs-CZ" sz="2800" dirty="0" err="1" smtClean="0">
                <a:solidFill>
                  <a:srgbClr val="FFC000"/>
                </a:solidFill>
              </a:rPr>
              <a:t>Figarova</a:t>
            </a:r>
            <a:r>
              <a:rPr lang="cs-CZ" sz="2800" dirty="0" smtClean="0">
                <a:solidFill>
                  <a:srgbClr val="FFC000"/>
                </a:solidFill>
              </a:rPr>
              <a:t> svatba a Don </a:t>
            </a:r>
            <a:r>
              <a:rPr lang="cs-CZ" sz="2800" dirty="0" err="1" smtClean="0">
                <a:solidFill>
                  <a:srgbClr val="FFC000"/>
                </a:solidFill>
              </a:rPr>
              <a:t>Giovanni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Ludwig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van Beethoven ( 1770 – 1827 ) </a:t>
            </a:r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Němec, jen 9 symfonií a asi 140 </a:t>
            </a:r>
            <a:r>
              <a:rPr lang="cs-CZ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hud.děl</a:t>
            </a:r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cs-CZ" sz="2800" dirty="0" smtClean="0">
                <a:solidFill>
                  <a:srgbClr val="FFC000"/>
                </a:solidFill>
              </a:rPr>
              <a:t>1 opera </a:t>
            </a:r>
            <a:r>
              <a:rPr lang="cs-CZ" sz="2800" dirty="0" err="1" smtClean="0">
                <a:solidFill>
                  <a:srgbClr val="FFC000"/>
                </a:solidFill>
              </a:rPr>
              <a:t>Fidelio</a:t>
            </a:r>
            <a:endParaRPr lang="cs-CZ" sz="2800" dirty="0" smtClean="0">
              <a:solidFill>
                <a:srgbClr val="7030A0"/>
              </a:solidFill>
            </a:endParaRPr>
          </a:p>
          <a:p>
            <a:pPr lvl="7"/>
            <a:endParaRPr lang="cs-CZ" sz="2800" dirty="0" smtClean="0"/>
          </a:p>
          <a:p>
            <a:pPr lvl="5"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Kvíz – co </a:t>
            </a:r>
            <a:r>
              <a:rPr lang="cs-CZ" dirty="0" smtClean="0"/>
              <a:t>jste </a:t>
            </a:r>
            <a:r>
              <a:rPr lang="cs-CZ" dirty="0" smtClean="0"/>
              <a:t>si zapamatovali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Hudba klasicismu – mezi lety……………-……………</a:t>
            </a:r>
          </a:p>
          <a:p>
            <a:r>
              <a:rPr lang="cs-CZ" dirty="0" smtClean="0"/>
              <a:t>Doznívá </a:t>
            </a:r>
            <a:r>
              <a:rPr lang="cs-CZ" dirty="0" smtClean="0"/>
              <a:t>hudba b…………… </a:t>
            </a:r>
            <a:r>
              <a:rPr lang="cs-CZ" dirty="0" smtClean="0"/>
              <a:t>a </a:t>
            </a:r>
            <a:r>
              <a:rPr lang="cs-CZ" dirty="0" smtClean="0"/>
              <a:t>po klasicismu nastupuje </a:t>
            </a:r>
            <a:r>
              <a:rPr lang="cs-CZ" dirty="0" smtClean="0"/>
              <a:t>hudba </a:t>
            </a:r>
            <a:r>
              <a:rPr lang="cs-CZ" dirty="0" smtClean="0"/>
              <a:t>r…………………………………..</a:t>
            </a:r>
            <a:endParaRPr lang="cs-CZ" dirty="0" smtClean="0"/>
          </a:p>
          <a:p>
            <a:r>
              <a:rPr lang="cs-CZ" dirty="0" smtClean="0"/>
              <a:t>Klasicismus </a:t>
            </a:r>
            <a:r>
              <a:rPr lang="cs-CZ" dirty="0" smtClean="0"/>
              <a:t>přinesl z………………………. </a:t>
            </a:r>
            <a:r>
              <a:rPr lang="cs-CZ" dirty="0" smtClean="0"/>
              <a:t>– </a:t>
            </a:r>
            <a:r>
              <a:rPr lang="cs-CZ" dirty="0" err="1" smtClean="0"/>
              <a:t>uměře</a:t>
            </a:r>
            <a:r>
              <a:rPr lang="cs-CZ" dirty="0" smtClean="0"/>
              <a:t>………….., </a:t>
            </a:r>
            <a:r>
              <a:rPr lang="cs-CZ" dirty="0" err="1" smtClean="0"/>
              <a:t>vyrov</a:t>
            </a:r>
            <a:r>
              <a:rPr lang="cs-CZ" dirty="0" smtClean="0"/>
              <a:t>…………, </a:t>
            </a:r>
            <a:r>
              <a:rPr lang="cs-CZ" dirty="0" err="1" smtClean="0"/>
              <a:t>vůd</a:t>
            </a:r>
            <a:r>
              <a:rPr lang="cs-CZ" dirty="0" smtClean="0"/>
              <a:t>…../vedou</a:t>
            </a:r>
            <a:r>
              <a:rPr lang="cs-CZ" dirty="0" smtClean="0"/>
              <a:t>……. </a:t>
            </a:r>
            <a:r>
              <a:rPr lang="cs-CZ" dirty="0" err="1" smtClean="0"/>
              <a:t>melod</a:t>
            </a:r>
            <a:r>
              <a:rPr lang="cs-CZ" dirty="0" smtClean="0"/>
              <a:t>……</a:t>
            </a:r>
          </a:p>
          <a:p>
            <a:r>
              <a:rPr lang="cs-CZ" dirty="0" smtClean="0"/>
              <a:t>Oblíbená je o…………., hlavně kom……… o……….</a:t>
            </a:r>
          </a:p>
          <a:p>
            <a:r>
              <a:rPr lang="cs-CZ" dirty="0" smtClean="0"/>
              <a:t>Rozvíjí se </a:t>
            </a:r>
            <a:r>
              <a:rPr lang="cs-CZ" dirty="0" err="1" smtClean="0"/>
              <a:t>ná</a:t>
            </a:r>
            <a:r>
              <a:rPr lang="cs-CZ" dirty="0" smtClean="0"/>
              <a:t>………………. </a:t>
            </a:r>
            <a:r>
              <a:rPr lang="cs-CZ" dirty="0" err="1" smtClean="0"/>
              <a:t>hud</a:t>
            </a:r>
            <a:r>
              <a:rPr lang="cs-CZ" dirty="0" smtClean="0"/>
              <a:t>………….., </a:t>
            </a:r>
            <a:r>
              <a:rPr lang="cs-CZ" dirty="0" err="1" smtClean="0"/>
              <a:t>ná</a:t>
            </a:r>
            <a:r>
              <a:rPr lang="cs-CZ" dirty="0" smtClean="0"/>
              <a:t>………….. se  </a:t>
            </a:r>
            <a:r>
              <a:rPr lang="cs-CZ" dirty="0" err="1" smtClean="0"/>
              <a:t>zdoko</a:t>
            </a:r>
            <a:r>
              <a:rPr lang="cs-CZ" dirty="0" smtClean="0"/>
              <a:t>……………………..</a:t>
            </a:r>
          </a:p>
          <a:p>
            <a:r>
              <a:rPr lang="cs-CZ" dirty="0" smtClean="0"/>
              <a:t>Nový nástroj - </a:t>
            </a:r>
            <a:r>
              <a:rPr lang="cs-CZ" dirty="0" smtClean="0"/>
              <a:t>k…………………………., </a:t>
            </a:r>
            <a:r>
              <a:rPr lang="cs-CZ" dirty="0" smtClean="0"/>
              <a:t>ale obliba </a:t>
            </a:r>
            <a:r>
              <a:rPr lang="cs-CZ" dirty="0" err="1" smtClean="0"/>
              <a:t>hou</a:t>
            </a:r>
            <a:r>
              <a:rPr lang="cs-CZ" dirty="0" smtClean="0"/>
              <a:t>…….. </a:t>
            </a:r>
          </a:p>
          <a:p>
            <a:r>
              <a:rPr lang="cs-CZ" dirty="0" smtClean="0"/>
              <a:t>Orchestr má až</a:t>
            </a:r>
            <a:r>
              <a:rPr lang="cs-CZ" dirty="0" smtClean="0"/>
              <a:t>……………-………….</a:t>
            </a:r>
            <a:r>
              <a:rPr lang="cs-CZ" dirty="0" smtClean="0"/>
              <a:t>hráčů</a:t>
            </a:r>
          </a:p>
          <a:p>
            <a:r>
              <a:rPr lang="cs-CZ" dirty="0" smtClean="0"/>
              <a:t>Nejvýznamnější osobnosti klasicismu – </a:t>
            </a:r>
            <a:r>
              <a:rPr lang="cs-CZ" dirty="0" smtClean="0"/>
              <a:t>Jo…..</a:t>
            </a:r>
            <a:r>
              <a:rPr lang="cs-CZ" dirty="0" err="1" smtClean="0"/>
              <a:t>Hay</a:t>
            </a:r>
            <a:r>
              <a:rPr lang="cs-CZ" dirty="0" smtClean="0"/>
              <a:t>…</a:t>
            </a:r>
            <a:r>
              <a:rPr lang="cs-CZ" dirty="0" smtClean="0"/>
              <a:t>. -  </a:t>
            </a:r>
            <a:r>
              <a:rPr lang="cs-CZ" dirty="0" smtClean="0"/>
              <a:t>Rakušan, </a:t>
            </a:r>
            <a:r>
              <a:rPr lang="cs-CZ" dirty="0" smtClean="0"/>
              <a:t>W.A.M……….. </a:t>
            </a:r>
            <a:r>
              <a:rPr lang="cs-CZ" dirty="0" smtClean="0"/>
              <a:t>a 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  <a:r>
              <a:rPr lang="cs-CZ" dirty="0" err="1" smtClean="0"/>
              <a:t>vanB</a:t>
            </a:r>
            <a:r>
              <a:rPr lang="cs-CZ" dirty="0" smtClean="0"/>
              <a:t>……………………………- Němec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314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Hudba klasicismu</vt:lpstr>
      <vt:lpstr>Klasicismus v hudbě</vt:lpstr>
      <vt:lpstr>Nástrojová hudba</vt:lpstr>
      <vt:lpstr>Hudební formy klasicismu</vt:lpstr>
      <vt:lpstr>Kvíz – co jste si zapamatovali</vt:lpstr>
    </vt:vector>
  </TitlesOfParts>
  <Company>Společnost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klasicismu</dc:title>
  <dc:creator>Uživatelské jméno</dc:creator>
  <cp:lastModifiedBy>Uživatelské jméno</cp:lastModifiedBy>
  <cp:revision>13</cp:revision>
  <dcterms:created xsi:type="dcterms:W3CDTF">2011-04-28T07:39:29Z</dcterms:created>
  <dcterms:modified xsi:type="dcterms:W3CDTF">2011-05-19T13:45:51Z</dcterms:modified>
</cp:coreProperties>
</file>