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69" r:id="rId4"/>
    <p:sldId id="259" r:id="rId5"/>
    <p:sldId id="260" r:id="rId6"/>
    <p:sldId id="261" r:id="rId7"/>
    <p:sldId id="270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24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1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1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7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2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1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7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1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7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32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1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47E409C-1275-4465-B866-B6421EFBE29C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D1BE847-FC3A-4B20-B0FE-2A7FC866ACCE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91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cs/resource/3868422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8FkONYE12q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0A36071F-3D8F-A6B6-CAEE-59AD44B3D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580"/>
            <a:ext cx="12192000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98CADD7-F7A4-9528-0438-A3B28E8E8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B3E506-6E06-965F-B63B-F46AB4125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4843549" cy="411019"/>
          </a:xfrm>
          <a:solidFill>
            <a:schemeClr val="bg1"/>
          </a:solidFill>
          <a:effectLst>
            <a:softEdge rad="63500"/>
          </a:effectLst>
        </p:spPr>
        <p:txBody>
          <a:bodyPr anchor="ctr" anchorCtr="0">
            <a:normAutofit lnSpcReduction="10000"/>
          </a:bodyPr>
          <a:lstStyle/>
          <a:p>
            <a:r>
              <a:rPr lang="cs-CZ" b="1" cap="none" dirty="0">
                <a:solidFill>
                  <a:schemeClr val="accent2"/>
                </a:solidFill>
              </a:rPr>
              <a:t>Šárka Daňhelová, Lukáš Pomazal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987F77-A7DD-3FF2-BFB6-9DD820854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2141309"/>
            <a:ext cx="9503683" cy="2188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4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E5A5C-EAEB-EA00-0E75-58BCA719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86603"/>
            <a:ext cx="11599818" cy="1450757"/>
          </a:xfrm>
        </p:spPr>
        <p:txBody>
          <a:bodyPr>
            <a:normAutofit/>
          </a:bodyPr>
          <a:lstStyle/>
          <a:p>
            <a:r>
              <a:rPr lang="cs-CZ" sz="5400" b="1" dirty="0"/>
              <a:t>Kubismus v českém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A297B-05C7-90F1-9A0A-1CAD11F7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81" y="1845732"/>
            <a:ext cx="11444608" cy="4437079"/>
          </a:xfrm>
        </p:spPr>
        <p:txBody>
          <a:bodyPr lIns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Čeští umělci často navštěvují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Paříž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Zvyšuje se povědomí o Picassovi a </a:t>
            </a:r>
            <a:r>
              <a:rPr lang="cs-CZ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Braqueovi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nákupy uměleckých děl</a:t>
            </a:r>
          </a:p>
          <a:p>
            <a:pPr marL="63550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Převážně </a:t>
            </a:r>
            <a:r>
              <a:rPr lang="cs-CZ" sz="2200" b="1" dirty="0">
                <a:latin typeface="Cambria" panose="02040503050406030204" pitchFamily="18" charset="0"/>
                <a:ea typeface="Cambria" panose="02040503050406030204" pitchFamily="18" charset="0"/>
              </a:rPr>
              <a:t>Vincenc Kramář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(sběratel umění, teoretik kubismu)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Únor 1911 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– Spolek </a:t>
            </a:r>
            <a:r>
              <a:rPr lang="cs-CZ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Mánes</a:t>
            </a:r>
          </a:p>
          <a:p>
            <a:pPr marL="63550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Spor mladí vs. staří umělci</a:t>
            </a:r>
          </a:p>
          <a:p>
            <a:pPr marL="63550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Mladí umělci odcházejí</a:t>
            </a:r>
          </a:p>
          <a:p>
            <a:pPr marL="63550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Zakládají kubistickou uměleckou </a:t>
            </a:r>
            <a:r>
              <a:rPr lang="cs-CZ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Skupinu výtvarných umělců</a:t>
            </a:r>
          </a:p>
          <a:p>
            <a:pPr marL="818388" lvl="2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Patří sem např. </a:t>
            </a:r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Emil Filla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 Bohumil Kubišta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 Josef Gočár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 Josef Čapek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a další…</a:t>
            </a:r>
            <a:endParaRPr lang="cs-C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326571" y="1737360"/>
            <a:ext cx="11599818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67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E5A5C-EAEB-EA00-0E75-58BCA719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86603"/>
            <a:ext cx="11599818" cy="1450757"/>
          </a:xfrm>
        </p:spPr>
        <p:txBody>
          <a:bodyPr>
            <a:normAutofit/>
          </a:bodyPr>
          <a:lstStyle/>
          <a:p>
            <a:r>
              <a:rPr lang="cs-CZ" sz="5400" b="1" dirty="0"/>
              <a:t>Představitelé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A297B-05C7-90F1-9A0A-1CAD11F7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81" y="1845732"/>
            <a:ext cx="5614219" cy="4437079"/>
          </a:xfrm>
        </p:spPr>
        <p:txBody>
          <a:bodyPr lIns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Emil Filla 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– malíř; nejvýznamnější zástupce českého kubismu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Bohumil Kubišta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– malíř, grafik a výtvarný kritik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326571" y="1737360"/>
            <a:ext cx="5769429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4ECFF497-1D3C-6BA7-AC66-C6CE9D086988}"/>
              </a:ext>
            </a:extLst>
          </p:cNvPr>
          <p:cNvSpPr txBox="1"/>
          <p:nvPr/>
        </p:nvSpPr>
        <p:spPr>
          <a:xfrm>
            <a:off x="9254817" y="4168381"/>
            <a:ext cx="2671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Emil Filla – </a:t>
            </a:r>
            <a:r>
              <a:rPr lang="cs-CZ" sz="2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Žena s vějířem </a:t>
            </a:r>
            <a:r>
              <a:rPr lang="cs-CZ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(1917)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05293E1-BE9A-9679-CB92-57C0D849A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03" y="2611883"/>
            <a:ext cx="2806410" cy="3491645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261C5E2C-00BA-81DB-530F-61418BBC84ED}"/>
              </a:ext>
            </a:extLst>
          </p:cNvPr>
          <p:cNvCxnSpPr>
            <a:cxnSpLocks/>
          </p:cNvCxnSpPr>
          <p:nvPr/>
        </p:nvCxnSpPr>
        <p:spPr>
          <a:xfrm flipH="1">
            <a:off x="6096000" y="1737360"/>
            <a:ext cx="583038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02168CD-41ED-6BB3-A34D-2DCA9CCC4D55}"/>
              </a:ext>
            </a:extLst>
          </p:cNvPr>
          <p:cNvSpPr txBox="1"/>
          <p:nvPr/>
        </p:nvSpPr>
        <p:spPr>
          <a:xfrm>
            <a:off x="6272203" y="1357327"/>
            <a:ext cx="2806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Bohumil Kubišta – </a:t>
            </a:r>
            <a:r>
              <a:rPr lang="cs-CZ" sz="2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Zátiší s lebkou </a:t>
            </a:r>
            <a:r>
              <a:rPr lang="cs-CZ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(1912)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FCFD6A-230E-4837-8E68-742B52D1E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16" y="286603"/>
            <a:ext cx="2671572" cy="377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4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E5A5C-EAEB-EA00-0E75-58BCA719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86603"/>
            <a:ext cx="11599818" cy="1450757"/>
          </a:xfrm>
        </p:spPr>
        <p:txBody>
          <a:bodyPr>
            <a:normAutofit/>
          </a:bodyPr>
          <a:lstStyle/>
          <a:p>
            <a:r>
              <a:rPr lang="cs-CZ" sz="5400" b="1" dirty="0"/>
              <a:t>Představitelé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A297B-05C7-90F1-9A0A-1CAD11F7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81" y="1845732"/>
            <a:ext cx="5614219" cy="4437079"/>
          </a:xfrm>
        </p:spPr>
        <p:txBody>
          <a:bodyPr lIns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 Josef Gočár 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– architekt a designér; jeden ze zakladatelů </a:t>
            </a:r>
            <a:r>
              <a:rPr lang="cs-CZ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Pražské umělecké dílny</a:t>
            </a: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Josef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Čapek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– malíř, ilustrátor a spisovatel; bratr spisovatele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Karla Čapka</a:t>
            </a:r>
          </a:p>
          <a:p>
            <a:pPr marL="578358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Vymyslel slovo </a:t>
            </a:r>
            <a:r>
              <a:rPr lang="cs-CZ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„robot“</a:t>
            </a:r>
            <a:endParaRPr lang="cs-CZ" sz="22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326571" y="1737360"/>
            <a:ext cx="5769429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261C5E2C-00BA-81DB-530F-61418BBC84ED}"/>
              </a:ext>
            </a:extLst>
          </p:cNvPr>
          <p:cNvCxnSpPr>
            <a:cxnSpLocks/>
          </p:cNvCxnSpPr>
          <p:nvPr/>
        </p:nvCxnSpPr>
        <p:spPr>
          <a:xfrm flipH="1">
            <a:off x="6096000" y="1737360"/>
            <a:ext cx="583038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2A67F5BE-1247-9A60-5EBC-13CA6BA8B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0" y="3522129"/>
            <a:ext cx="4450080" cy="333587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1F562D8-CB68-D5BA-87A2-AAFBD7BCC627}"/>
              </a:ext>
            </a:extLst>
          </p:cNvPr>
          <p:cNvSpPr txBox="1"/>
          <p:nvPr/>
        </p:nvSpPr>
        <p:spPr>
          <a:xfrm>
            <a:off x="3513909" y="5451814"/>
            <a:ext cx="445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Josef Gočár – </a:t>
            </a:r>
            <a:r>
              <a:rPr lang="cs-CZ" sz="2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dům U Černé Matky boží </a:t>
            </a:r>
            <a:r>
              <a:rPr lang="cs-CZ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(1911–12)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3BF5799-7295-0852-11D1-FE5C5E131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747" y="201033"/>
            <a:ext cx="2349832" cy="332109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5C242390-E527-9310-F5EB-0726844A2B99}"/>
              </a:ext>
            </a:extLst>
          </p:cNvPr>
          <p:cNvSpPr txBox="1"/>
          <p:nvPr/>
        </p:nvSpPr>
        <p:spPr>
          <a:xfrm>
            <a:off x="6990079" y="1137196"/>
            <a:ext cx="3107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Josef Čapek – </a:t>
            </a:r>
            <a:r>
              <a:rPr lang="cs-CZ" sz="2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Černošský král </a:t>
            </a:r>
            <a:r>
              <a:rPr lang="cs-CZ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(1920)</a:t>
            </a:r>
          </a:p>
        </p:txBody>
      </p:sp>
    </p:spTree>
    <p:extLst>
      <p:ext uri="{BB962C8B-B14F-4D97-AF65-F5344CB8AC3E}">
        <p14:creationId xmlns:p14="http://schemas.microsoft.com/office/powerpoint/2010/main" val="24759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E5A5C-EAEB-EA00-0E75-58BCA719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86603"/>
            <a:ext cx="11599818" cy="1450757"/>
          </a:xfrm>
        </p:spPr>
        <p:txBody>
          <a:bodyPr>
            <a:normAutofit/>
          </a:bodyPr>
          <a:lstStyle/>
          <a:p>
            <a:r>
              <a:rPr lang="cs-CZ" sz="5400" b="1" dirty="0"/>
              <a:t>Kubismus v české literatuře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A297B-05C7-90F1-9A0A-1CAD11F7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81" y="1845732"/>
            <a:ext cx="8093259" cy="4437079"/>
          </a:xfrm>
        </p:spPr>
        <p:txBody>
          <a:bodyPr lIns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Kubismus se v literatuře až na výjimky (G. Apollinaire, M. Jacob, G. Steinová)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neprosadil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Vedou se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spory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, zda vůbec kubistická literatura existuje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Největší představitel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Josef Čapek 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(1887–1945)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„Kubistická díla“: </a:t>
            </a:r>
          </a:p>
          <a:p>
            <a:pPr marL="818388" lvl="2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Zářivé hlubiny</a:t>
            </a: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(1916) – spolu s bratrem </a:t>
            </a:r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Karlem Čapkem</a:t>
            </a:r>
            <a:endParaRPr lang="cs-C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18388" lvl="2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 Jeho dílo </a:t>
            </a:r>
            <a:r>
              <a:rPr lang="cs-CZ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Tři prózy</a:t>
            </a:r>
            <a:endParaRPr lang="en-GB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001268" lvl="3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Proch</a:t>
            </a:r>
            <a:r>
              <a:rPr lang="cs-CZ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ázka</a:t>
            </a:r>
            <a:r>
              <a:rPr lang="cs-CZ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Událost 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Vodní krajina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326571" y="1737360"/>
            <a:ext cx="11599818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25DF3273-7B74-3C06-F178-60648A151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255" y="286602"/>
            <a:ext cx="3014134" cy="377952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296091" y="1788160"/>
            <a:ext cx="1159981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3140C9-42BF-E595-4251-1CA19DB143F3}"/>
              </a:ext>
            </a:extLst>
          </p:cNvPr>
          <p:cNvSpPr txBox="1"/>
          <p:nvPr/>
        </p:nvSpPr>
        <p:spPr>
          <a:xfrm>
            <a:off x="6553201" y="3505201"/>
            <a:ext cx="5342708" cy="2570479"/>
          </a:xfrm>
          <a:prstGeom prst="rect">
            <a:avLst/>
          </a:prstGeom>
          <a:solidFill>
            <a:schemeClr val="accent2">
              <a:lumMod val="20000"/>
              <a:lumOff val="80000"/>
              <a:alpha val="97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 sz="5400" b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cs-CZ" dirty="0"/>
              <a:t>2. Výtvarná činnost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536CB6-973C-F98B-2526-EE651708EBA4}"/>
              </a:ext>
            </a:extLst>
          </p:cNvPr>
          <p:cNvCxnSpPr>
            <a:cxnSpLocks/>
          </p:cNvCxnSpPr>
          <p:nvPr/>
        </p:nvCxnSpPr>
        <p:spPr>
          <a:xfrm flipH="1">
            <a:off x="326571" y="1737360"/>
            <a:ext cx="1159981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3DA333-2B8F-A7B1-F337-BEC80E348702}"/>
              </a:ext>
            </a:extLst>
          </p:cNvPr>
          <p:cNvSpPr txBox="1"/>
          <p:nvPr/>
        </p:nvSpPr>
        <p:spPr>
          <a:xfrm>
            <a:off x="296091" y="322778"/>
            <a:ext cx="5342709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 b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cs-CZ" dirty="0">
                <a:hlinkClick r:id="rId2"/>
              </a:rPr>
              <a:t>1. Aktivita k zopakování informací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09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E5A5C-EAEB-EA00-0E75-58BCA719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86603"/>
            <a:ext cx="11599818" cy="1450757"/>
          </a:xfrm>
        </p:spPr>
        <p:txBody>
          <a:bodyPr>
            <a:normAutofit/>
          </a:bodyPr>
          <a:lstStyle/>
          <a:p>
            <a:r>
              <a:rPr lang="cs-CZ" sz="5400" b="1" dirty="0"/>
              <a:t>Opakování – expresionismus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A297B-05C7-90F1-9A0A-1CAD11F7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81" y="1845732"/>
            <a:ext cx="11444608" cy="4725663"/>
          </a:xfrm>
        </p:spPr>
        <p:txBody>
          <a:bodyPr lIns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 Jaké umělcovy stavy se snaží expresionismus zachytit?</a:t>
            </a:r>
          </a:p>
          <a:p>
            <a:pPr marL="292608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600" b="1" dirty="0">
                <a:latin typeface="Cambria" panose="02040503050406030204" pitchFamily="18" charset="0"/>
                <a:ea typeface="Cambria" panose="02040503050406030204" pitchFamily="18" charset="0"/>
              </a:rPr>
              <a:t> psychické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 Kde se především rozvíjel?</a:t>
            </a:r>
          </a:p>
          <a:p>
            <a:pPr marL="292608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600" b="1" dirty="0">
                <a:latin typeface="Cambria" panose="02040503050406030204" pitchFamily="18" charset="0"/>
                <a:ea typeface="Cambria" panose="02040503050406030204" pitchFamily="18" charset="0"/>
              </a:rPr>
              <a:t> v Německu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 Kdo je nejznámějším představitelem expresionismu?</a:t>
            </a:r>
          </a:p>
          <a:p>
            <a:pPr marL="292608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600" b="1" dirty="0">
                <a:latin typeface="Cambria" panose="02040503050406030204" pitchFamily="18" charset="0"/>
                <a:ea typeface="Cambria" panose="02040503050406030204" pitchFamily="18" charset="0"/>
              </a:rPr>
              <a:t>Edvard </a:t>
            </a:r>
            <a:r>
              <a:rPr lang="cs-CZ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Munch</a:t>
            </a:r>
            <a:endParaRPr lang="cs-CZ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 Hlavními motivy jsou?</a:t>
            </a:r>
          </a:p>
          <a:p>
            <a:pPr marL="292608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600" b="1" dirty="0">
                <a:latin typeface="Cambria" panose="02040503050406030204" pitchFamily="18" charset="0"/>
                <a:ea typeface="Cambria" panose="02040503050406030204" pitchFamily="18" charset="0"/>
              </a:rPr>
              <a:t> Smrt, strach, válka, melancholie, …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326571" y="1737360"/>
            <a:ext cx="11599818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05EDC36A-5FFF-9B0E-AECA-7CA600786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959" y="269807"/>
            <a:ext cx="2642430" cy="333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E5A5C-EAEB-EA00-0E75-58BCA719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86603"/>
            <a:ext cx="11599818" cy="1450757"/>
          </a:xfrm>
        </p:spPr>
        <p:txBody>
          <a:bodyPr>
            <a:normAutofit/>
          </a:bodyPr>
          <a:lstStyle/>
          <a:p>
            <a:r>
              <a:rPr lang="cs-CZ" sz="5400" b="1" dirty="0"/>
              <a:t>Kubismus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A297B-05C7-90F1-9A0A-1CAD11F7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81" y="1845732"/>
            <a:ext cx="11444608" cy="4437079"/>
          </a:xfrm>
        </p:spPr>
        <p:txBody>
          <a:bodyPr lIns="0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Název od latinského </a:t>
            </a:r>
            <a:r>
              <a:rPr lang="cs-CZ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cubus</a:t>
            </a:r>
            <a:r>
              <a:rPr lang="cs-CZ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= krychle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Vznikl ve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Francii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v roce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1907</a:t>
            </a: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Hlavními představiteli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Pablo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Picasso 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Georges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Braqua</a:t>
            </a:r>
            <a:endParaRPr lang="cs-CZ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Projevil se především v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malířství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, sochařství a architektuře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Znaky:</a:t>
            </a:r>
          </a:p>
          <a:p>
            <a:pPr marL="63550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200" b="1" dirty="0">
                <a:latin typeface="Cambria" panose="02040503050406030204" pitchFamily="18" charset="0"/>
                <a:ea typeface="Cambria" panose="02040503050406030204" pitchFamily="18" charset="0"/>
              </a:rPr>
              <a:t>Rozklad věcí na části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(geometrické tvary)</a:t>
            </a:r>
          </a:p>
          <a:p>
            <a:pPr marL="63550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200" b="1" dirty="0">
                <a:latin typeface="Cambria" panose="02040503050406030204" pitchFamily="18" charset="0"/>
                <a:ea typeface="Cambria" panose="02040503050406030204" pitchFamily="18" charset="0"/>
              </a:rPr>
              <a:t>Deformace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(rozpadající se postavy)</a:t>
            </a:r>
          </a:p>
          <a:p>
            <a:pPr marL="63550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200" b="1" dirty="0">
                <a:latin typeface="Cambria" panose="02040503050406030204" pitchFamily="18" charset="0"/>
                <a:ea typeface="Cambria" panose="02040503050406030204" pitchFamily="18" charset="0"/>
              </a:rPr>
              <a:t>Zobrazení z různých úhlů pohledu</a:t>
            </a:r>
          </a:p>
          <a:p>
            <a:pPr marL="63550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200" b="1" dirty="0">
                <a:latin typeface="Cambria" panose="02040503050406030204" pitchFamily="18" charset="0"/>
                <a:ea typeface="Cambria" panose="02040503050406030204" pitchFamily="18" charset="0"/>
              </a:rPr>
              <a:t>Minimum barev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(pouze </a:t>
            </a:r>
            <a:r>
              <a:rPr lang="cs-CZ" sz="2200">
                <a:latin typeface="Cambria" panose="02040503050406030204" pitchFamily="18" charset="0"/>
                <a:ea typeface="Cambria" panose="02040503050406030204" pitchFamily="18" charset="0"/>
              </a:rPr>
              <a:t>několik odstínů)</a:t>
            </a:r>
            <a:endParaRPr lang="cs-CZ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3550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200" b="1" dirty="0">
                <a:latin typeface="Cambria" panose="02040503050406030204" pitchFamily="18" charset="0"/>
                <a:ea typeface="Cambria" panose="02040503050406030204" pitchFamily="18" charset="0"/>
              </a:rPr>
              <a:t>Minimum detailů</a:t>
            </a: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326571" y="1737360"/>
            <a:ext cx="11599818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97CB2BC1-CB39-94B8-C37E-0324AA8D8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20" y="286603"/>
            <a:ext cx="3191069" cy="39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2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296091" y="1737360"/>
            <a:ext cx="1159981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rázek 9">
            <a:extLst>
              <a:ext uri="{FF2B5EF4-FFF2-40B4-BE49-F238E27FC236}">
                <a16:creationId xmlns:a16="http://schemas.microsoft.com/office/drawing/2014/main" id="{C7E9490A-1704-6DD7-A909-CFB081EC6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" y="158623"/>
            <a:ext cx="3986196" cy="551439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D8453CB2-3D66-2F0D-1F92-D752FDFA728B}"/>
              </a:ext>
            </a:extLst>
          </p:cNvPr>
          <p:cNvSpPr txBox="1"/>
          <p:nvPr/>
        </p:nvSpPr>
        <p:spPr>
          <a:xfrm>
            <a:off x="163688" y="5766318"/>
            <a:ext cx="398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Analytický kubismus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77887B0-6DC6-5287-74D4-B2FE16DC9559}"/>
              </a:ext>
            </a:extLst>
          </p:cNvPr>
          <p:cNvSpPr txBox="1"/>
          <p:nvPr/>
        </p:nvSpPr>
        <p:spPr>
          <a:xfrm>
            <a:off x="6448779" y="4665304"/>
            <a:ext cx="557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Syntetický kubismus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8B315C2B-3429-0E86-D5B0-36A3855CD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80" y="158623"/>
            <a:ext cx="5579532" cy="442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E5A5C-EAEB-EA00-0E75-58BCA719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86603"/>
            <a:ext cx="11599818" cy="1450757"/>
          </a:xfrm>
        </p:spPr>
        <p:txBody>
          <a:bodyPr>
            <a:normAutofit/>
          </a:bodyPr>
          <a:lstStyle/>
          <a:p>
            <a:r>
              <a:rPr lang="cs-CZ" sz="5400" b="1" dirty="0"/>
              <a:t>Pablo Picasso </a:t>
            </a:r>
            <a:r>
              <a:rPr lang="cs-CZ" sz="5400" dirty="0"/>
              <a:t>(1881–1973)</a:t>
            </a:r>
            <a:endParaRPr lang="cs-CZ" sz="5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A297B-05C7-90F1-9A0A-1CAD11F7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81" y="1845732"/>
            <a:ext cx="11444608" cy="4437079"/>
          </a:xfrm>
        </p:spPr>
        <p:txBody>
          <a:bodyPr lIns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1600" b="1" dirty="0">
                <a:latin typeface="Cambria" panose="02040503050406030204" pitchFamily="18" charset="0"/>
                <a:ea typeface="Cambria" panose="02040503050406030204" pitchFamily="18" charset="0"/>
              </a:rPr>
              <a:t>Pablo</a:t>
            </a:r>
            <a:r>
              <a:rPr lang="es-ES" sz="1600" dirty="0">
                <a:latin typeface="Cambria" panose="02040503050406030204" pitchFamily="18" charset="0"/>
                <a:ea typeface="Cambria" panose="02040503050406030204" pitchFamily="18" charset="0"/>
              </a:rPr>
              <a:t> Diego José Francisco de Paula Juan Nepomuceno María de los Remedios Cipriano</a:t>
            </a:r>
            <a:endParaRPr lang="cs-CZ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1600" dirty="0">
                <a:latin typeface="Cambria" panose="02040503050406030204" pitchFamily="18" charset="0"/>
                <a:ea typeface="Cambria" panose="02040503050406030204" pitchFamily="18" charset="0"/>
              </a:rPr>
              <a:t>de la Santísima Trinidad Martyr Patricio Clito Ruíz y </a:t>
            </a:r>
            <a:r>
              <a:rPr lang="es-ES" sz="1600" b="1" dirty="0">
                <a:latin typeface="Cambria" panose="02040503050406030204" pitchFamily="18" charset="0"/>
                <a:ea typeface="Cambria" panose="02040503050406030204" pitchFamily="18" charset="0"/>
              </a:rPr>
              <a:t>Picasso</a:t>
            </a: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Španělský malíř a sochař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 Zakladatel kubismu 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Jeho otec malířem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Odmala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velice nadaný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Za svůj život namaloval téměř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14 000 obrazů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Umírá ve Francii v roce 1973 v nedožitých 92 letech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326571" y="1737360"/>
            <a:ext cx="11599818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B09F9A26-7D8F-D602-08A8-37CF4D31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55" y="286604"/>
            <a:ext cx="2857034" cy="381738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1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296091" y="1737360"/>
            <a:ext cx="1159981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8453CB2-3D66-2F0D-1F92-D752FDFA728B}"/>
              </a:ext>
            </a:extLst>
          </p:cNvPr>
          <p:cNvSpPr txBox="1"/>
          <p:nvPr/>
        </p:nvSpPr>
        <p:spPr>
          <a:xfrm>
            <a:off x="163688" y="4665304"/>
            <a:ext cx="419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Avignonské slečny</a:t>
            </a:r>
            <a:r>
              <a:rPr lang="cs-CZ" sz="2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(1907)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9B0EDE3-4A60-5D9B-E786-0F165D792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" y="179988"/>
            <a:ext cx="4196340" cy="43453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ACFE68-F556-8F1F-EF30-1DCF6CC86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24" y="2771705"/>
            <a:ext cx="2929952" cy="356326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C906970-606D-32C6-C6AE-0DE45313F74C}"/>
              </a:ext>
            </a:extLst>
          </p:cNvPr>
          <p:cNvSpPr txBox="1"/>
          <p:nvPr/>
        </p:nvSpPr>
        <p:spPr>
          <a:xfrm>
            <a:off x="4631024" y="2211353"/>
            <a:ext cx="292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Hlava ženy </a:t>
            </a:r>
            <a:r>
              <a:rPr lang="cs-CZ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(1909)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4CF1CA-EB2C-F2A6-548B-E7B23E02E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72" y="226643"/>
            <a:ext cx="4196340" cy="353879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E6B2846-33A0-6514-56D1-26A6515156B5}"/>
              </a:ext>
            </a:extLst>
          </p:cNvPr>
          <p:cNvSpPr txBox="1"/>
          <p:nvPr/>
        </p:nvSpPr>
        <p:spPr>
          <a:xfrm>
            <a:off x="7831972" y="3910890"/>
            <a:ext cx="4196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Skříňka, šálek, jablko a sklenice </a:t>
            </a:r>
            <a:r>
              <a:rPr lang="cs-CZ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(1909)</a:t>
            </a:r>
          </a:p>
        </p:txBody>
      </p:sp>
    </p:spTree>
    <p:extLst>
      <p:ext uri="{BB962C8B-B14F-4D97-AF65-F5344CB8AC3E}">
        <p14:creationId xmlns:p14="http://schemas.microsoft.com/office/powerpoint/2010/main" val="22620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296091" y="1737360"/>
            <a:ext cx="1159981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E6B2846-33A0-6514-56D1-26A6515156B5}"/>
              </a:ext>
            </a:extLst>
          </p:cNvPr>
          <p:cNvSpPr txBox="1"/>
          <p:nvPr/>
        </p:nvSpPr>
        <p:spPr>
          <a:xfrm>
            <a:off x="1539603" y="5825327"/>
            <a:ext cx="6857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Ukázka Picassovy tvorby před kubistickou epochou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06EA96-6C2E-7874-7D84-015CE1344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66714"/>
            <a:ext cx="3320314" cy="45583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CC41D7-2949-3AD4-2F2E-CE14DDB22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66714"/>
            <a:ext cx="5799908" cy="460250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174427A-A698-A7AD-FC57-EA6FA828E8B8}"/>
              </a:ext>
            </a:extLst>
          </p:cNvPr>
          <p:cNvSpPr txBox="1"/>
          <p:nvPr/>
        </p:nvSpPr>
        <p:spPr>
          <a:xfrm>
            <a:off x="296090" y="4869222"/>
            <a:ext cx="332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Starý rybář </a:t>
            </a:r>
            <a:r>
              <a:rPr lang="cs-CZ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(1895)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895AB7-BEEB-9D4B-6072-9DF93F061E1D}"/>
              </a:ext>
            </a:extLst>
          </p:cNvPr>
          <p:cNvSpPr txBox="1"/>
          <p:nvPr/>
        </p:nvSpPr>
        <p:spPr>
          <a:xfrm>
            <a:off x="6096000" y="4914103"/>
            <a:ext cx="579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Věda a milosrdenství </a:t>
            </a:r>
            <a:r>
              <a:rPr lang="cs-CZ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(1897)</a:t>
            </a:r>
          </a:p>
        </p:txBody>
      </p:sp>
    </p:spTree>
    <p:extLst>
      <p:ext uri="{BB962C8B-B14F-4D97-AF65-F5344CB8AC3E}">
        <p14:creationId xmlns:p14="http://schemas.microsoft.com/office/powerpoint/2010/main" val="1460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296091" y="1737360"/>
            <a:ext cx="1159981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E5D9FC54-9D23-2042-631E-605154009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7707" cy="6324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94B6B25-6DFA-711D-D536-CAF717ABD9F7}"/>
              </a:ext>
            </a:extLst>
          </p:cNvPr>
          <p:cNvSpPr txBox="1"/>
          <p:nvPr/>
        </p:nvSpPr>
        <p:spPr>
          <a:xfrm>
            <a:off x="6258560" y="176183"/>
            <a:ext cx="5750559" cy="755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Avignonské slečny</a:t>
            </a:r>
            <a:r>
              <a:rPr lang="cs-CZ" sz="2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(1907)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„První opravdová malba dvacátého století“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Zásadní dílo pro počátek kubismu</a:t>
            </a:r>
            <a:endParaRPr lang="cs-CZ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 je na něm zajímavého?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Provokativní, pobuřující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Hlavy inspirovány iberskými a africkými maskami (skulpturami)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Geometrické tvary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Zdeformovaná těla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Nahé, ošklivé ženy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Omezená barevnost…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5680F7-E095-933C-A6C9-FE99275C80F7}"/>
              </a:ext>
            </a:extLst>
          </p:cNvPr>
          <p:cNvCxnSpPr>
            <a:cxnSpLocks/>
          </p:cNvCxnSpPr>
          <p:nvPr/>
        </p:nvCxnSpPr>
        <p:spPr>
          <a:xfrm flipH="1">
            <a:off x="326571" y="1737360"/>
            <a:ext cx="1159981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04587FFA-6A63-8659-CF75-6428F2A31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87" y="0"/>
            <a:ext cx="2211685" cy="296365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C10D7A4-DBA0-DB4F-A3AA-0F0AC8E3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61" y="1"/>
            <a:ext cx="2145125" cy="296365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6D06E01-29F9-2617-FE0C-5CB189CC0CB1}"/>
              </a:ext>
            </a:extLst>
          </p:cNvPr>
          <p:cNvSpPr txBox="1"/>
          <p:nvPr/>
        </p:nvSpPr>
        <p:spPr>
          <a:xfrm>
            <a:off x="3912661" y="3013055"/>
            <a:ext cx="4356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Picasso vs. </a:t>
            </a:r>
            <a:r>
              <a:rPr lang="cs-CZ" sz="2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Autoportrét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31C16E7-F99D-F830-7EC7-EF0C77D1690E}"/>
              </a:ext>
            </a:extLst>
          </p:cNvPr>
          <p:cNvSpPr txBox="1"/>
          <p:nvPr/>
        </p:nvSpPr>
        <p:spPr>
          <a:xfrm>
            <a:off x="2817463" y="4701017"/>
            <a:ext cx="6547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Shrnutí Picassa a kubismu</a:t>
            </a:r>
            <a:endParaRPr lang="cs-CZ" sz="3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0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510</TotalTime>
  <Words>525</Words>
  <Application>Microsoft Office PowerPoint</Application>
  <PresentationFormat>Širokoúhlá obrazovka</PresentationFormat>
  <Paragraphs>85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Wingdings</vt:lpstr>
      <vt:lpstr>Retrospektiva</vt:lpstr>
      <vt:lpstr>Prezentace aplikace PowerPoint</vt:lpstr>
      <vt:lpstr>Opakování – expresionismus</vt:lpstr>
      <vt:lpstr>Kubismus</vt:lpstr>
      <vt:lpstr>Prezentace aplikace PowerPoint</vt:lpstr>
      <vt:lpstr>Pablo Picasso (1881–1973)</vt:lpstr>
      <vt:lpstr>Prezentace aplikace PowerPoint</vt:lpstr>
      <vt:lpstr>Prezentace aplikace PowerPoint</vt:lpstr>
      <vt:lpstr>Prezentace aplikace PowerPoint</vt:lpstr>
      <vt:lpstr>Prezentace aplikace PowerPoint</vt:lpstr>
      <vt:lpstr>Kubismus v českém prostředí</vt:lpstr>
      <vt:lpstr>Představitelé</vt:lpstr>
      <vt:lpstr>Představitelé</vt:lpstr>
      <vt:lpstr>Kubismus v české literatuře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Pomazal Lukáš</dc:creator>
  <cp:lastModifiedBy>Pomazal Lukáš</cp:lastModifiedBy>
  <cp:revision>56</cp:revision>
  <dcterms:created xsi:type="dcterms:W3CDTF">2022-11-23T15:32:41Z</dcterms:created>
  <dcterms:modified xsi:type="dcterms:W3CDTF">2022-12-08T15:55:41Z</dcterms:modified>
</cp:coreProperties>
</file>