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4046" r:id="rId2"/>
  </p:sldMasterIdLst>
  <p:notesMasterIdLst>
    <p:notesMasterId r:id="rId3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9" r:id="rId25"/>
    <p:sldId id="281" r:id="rId26"/>
    <p:sldId id="280" r:id="rId27"/>
    <p:sldId id="282" r:id="rId28"/>
    <p:sldId id="278" r:id="rId29"/>
    <p:sldId id="283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B61E-4912-4168-80CA-706A03787449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D72B-91AE-4C34-AF9A-F423DCC92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1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DCA1C3-564B-479E-A4FC-CE29F498EB46}" type="slidenum">
              <a:rPr lang="cs-CZ" altLang="cs-CZ">
                <a:latin typeface="Calibri" panose="020F0502020204030204" pitchFamily="34" charset="0"/>
              </a:rPr>
              <a:pPr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8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250FD-00F0-4C0E-88E9-A4391140186A}" type="slidenum">
              <a:rPr lang="cs-CZ" altLang="cs-CZ">
                <a:latin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BDC2CF-42B8-4B01-8305-FA4BE4112255}" type="slidenum">
              <a:rPr lang="cs-CZ" altLang="cs-CZ">
                <a:latin typeface="Calibri" panose="020F0502020204030204" pitchFamily="34" charset="0"/>
              </a:rPr>
              <a:pPr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EDBF4E-DD8A-4C45-ABE2-50982289E39C}" type="slidenum">
              <a:rPr lang="cs-CZ" altLang="cs-CZ">
                <a:latin typeface="Calibri" panose="020F0502020204030204" pitchFamily="34" charset="0"/>
              </a:rPr>
              <a:pPr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3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3E99D-92B8-4D32-9AA5-1BC4D1A45C36}" type="slidenum">
              <a:rPr lang="cs-CZ" altLang="cs-CZ">
                <a:latin typeface="Calibri" panose="020F0502020204030204" pitchFamily="34" charset="0"/>
              </a:rPr>
              <a:pPr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7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E8216E-58AE-454E-A3B5-258160E119BA}" type="slidenum">
              <a:rPr lang="cs-CZ" altLang="cs-CZ">
                <a:latin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5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5E0A06-511D-4206-9BF2-2B02F2E77228}" type="slidenum">
              <a:rPr lang="cs-CZ" altLang="cs-CZ">
                <a:latin typeface="Calibri" panose="020F0502020204030204" pitchFamily="34" charset="0"/>
              </a:rPr>
              <a:pPr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1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5EB3DF-757A-4420-BA1A-A5FA3E2B1AC9}" type="slidenum">
              <a:rPr lang="cs-CZ" altLang="cs-CZ">
                <a:latin typeface="Calibri" panose="020F0502020204030204" pitchFamily="34" charset="0"/>
              </a:rPr>
              <a:pPr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7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13B3F2-39C4-4A47-985A-6D836F4C8142}" type="slidenum">
              <a:rPr lang="cs-CZ" altLang="cs-CZ">
                <a:latin typeface="Calibri" panose="020F0502020204030204" pitchFamily="34" charset="0"/>
              </a:rPr>
              <a:pPr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0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5A786-DD32-432B-A65D-F53280E3B82A}" type="slidenum">
              <a:rPr lang="cs-CZ" altLang="cs-CZ">
                <a:latin typeface="Calibri" panose="020F0502020204030204" pitchFamily="34" charset="0"/>
              </a:rPr>
              <a:pPr/>
              <a:t>18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14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B2D0F7-2F42-4435-8A00-9E0859AA1662}" type="slidenum">
              <a:rPr lang="cs-CZ" altLang="cs-CZ">
                <a:latin typeface="Calibri" panose="020F0502020204030204" pitchFamily="34" charset="0"/>
              </a:rPr>
              <a:pPr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6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621059-9477-4409-B960-7563EF950C13}" type="slidenum">
              <a:rPr lang="cs-CZ" altLang="cs-CZ">
                <a:latin typeface="Calibri" panose="020F0502020204030204" pitchFamily="34" charset="0"/>
              </a:rPr>
              <a:pPr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5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9ACD6-16F3-4940-ACB6-B20EAF69DB4D}" type="slidenum">
              <a:rPr lang="cs-CZ" altLang="cs-CZ">
                <a:latin typeface="Calibri" panose="020F0502020204030204" pitchFamily="34" charset="0"/>
              </a:rPr>
              <a:pPr/>
              <a:t>20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9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7845BD-2B35-4581-A95C-5A357F23CD26}" type="slidenum">
              <a:rPr lang="cs-CZ" altLang="cs-CZ">
                <a:latin typeface="Calibri" panose="020F0502020204030204" pitchFamily="34" charset="0"/>
              </a:rPr>
              <a:pPr/>
              <a:t>21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02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B4DA68-845F-4CC2-AB89-1C69CECE694C}" type="slidenum">
              <a:rPr lang="cs-CZ" altLang="cs-CZ">
                <a:latin typeface="Calibri" panose="020F0502020204030204" pitchFamily="34" charset="0"/>
              </a:rPr>
              <a:pPr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98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76B153-A4F2-433E-A79D-BD3393534F24}" type="slidenum">
              <a:rPr lang="cs-CZ" altLang="cs-CZ">
                <a:latin typeface="Calibri" panose="020F0502020204030204" pitchFamily="34" charset="0"/>
              </a:rPr>
              <a:pPr/>
              <a:t>23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26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E7A6D7-301F-413A-B57E-0A7A5BD982BA}" type="slidenum">
              <a:rPr lang="cs-CZ" altLang="cs-CZ">
                <a:latin typeface="Calibri" panose="020F0502020204030204" pitchFamily="34" charset="0"/>
              </a:rPr>
              <a:pPr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54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CF5F33-1730-4A73-AB51-D7FDDB4F7943}" type="slidenum">
              <a:rPr lang="cs-CZ" altLang="cs-CZ">
                <a:latin typeface="Calibri" panose="020F0502020204030204" pitchFamily="34" charset="0"/>
              </a:rPr>
              <a:pPr/>
              <a:t>25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7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60051-31DF-44C1-871D-DA015CC55EDA}" type="slidenum">
              <a:rPr lang="cs-CZ" altLang="cs-CZ">
                <a:latin typeface="Calibri" panose="020F0502020204030204" pitchFamily="34" charset="0"/>
              </a:rPr>
              <a:pPr/>
              <a:t>26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43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8C067B-F99E-4F39-8600-A703F78355AD}" type="slidenum">
              <a:rPr lang="cs-CZ" altLang="cs-CZ">
                <a:latin typeface="Calibri" panose="020F0502020204030204" pitchFamily="34" charset="0"/>
              </a:rPr>
              <a:pPr/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7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570D22-9711-4037-9527-37BF7DB65725}" type="slidenum">
              <a:rPr lang="cs-CZ" altLang="cs-CZ">
                <a:latin typeface="Calibri" panose="020F0502020204030204" pitchFamily="34" charset="0"/>
              </a:rPr>
              <a:pPr/>
              <a:t>28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7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01B5CE-6A9E-45F6-8B65-6875A636B8E1}" type="slidenum">
              <a:rPr lang="cs-CZ" altLang="cs-CZ">
                <a:latin typeface="Calibri" panose="020F0502020204030204" pitchFamily="34" charset="0"/>
              </a:rPr>
              <a:pPr/>
              <a:t>29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E7A5A-3D89-4DFB-B4E4-F022405BD3BE}" type="slidenum">
              <a:rPr lang="cs-CZ" altLang="cs-CZ">
                <a:latin typeface="Calibri" panose="020F0502020204030204" pitchFamily="34" charset="0"/>
              </a:rPr>
              <a:pPr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96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1D3381-54EA-4597-B32A-9A5C206F0FDD}" type="slidenum">
              <a:rPr lang="cs-CZ" altLang="cs-CZ">
                <a:latin typeface="Calibri" panose="020F0502020204030204" pitchFamily="34" charset="0"/>
              </a:rPr>
              <a:pPr/>
              <a:t>30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3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0A728-78C2-4A89-867A-AE8C69F3F745}" type="slidenum">
              <a:rPr lang="cs-CZ" altLang="cs-CZ">
                <a:latin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0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F38001-0182-4C1D-AEF9-DCFEB33E6970}" type="slidenum">
              <a:rPr lang="cs-CZ" altLang="cs-CZ">
                <a:latin typeface="Calibri" panose="020F0502020204030204" pitchFamily="34" charset="0"/>
              </a:rPr>
              <a:pPr/>
              <a:t>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2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BCC7BF-AE4C-4BE8-9F11-3677E3E96662}" type="slidenum">
              <a:rPr lang="cs-CZ" altLang="cs-CZ">
                <a:latin typeface="Calibri" panose="020F050202020403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9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82B452-F693-45BD-A831-E037EE56A970}" type="slidenum">
              <a:rPr lang="cs-CZ" altLang="cs-CZ">
                <a:latin typeface="Calibri" panose="020F0502020204030204" pitchFamily="34" charset="0"/>
              </a:rPr>
              <a:pPr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9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F210D-9BA5-4FBE-ACAC-8977ADEE95BE}" type="slidenum">
              <a:rPr lang="cs-CZ" altLang="cs-CZ">
                <a:latin typeface="Calibri" panose="020F0502020204030204" pitchFamily="34" charset="0"/>
              </a:rPr>
              <a:pPr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2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479D75-DB2E-4984-8B48-F72CA26766AD}" type="slidenum">
              <a:rPr lang="cs-CZ" altLang="cs-CZ">
                <a:latin typeface="Calibri" panose="020F0502020204030204" pitchFamily="34" charset="0"/>
              </a:rPr>
              <a:pPr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95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8224893-DBDA-4BFA-9CE1-4BFE7CD0F8CF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3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4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56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0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42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6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855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03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6413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007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4664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5373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62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3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5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97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7.xml"/><Relationship Id="rId27" Type="http://schemas.openxmlformats.org/officeDocument/2006/relationships/slide" Target="slide28.xml"/><Relationship Id="rId30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21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28153536" TargetMode="External"/><Relationship Id="rId13" Type="http://schemas.openxmlformats.org/officeDocument/2006/relationships/hyperlink" Target="https://commons.wikimedia.org/w/index.php?curid=2821458" TargetMode="External"/><Relationship Id="rId18" Type="http://schemas.openxmlformats.org/officeDocument/2006/relationships/hyperlink" Target="https://commons.wikimedia.org/w/index.php?curid=477576" TargetMode="External"/><Relationship Id="rId3" Type="http://schemas.openxmlformats.org/officeDocument/2006/relationships/hyperlink" Target="http://www.ireceptar.cz/vareni-a-recepty/houby/houbova-zahrada-pestovani-lesnich-hub-hribku-lisek-kozaku/" TargetMode="External"/><Relationship Id="rId7" Type="http://schemas.openxmlformats.org/officeDocument/2006/relationships/hyperlink" Target="https://commons.wikimedia.org/w/index.php?curid=1710232" TargetMode="External"/><Relationship Id="rId12" Type="http://schemas.openxmlformats.org/officeDocument/2006/relationships/hyperlink" Target="https://commons.wikimedia.org/w/index.php?curid=54981916" TargetMode="External"/><Relationship Id="rId17" Type="http://schemas.openxmlformats.org/officeDocument/2006/relationships/hyperlink" Target="https://commons.wikimedia.org/w/index.php?curid=7812569" TargetMode="External"/><Relationship Id="rId2" Type="http://schemas.openxmlformats.org/officeDocument/2006/relationships/hyperlink" Target="http://botany.cz/cs/houby/" TargetMode="External"/><Relationship Id="rId16" Type="http://schemas.openxmlformats.org/officeDocument/2006/relationships/hyperlink" Target="https://commons.wikimedia.org/w/index.php?curid=165932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naturfoto.cz/holubinka-nazelenala-fotografie-12001.html%207.3.2017" TargetMode="External"/><Relationship Id="rId11" Type="http://schemas.openxmlformats.org/officeDocument/2006/relationships/hyperlink" Target="http://fotoatlaspr.zs-sychrov5.sweb.cz/houby-obecne-system-popis.html%207.3.2017" TargetMode="External"/><Relationship Id="rId5" Type="http://schemas.openxmlformats.org/officeDocument/2006/relationships/hyperlink" Target="https://commons.wikimedia.org/w/index.php?curid=671567" TargetMode="External"/><Relationship Id="rId15" Type="http://schemas.openxmlformats.org/officeDocument/2006/relationships/hyperlink" Target="https://commons.wikimedia.org/w/index.php?curid=21936995" TargetMode="External"/><Relationship Id="rId10" Type="http://schemas.openxmlformats.org/officeDocument/2006/relationships/hyperlink" Target="https://commons.wikimedia.org/w/index.php?curid=15412662" TargetMode="External"/><Relationship Id="rId19" Type="http://schemas.openxmlformats.org/officeDocument/2006/relationships/hyperlink" Target="https://commons.wikimedia.org/w/index.php?curid=7829351" TargetMode="External"/><Relationship Id="rId4" Type="http://schemas.openxmlformats.org/officeDocument/2006/relationships/hyperlink" Target="http://liberecky.denik.cz/z-regionu/kraska-v-olivovem-klobouku-s-kalichem-smrti-20120814.html" TargetMode="External"/><Relationship Id="rId9" Type="http://schemas.openxmlformats.org/officeDocument/2006/relationships/hyperlink" Target="https://commons.wikimedia.org/w/index.php?curid=477580" TargetMode="External"/><Relationship Id="rId14" Type="http://schemas.openxmlformats.org/officeDocument/2006/relationships/hyperlink" Target="https://commons.wikimedia.org/w/index.php?curid=715276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428517" TargetMode="External"/><Relationship Id="rId2" Type="http://schemas.openxmlformats.org/officeDocument/2006/relationships/hyperlink" Target="https://commons.wikimedia.org/w/index.php?curid=20141273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ommons.wikimedia.org/w/index.php?curid=267031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773238"/>
            <a:ext cx="5184775" cy="215900"/>
          </a:xfrm>
          <a:solidFill>
            <a:schemeClr val="accent6">
              <a:lumMod val="50000"/>
              <a:alpha val="36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b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/>
            </a:r>
            <a:b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</a:b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2500308"/>
            <a:ext cx="8032406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HOUBY</a:t>
            </a:r>
          </a:p>
          <a:p>
            <a:pPr algn="ctr">
              <a:defRPr/>
            </a:pPr>
            <a:r>
              <a:rPr lang="cs-CZ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prvouka, </a:t>
            </a:r>
            <a:endParaRPr lang="cs-CZ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accent6">
                    <a:lumMod val="5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cs-CZ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3.ročník</a:t>
            </a:r>
          </a:p>
        </p:txBody>
      </p:sp>
      <p:sp>
        <p:nvSpPr>
          <p:cNvPr id="20484" name="Obdélník 5"/>
          <p:cNvSpPr>
            <a:spLocks noChangeArrowheads="1"/>
          </p:cNvSpPr>
          <p:nvPr/>
        </p:nvSpPr>
        <p:spPr bwMode="auto">
          <a:xfrm>
            <a:off x="357190" y="5732465"/>
            <a:ext cx="842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i="1">
                <a:solidFill>
                  <a:schemeClr val="tx1"/>
                </a:solidFill>
                <a:latin typeface="Arial" panose="020B0604020202020204" pitchFamily="34" charset="0"/>
              </a:rPr>
              <a:t>Autorem je PaedDr. Štěpánka Vondrášková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15816" y="376120"/>
            <a:ext cx="411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6">
                      <a:lumMod val="50000"/>
                    </a:schemeClr>
                  </a:outerShdw>
                </a:effectLst>
              </a:rPr>
              <a:t>RISKUJ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3680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66738"/>
            <a:ext cx="8229600" cy="12192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Která z hub je muchomůrka zelená? 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2594618" y="4129860"/>
            <a:ext cx="2849520" cy="2042597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481383" y="1934605"/>
            <a:ext cx="2849520" cy="199484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894877" y="2076630"/>
            <a:ext cx="2849520" cy="197810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6146" name="Picture 2" descr="Muchomůrka zelená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94" y="4247731"/>
            <a:ext cx="1194722" cy="17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lubinka nazelenalá (Russula virescens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01" y="2263609"/>
            <a:ext cx="2138867" cy="16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lternativní popis obrázku chyb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08" y="2076630"/>
            <a:ext cx="2269198" cy="17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66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7778" y="604451"/>
            <a:ext cx="74993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Všechny jedlé houby mají na spodní straně klobouku rourky?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5025081" y="2143125"/>
            <a:ext cx="2833044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ano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5025081" y="3286125"/>
            <a:ext cx="2833044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ne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5025081" y="4429125"/>
            <a:ext cx="2833044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>
                <a:solidFill>
                  <a:srgbClr val="FFFFFF"/>
                </a:solidFill>
              </a:rPr>
              <a:t>j</a:t>
            </a:r>
            <a:r>
              <a:rPr lang="cs-CZ" sz="3200" dirty="0" smtClean="0">
                <a:solidFill>
                  <a:srgbClr val="FFFFFF"/>
                </a:solidFill>
              </a:rPr>
              <a:t>en některé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9" name="Šipka doleva 8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054" name="Picture 6" descr="po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9" y="2143125"/>
            <a:ext cx="4066489" cy="30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59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Která houba je hřib žlutomasý zvaný babka?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724930" y="1779288"/>
            <a:ext cx="3385752" cy="2249015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959178" y="1779287"/>
            <a:ext cx="3063704" cy="2249016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622854" y="4188341"/>
            <a:ext cx="3143250" cy="213831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</a:p>
        </p:txBody>
      </p:sp>
      <p:sp>
        <p:nvSpPr>
          <p:cNvPr id="7" name="Šipka doleva 6">
            <a:hlinkClick r:id="rId3" action="ppaction://hlinksldjump"/>
          </p:cNvPr>
          <p:cNvSpPr/>
          <p:nvPr/>
        </p:nvSpPr>
        <p:spPr>
          <a:xfrm>
            <a:off x="5500689" y="5664200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050" name="Picture 2" descr="alternativní popis obrázku chyb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45" y="2143168"/>
            <a:ext cx="2281881" cy="15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2/25/Suillus_lakei_50606.jpg/1280px-Suillus_lakei_50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3" y="2118572"/>
            <a:ext cx="2319680" cy="15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c/c3/2011-10-26_Suillus_cavipes_%28Opatowski%29_Smith_%26_Thiers_177547_cr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97" y="4367587"/>
            <a:ext cx="2414630" cy="18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745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566738"/>
            <a:ext cx="8229600" cy="12192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Kde je kozák březový?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881448" y="1785938"/>
            <a:ext cx="3154320" cy="2209413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90303" y="1785938"/>
            <a:ext cx="3096655" cy="2209413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799967" y="4198529"/>
            <a:ext cx="3096656" cy="2119893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2050" name="Picture 2" descr="alternativní popis obrázku chyb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74" y="1989116"/>
            <a:ext cx="2386295" cy="17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ernativní popis obrázku chyb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62" y="1947969"/>
            <a:ext cx="1407728" cy="18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f/AD2009Sep13_Boletus_edulis_01.jpg/1280px-AD2009Sep13_Boletus_edulis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66" y="4465952"/>
            <a:ext cx="2236188" cy="14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47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628650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Která z hub je bedla vysoká?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626076" y="1681334"/>
            <a:ext cx="2910576" cy="2494949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362833" y="2587155"/>
            <a:ext cx="2833816" cy="246264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882087" y="4085966"/>
            <a:ext cx="2910576" cy="2224217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</a:p>
        </p:txBody>
      </p:sp>
      <p:sp>
        <p:nvSpPr>
          <p:cNvPr id="7" name="Šipka doleva 6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 Návrat</a:t>
            </a:r>
          </a:p>
        </p:txBody>
      </p:sp>
      <p:pic>
        <p:nvPicPr>
          <p:cNvPr id="1028" name="Picture 4" descr="https://upload.wikimedia.org/wikipedia/commons/thumb/f/f2/Bedla_vysok%C3%A1.jpg/800px-Bedla_vysok%C3%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4" y="2751675"/>
            <a:ext cx="12804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2/28/Amanita_pantherina_2007.JPG/800px-Amanita_pantherina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58" y="1817967"/>
            <a:ext cx="1665741" cy="2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ternativní popis obrázku chyb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30" y="4416403"/>
            <a:ext cx="2082244" cy="1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769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0037" y="547945"/>
            <a:ext cx="74993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tvrzení je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správné</a:t>
            </a: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664043" y="2060575"/>
            <a:ext cx="6148047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Houbu, kterou neznáme zničíme, aby ji nesebral někdo jiný.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64043" y="4527035"/>
            <a:ext cx="614804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Sbíráme všechny houby.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664043" y="3293805"/>
            <a:ext cx="614804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Sbíráme jenom ty houby, které bezpečně známe.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483570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637" y="628650"/>
            <a:ext cx="749935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tvrzení je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správné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540477" y="2060575"/>
            <a:ext cx="627161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a) Sbíráme jen zdravé plodnice.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540477" y="3213100"/>
            <a:ext cx="627161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Sbíráme i staré a červivé plodnice.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540477" y="4365625"/>
            <a:ext cx="627161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Sbíráme i plesnivé plodnice jedlých hub.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26513942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399" y="711201"/>
            <a:ext cx="749935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tvrzení je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správné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581665" y="2106613"/>
            <a:ext cx="627646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Houby sbíráme do košíku.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581666" y="3213100"/>
            <a:ext cx="623042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b)Houby sbíráme do igelitových tašek.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581665" y="4428331"/>
            <a:ext cx="6230425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Ty houby, </a:t>
            </a:r>
            <a:r>
              <a:rPr lang="cs-CZ" sz="3200" smtClean="0">
                <a:solidFill>
                  <a:srgbClr val="FFFFFF"/>
                </a:solidFill>
              </a:rPr>
              <a:t>co nesbíráme, </a:t>
            </a:r>
            <a:r>
              <a:rPr lang="cs-CZ" sz="3200" dirty="0" smtClean="0">
                <a:solidFill>
                  <a:srgbClr val="FFFFFF"/>
                </a:solidFill>
              </a:rPr>
              <a:t>rozšlapeme.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2436579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30" y="696913"/>
            <a:ext cx="8971005" cy="1219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máme udělat, když trpíme příznaky  otravy?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210962" y="2060575"/>
            <a:ext cx="660112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Vezmeme si prášek proti bolesti, pijeme bylinkový čaj a odpočíváme.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210962" y="3213100"/>
            <a:ext cx="660112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b)Vyhledáme ihned lékaře a vezmeme s sebou zbytky hub.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210962" y="4365625"/>
            <a:ext cx="660112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Vyčkáme do druhého dne, zda se nám neudělá lépe.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46173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4993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Najdi muchomůrku červenou: 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702178" y="2064458"/>
            <a:ext cx="3146083" cy="2417012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897925" y="3964825"/>
            <a:ext cx="3100046" cy="236801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897925" y="1341867"/>
            <a:ext cx="3146084" cy="2417012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3074" name="Picture 2" descr="alternativní popis obrázku chyb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10" y="1696769"/>
            <a:ext cx="2101593" cy="15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lubinka vrhav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13" y="2442094"/>
            <a:ext cx="2534856" cy="16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9/9e/Muchom%C5%AFrka_r%C5%AF%C5%BEov%C3%A1_1.jpg/1024px-Muchom%C5%AFrka_r%C5%AF%C5%BEov%C3%A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92" y="4097561"/>
            <a:ext cx="2138036" cy="21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965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se zakulaceným příčným rohem 2"/>
          <p:cNvSpPr/>
          <p:nvPr/>
        </p:nvSpPr>
        <p:spPr>
          <a:xfrm>
            <a:off x="285752" y="214313"/>
            <a:ext cx="2214563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</a:rPr>
              <a:t>s</a:t>
            </a:r>
            <a:r>
              <a:rPr lang="cs-CZ" sz="2400" dirty="0" smtClean="0">
                <a:solidFill>
                  <a:schemeClr val="bg1"/>
                </a:solidFill>
              </a:rPr>
              <a:t>tavba houby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93688" y="2071688"/>
            <a:ext cx="2214562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jedlé</a:t>
            </a:r>
            <a:endParaRPr lang="cs-CZ" sz="2400" dirty="0"/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279400" y="3929063"/>
            <a:ext cx="2216150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p</a:t>
            </a:r>
            <a:r>
              <a:rPr lang="cs-CZ" sz="2400" dirty="0" smtClean="0"/>
              <a:t>oznávání hub</a:t>
            </a:r>
            <a:endParaRPr lang="cs-CZ" sz="2400" dirty="0"/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285752" y="5786438"/>
            <a:ext cx="2214563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  <a:p>
            <a:pPr algn="ctr">
              <a:defRPr/>
            </a:pPr>
            <a:r>
              <a:rPr lang="cs-CZ" sz="2400" dirty="0"/>
              <a:t>r</a:t>
            </a:r>
            <a:r>
              <a:rPr lang="cs-CZ" sz="2400" dirty="0" smtClean="0"/>
              <a:t>ozdělení hub</a:t>
            </a:r>
            <a:endParaRPr lang="cs-CZ" sz="2400" dirty="0"/>
          </a:p>
          <a:p>
            <a:pPr algn="ctr">
              <a:defRPr/>
            </a:pPr>
            <a:endParaRPr lang="cs-CZ" sz="2000" dirty="0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293688" y="3014662"/>
            <a:ext cx="2214563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Pravidla sběru</a:t>
            </a:r>
            <a:endParaRPr lang="cs-CZ" sz="2400" dirty="0"/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280988" y="1157288"/>
            <a:ext cx="2214562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 smtClean="0"/>
              <a:t>jedovaté</a:t>
            </a:r>
            <a:endParaRPr lang="cs-CZ" sz="2400" dirty="0"/>
          </a:p>
        </p:txBody>
      </p:sp>
      <p:sp>
        <p:nvSpPr>
          <p:cNvPr id="9" name="Obdélník se zakulaceným příčným rohem 8"/>
          <p:cNvSpPr/>
          <p:nvPr/>
        </p:nvSpPr>
        <p:spPr>
          <a:xfrm>
            <a:off x="293688" y="4843463"/>
            <a:ext cx="2214563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s</a:t>
            </a:r>
            <a:r>
              <a:rPr lang="cs-CZ" sz="2400" dirty="0" smtClean="0"/>
              <a:t>tavba hub 2</a:t>
            </a:r>
            <a:endParaRPr lang="cs-CZ" sz="2400" dirty="0"/>
          </a:p>
        </p:txBody>
      </p:sp>
      <p:sp>
        <p:nvSpPr>
          <p:cNvPr id="10" name="Obdélník se zakulaceným příčným rohem 9">
            <a:hlinkClick r:id="rId3" action="ppaction://hlinksldjump"/>
          </p:cNvPr>
          <p:cNvSpPr/>
          <p:nvPr/>
        </p:nvSpPr>
        <p:spPr>
          <a:xfrm>
            <a:off x="2643190" y="21431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11" name="Obdélník se zakulaceným příčným rohem 10">
            <a:hlinkClick r:id="rId4" action="ppaction://hlinksldjump"/>
          </p:cNvPr>
          <p:cNvSpPr/>
          <p:nvPr/>
        </p:nvSpPr>
        <p:spPr>
          <a:xfrm>
            <a:off x="4214815" y="21431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12" name="Obdélník se zakulaceným příčným rohem 11">
            <a:hlinkClick r:id="rId5" action="ppaction://hlinksldjump"/>
          </p:cNvPr>
          <p:cNvSpPr/>
          <p:nvPr/>
        </p:nvSpPr>
        <p:spPr>
          <a:xfrm>
            <a:off x="5786440" y="21431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13" name="Obdélník se zakulaceným příčným rohem 12">
            <a:hlinkClick r:id="rId6" action="ppaction://hlinksldjump"/>
          </p:cNvPr>
          <p:cNvSpPr/>
          <p:nvPr/>
        </p:nvSpPr>
        <p:spPr>
          <a:xfrm>
            <a:off x="7358065" y="21431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14" name="Obdélník se zakulaceným příčným rohem 13">
            <a:hlinkClick r:id="rId7" action="ppaction://hlinksldjump"/>
          </p:cNvPr>
          <p:cNvSpPr/>
          <p:nvPr/>
        </p:nvSpPr>
        <p:spPr>
          <a:xfrm>
            <a:off x="2643190" y="114300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15" name="Obdélník se zakulaceným příčným rohem 14">
            <a:hlinkClick r:id="rId8" action="ppaction://hlinksldjump"/>
          </p:cNvPr>
          <p:cNvSpPr/>
          <p:nvPr/>
        </p:nvSpPr>
        <p:spPr>
          <a:xfrm>
            <a:off x="4214815" y="114300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16" name="Obdélník se zakulaceným příčným rohem 15">
            <a:hlinkClick r:id="rId9" action="ppaction://hlinksldjump"/>
          </p:cNvPr>
          <p:cNvSpPr/>
          <p:nvPr/>
        </p:nvSpPr>
        <p:spPr>
          <a:xfrm>
            <a:off x="5786440" y="114300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17" name="Obdélník se zakulaceným příčným rohem 16">
            <a:hlinkClick r:id="rId10" action="ppaction://hlinksldjump"/>
          </p:cNvPr>
          <p:cNvSpPr/>
          <p:nvPr/>
        </p:nvSpPr>
        <p:spPr>
          <a:xfrm>
            <a:off x="7358065" y="114300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18" name="Obdélník se zakulaceným příčným rohem 17">
            <a:hlinkClick r:id="rId11" action="ppaction://hlinksldjump"/>
          </p:cNvPr>
          <p:cNvSpPr/>
          <p:nvPr/>
        </p:nvSpPr>
        <p:spPr>
          <a:xfrm>
            <a:off x="2643190" y="207168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19" name="Obdélník se zakulaceným příčným rohem 18">
            <a:hlinkClick r:id="rId12" action="ppaction://hlinksldjump"/>
          </p:cNvPr>
          <p:cNvSpPr/>
          <p:nvPr/>
        </p:nvSpPr>
        <p:spPr>
          <a:xfrm>
            <a:off x="4214815" y="207168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20" name="Obdélník se zakulaceným příčným rohem 19">
            <a:hlinkClick r:id="rId13" action="ppaction://hlinksldjump"/>
          </p:cNvPr>
          <p:cNvSpPr/>
          <p:nvPr/>
        </p:nvSpPr>
        <p:spPr>
          <a:xfrm>
            <a:off x="5786440" y="207168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21" name="Obdélník se zakulaceným příčným rohem 20">
            <a:hlinkClick r:id="rId14" action="ppaction://hlinksldjump"/>
          </p:cNvPr>
          <p:cNvSpPr/>
          <p:nvPr/>
        </p:nvSpPr>
        <p:spPr>
          <a:xfrm>
            <a:off x="7358065" y="207168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22" name="Obdélník se zakulaceným příčným rohem 21">
            <a:hlinkClick r:id="rId15" action="ppaction://hlinksldjump"/>
          </p:cNvPr>
          <p:cNvSpPr/>
          <p:nvPr/>
        </p:nvSpPr>
        <p:spPr>
          <a:xfrm>
            <a:off x="2643190" y="3000377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23" name="Obdélník se zakulaceným příčným rohem 22">
            <a:hlinkClick r:id="rId16" action="ppaction://hlinksldjump"/>
          </p:cNvPr>
          <p:cNvSpPr/>
          <p:nvPr/>
        </p:nvSpPr>
        <p:spPr>
          <a:xfrm>
            <a:off x="4214815" y="3000377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24" name="Obdélník se zakulaceným příčným rohem 23">
            <a:hlinkClick r:id="rId17" action="ppaction://hlinksldjump"/>
          </p:cNvPr>
          <p:cNvSpPr/>
          <p:nvPr/>
        </p:nvSpPr>
        <p:spPr>
          <a:xfrm>
            <a:off x="5786440" y="3000377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25" name="Obdélník se zakulaceným příčným rohem 24">
            <a:hlinkClick r:id="rId18" action="ppaction://hlinksldjump"/>
          </p:cNvPr>
          <p:cNvSpPr/>
          <p:nvPr/>
        </p:nvSpPr>
        <p:spPr>
          <a:xfrm>
            <a:off x="7358065" y="3000377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26" name="Obdélník se zakulaceným příčným rohem 25">
            <a:hlinkClick r:id="rId19" action="ppaction://hlinksldjump"/>
          </p:cNvPr>
          <p:cNvSpPr/>
          <p:nvPr/>
        </p:nvSpPr>
        <p:spPr>
          <a:xfrm>
            <a:off x="2643190" y="392906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27" name="Obdélník se zakulaceným příčným rohem 26">
            <a:hlinkClick r:id="rId20" action="ppaction://hlinksldjump"/>
          </p:cNvPr>
          <p:cNvSpPr/>
          <p:nvPr/>
        </p:nvSpPr>
        <p:spPr>
          <a:xfrm>
            <a:off x="4214815" y="392906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28" name="Obdélník se zakulaceným příčným rohem 27">
            <a:hlinkClick r:id="rId21" action="ppaction://hlinksldjump"/>
          </p:cNvPr>
          <p:cNvSpPr/>
          <p:nvPr/>
        </p:nvSpPr>
        <p:spPr>
          <a:xfrm>
            <a:off x="5786440" y="392906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29" name="Obdélník se zakulaceným příčným rohem 28">
            <a:hlinkClick r:id="rId22" action="ppaction://hlinksldjump"/>
          </p:cNvPr>
          <p:cNvSpPr/>
          <p:nvPr/>
        </p:nvSpPr>
        <p:spPr>
          <a:xfrm>
            <a:off x="7358065" y="3929063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30" name="Obdélník se zakulaceným příčným rohem 29">
            <a:hlinkClick r:id="rId23" action="ppaction://hlinksldjump"/>
          </p:cNvPr>
          <p:cNvSpPr/>
          <p:nvPr/>
        </p:nvSpPr>
        <p:spPr>
          <a:xfrm>
            <a:off x="2643190" y="485775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31" name="Obdélník se zakulaceným příčným rohem 30">
            <a:hlinkClick r:id="rId24" action="ppaction://hlinksldjump"/>
          </p:cNvPr>
          <p:cNvSpPr/>
          <p:nvPr/>
        </p:nvSpPr>
        <p:spPr>
          <a:xfrm>
            <a:off x="4214815" y="485775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32" name="Obdélník se zakulaceným příčným rohem 31">
            <a:hlinkClick r:id="rId25" action="ppaction://hlinksldjump"/>
          </p:cNvPr>
          <p:cNvSpPr/>
          <p:nvPr/>
        </p:nvSpPr>
        <p:spPr>
          <a:xfrm>
            <a:off x="5786440" y="485775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33" name="Obdélník se zakulaceným příčným rohem 32">
            <a:hlinkClick r:id="rId26" action="ppaction://hlinksldjump"/>
          </p:cNvPr>
          <p:cNvSpPr/>
          <p:nvPr/>
        </p:nvSpPr>
        <p:spPr>
          <a:xfrm>
            <a:off x="7358065" y="4857752"/>
            <a:ext cx="1500187" cy="785813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  <p:sp>
        <p:nvSpPr>
          <p:cNvPr id="34" name="Obdélník se zakulaceným příčným rohem 33">
            <a:hlinkClick r:id="rId27" action="ppaction://hlinksldjump"/>
          </p:cNvPr>
          <p:cNvSpPr/>
          <p:nvPr/>
        </p:nvSpPr>
        <p:spPr>
          <a:xfrm>
            <a:off x="2643190" y="578643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100</a:t>
            </a:r>
          </a:p>
        </p:txBody>
      </p:sp>
      <p:sp>
        <p:nvSpPr>
          <p:cNvPr id="35" name="Obdélník se zakulaceným příčným rohem 34">
            <a:hlinkClick r:id="rId28" action="ppaction://hlinksldjump"/>
          </p:cNvPr>
          <p:cNvSpPr/>
          <p:nvPr/>
        </p:nvSpPr>
        <p:spPr>
          <a:xfrm>
            <a:off x="4214815" y="578643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200</a:t>
            </a:r>
          </a:p>
        </p:txBody>
      </p:sp>
      <p:sp>
        <p:nvSpPr>
          <p:cNvPr id="36" name="Obdélník se zakulaceným příčným rohem 35">
            <a:hlinkClick r:id="rId29" action="ppaction://hlinksldjump"/>
          </p:cNvPr>
          <p:cNvSpPr/>
          <p:nvPr/>
        </p:nvSpPr>
        <p:spPr>
          <a:xfrm>
            <a:off x="5786440" y="578643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300</a:t>
            </a:r>
          </a:p>
        </p:txBody>
      </p:sp>
      <p:sp>
        <p:nvSpPr>
          <p:cNvPr id="37" name="Obdélník se zakulaceným příčným rohem 36">
            <a:hlinkClick r:id="rId30" action="ppaction://hlinksldjump"/>
          </p:cNvPr>
          <p:cNvSpPr/>
          <p:nvPr/>
        </p:nvSpPr>
        <p:spPr>
          <a:xfrm>
            <a:off x="7358065" y="5786438"/>
            <a:ext cx="1500187" cy="7858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5801831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0977" y="500062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Najdi křemenáč osikový.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914400" y="1859690"/>
            <a:ext cx="2622335" cy="2102709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70652" y="1859689"/>
            <a:ext cx="2882299" cy="2091597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787611" y="4179026"/>
            <a:ext cx="2875005" cy="2139395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" name="Picture 2" descr="křemeňá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4" y="2146467"/>
            <a:ext cx="2034746" cy="13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b/bf/AD2009Sep13_Boletus_edulis_01.jpg/1280px-AD2009Sep13_Boletus_edulis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70" y="2085415"/>
            <a:ext cx="2236188" cy="14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lternativní popis obrázku chyb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62" y="4535610"/>
            <a:ext cx="2139336" cy="14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061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173" y="515938"/>
            <a:ext cx="7982165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Najdi muchomůrku tygrovanou?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757881" y="1846391"/>
            <a:ext cx="3248328" cy="217367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609800" y="1846391"/>
            <a:ext cx="3248327" cy="217367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757881" y="4207517"/>
            <a:ext cx="3248328" cy="2020287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8" name="Picture 6" descr="https://upload.wikimedia.org/wikipedia/commons/thumb/2/28/Amanita_pantherina_2007.JPG/800px-Amanita_pantherina_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02" y="1928921"/>
            <a:ext cx="1505989" cy="20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9/9e/Muchom%C5%AFrka_r%C5%AF%C5%BEov%C3%A1_1.jpg/1024px-Muchom%C5%AFrka_r%C5%AF%C5%BEov%C3%A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0" y="2008141"/>
            <a:ext cx="1888651" cy="18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lubinka nazelenalá (Russula virescen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49" y="4415585"/>
            <a:ext cx="2138867" cy="16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496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Najdi hřib smrkový?</a:t>
            </a:r>
            <a:endParaRPr lang="cs-CZ" altLang="cs-CZ" sz="4000" b="1" dirty="0"/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971364" y="1739769"/>
            <a:ext cx="3060527" cy="2211518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297290" y="1564501"/>
            <a:ext cx="2912245" cy="2290805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498388" y="3951287"/>
            <a:ext cx="3065373" cy="230947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7" name="Picture 2" descr="https://upload.wikimedia.org/wikipedia/commons/thumb/b/bf/AD2009Sep13_Boletus_edulis_01.jpg/1280px-AD2009Sep13_Boletus_eduli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39" y="2096929"/>
            <a:ext cx="2236188" cy="14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ternativní popis obrázku chyb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00" y="1949276"/>
            <a:ext cx="2281881" cy="15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lternativní popis obrázku chyb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392909"/>
            <a:ext cx="2139336" cy="14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29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525463"/>
            <a:ext cx="8208962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houby mají?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491049" y="2060575"/>
            <a:ext cx="632104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kořeny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491049" y="3213100"/>
            <a:ext cx="632104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b)klobouk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491050" y="4387851"/>
            <a:ext cx="632104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listy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4249017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090846" y="511104"/>
            <a:ext cx="7499350" cy="122237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jmenuje část pod kloboukem?</a:t>
            </a:r>
            <a:endParaRPr lang="cs-CZ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bdélník se zakulaceným příčným rohem 2"/>
          <p:cNvSpPr/>
          <p:nvPr/>
        </p:nvSpPr>
        <p:spPr>
          <a:xfrm>
            <a:off x="4989030" y="2393121"/>
            <a:ext cx="294352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závoj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6" name="Obdélník se zakulaceným příčným rohem 3"/>
          <p:cNvSpPr/>
          <p:nvPr/>
        </p:nvSpPr>
        <p:spPr>
          <a:xfrm>
            <a:off x="4989030" y="3484563"/>
            <a:ext cx="294352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prstenec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7" name="Obdélník se zakulaceným příčným rohem 4"/>
          <p:cNvSpPr/>
          <p:nvPr/>
        </p:nvSpPr>
        <p:spPr>
          <a:xfrm>
            <a:off x="4989030" y="4552121"/>
            <a:ext cx="2943528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pochva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91" y="2765851"/>
            <a:ext cx="3458862" cy="23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51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213" y="850900"/>
            <a:ext cx="749935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 houba patří mezi jedovaté?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466337" y="3357563"/>
            <a:ext cx="639179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hřib satan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466336" y="2201069"/>
            <a:ext cx="6391792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muchomůrka růžovka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466337" y="4365625"/>
            <a:ext cx="6345754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p</a:t>
            </a:r>
            <a:r>
              <a:rPr lang="cs-CZ" sz="3200" dirty="0" smtClean="0">
                <a:solidFill>
                  <a:srgbClr val="FFFFFF"/>
                </a:solidFill>
              </a:rPr>
              <a:t>ečárka polní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1546968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5440" y="503238"/>
            <a:ext cx="74993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čeho vyrůstá houba? </a:t>
            </a:r>
            <a:endParaRPr lang="cs-CZ" sz="4000" b="1" dirty="0"/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598141" y="3195638"/>
            <a:ext cx="616304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z</a:t>
            </a:r>
            <a:r>
              <a:rPr lang="cs-CZ" sz="3200" dirty="0" smtClean="0">
                <a:solidFill>
                  <a:srgbClr val="FFFFFF"/>
                </a:solidFill>
              </a:rPr>
              <a:t> hlízy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598141" y="4437063"/>
            <a:ext cx="616304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c) </a:t>
            </a:r>
            <a:r>
              <a:rPr lang="cs-CZ" sz="3200" dirty="0">
                <a:solidFill>
                  <a:srgbClr val="FFFFFF"/>
                </a:solidFill>
              </a:rPr>
              <a:t>z</a:t>
            </a:r>
            <a:r>
              <a:rPr lang="cs-CZ" sz="3200" dirty="0" smtClean="0">
                <a:solidFill>
                  <a:srgbClr val="FFFFFF"/>
                </a:solidFill>
              </a:rPr>
              <a:t> oddenku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598141" y="1989138"/>
            <a:ext cx="6213949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>
                <a:solidFill>
                  <a:srgbClr val="FFFFFF"/>
                </a:solidFill>
              </a:rPr>
              <a:t>z</a:t>
            </a:r>
            <a:r>
              <a:rPr lang="cs-CZ" sz="3200" dirty="0" smtClean="0">
                <a:solidFill>
                  <a:srgbClr val="FFFFFF"/>
                </a:solidFill>
              </a:rPr>
              <a:t> podhoubí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5807008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305609" y="995770"/>
            <a:ext cx="634976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typické pro smrtelně jedovatou houbu na obrázku?</a:t>
            </a:r>
            <a:endParaRPr lang="cs-CZ" altLang="cs-CZ" b="1" dirty="0"/>
          </a:p>
        </p:txBody>
      </p:sp>
      <p:sp>
        <p:nvSpPr>
          <p:cNvPr id="10" name="Obdélník se zakulaceným příčným rohem 2"/>
          <p:cNvSpPr/>
          <p:nvPr/>
        </p:nvSpPr>
        <p:spPr>
          <a:xfrm>
            <a:off x="4832830" y="2434364"/>
            <a:ext cx="319066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pochva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1" name="Obdélník se zakulaceným příčným rohem 3"/>
          <p:cNvSpPr/>
          <p:nvPr/>
        </p:nvSpPr>
        <p:spPr>
          <a:xfrm>
            <a:off x="4866553" y="3593558"/>
            <a:ext cx="319066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závoj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609" y="2577583"/>
            <a:ext cx="3025908" cy="3461050"/>
          </a:xfrm>
          <a:prstGeom prst="rect">
            <a:avLst/>
          </a:prstGeom>
        </p:spPr>
      </p:pic>
      <p:sp>
        <p:nvSpPr>
          <p:cNvPr id="13" name="Obdélník se zakulaceným příčným rohem 4"/>
          <p:cNvSpPr/>
          <p:nvPr/>
        </p:nvSpPr>
        <p:spPr>
          <a:xfrm>
            <a:off x="4832830" y="4618560"/>
            <a:ext cx="3190663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prstenec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806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sp>
        <p:nvSpPr>
          <p:cNvPr id="8" name="Obdélník se zakulaceným příčným rohem 2"/>
          <p:cNvSpPr/>
          <p:nvPr/>
        </p:nvSpPr>
        <p:spPr>
          <a:xfrm>
            <a:off x="5113782" y="1999252"/>
            <a:ext cx="325656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h</a:t>
            </a:r>
            <a:r>
              <a:rPr lang="cs-CZ" sz="3200" dirty="0" smtClean="0">
                <a:solidFill>
                  <a:srgbClr val="FFFFFF"/>
                </a:solidFill>
              </a:rPr>
              <a:t>řib dubový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9" name="Obdélník se zakulaceným příčným rohem 3"/>
          <p:cNvSpPr/>
          <p:nvPr/>
        </p:nvSpPr>
        <p:spPr>
          <a:xfrm>
            <a:off x="5157782" y="3111628"/>
            <a:ext cx="3212566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>
                <a:solidFill>
                  <a:srgbClr val="FFFFFF"/>
                </a:solidFill>
              </a:rPr>
              <a:t>h</a:t>
            </a:r>
            <a:r>
              <a:rPr lang="cs-CZ" sz="3200" dirty="0" smtClean="0">
                <a:solidFill>
                  <a:srgbClr val="FFFFFF"/>
                </a:solidFill>
              </a:rPr>
              <a:t>řib hořký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10" name="Obdélník se zakulaceným příčným rohem 4"/>
          <p:cNvSpPr/>
          <p:nvPr/>
        </p:nvSpPr>
        <p:spPr>
          <a:xfrm>
            <a:off x="5157782" y="4289812"/>
            <a:ext cx="327789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h</a:t>
            </a:r>
            <a:r>
              <a:rPr lang="cs-CZ" sz="3200" dirty="0" smtClean="0">
                <a:solidFill>
                  <a:srgbClr val="FFFFFF"/>
                </a:solidFill>
              </a:rPr>
              <a:t>řib smrkový</a:t>
            </a:r>
            <a:endParaRPr lang="cs-CZ" sz="3200" dirty="0">
              <a:solidFill>
                <a:srgbClr val="FFFFFF"/>
              </a:solidFill>
            </a:endParaRPr>
          </a:p>
        </p:txBody>
      </p:sp>
      <p:pic>
        <p:nvPicPr>
          <p:cNvPr id="11" name="Picture 2" descr="https://upload.wikimedia.org/wikipedia/commons/5/55/Epe%C3%ADz%C5%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83" y="2862852"/>
            <a:ext cx="3147798" cy="21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508125" y="647700"/>
            <a:ext cx="6350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 houba patří mezi nejedlé?</a:t>
            </a:r>
            <a:endParaRPr lang="cs-CZ" sz="4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14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703" y="573688"/>
            <a:ext cx="74993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 zařazujeme houby?</a:t>
            </a:r>
            <a:endParaRPr lang="cs-CZ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524000" y="2060575"/>
            <a:ext cx="628809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>
                <a:solidFill>
                  <a:srgbClr val="FFFFFF"/>
                </a:solidFill>
              </a:rPr>
              <a:t>m</a:t>
            </a:r>
            <a:r>
              <a:rPr lang="cs-CZ" sz="3200" dirty="0" smtClean="0">
                <a:solidFill>
                  <a:srgbClr val="FFFFFF"/>
                </a:solidFill>
              </a:rPr>
              <a:t>ezi rostliny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524000" y="4581525"/>
            <a:ext cx="628809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c) mezi živočichy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524000" y="3268062"/>
            <a:ext cx="6288090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rgbClr val="FFFFFF"/>
                </a:solidFill>
              </a:rPr>
              <a:t>b) </a:t>
            </a:r>
            <a:r>
              <a:rPr lang="cs-CZ" sz="3200" dirty="0">
                <a:solidFill>
                  <a:srgbClr val="FFFFFF"/>
                </a:solidFill>
              </a:rPr>
              <a:t>d</a:t>
            </a:r>
            <a:r>
              <a:rPr lang="cs-CZ" sz="3200" dirty="0" smtClean="0">
                <a:solidFill>
                  <a:srgbClr val="FFFFFF"/>
                </a:solidFill>
              </a:rPr>
              <a:t>o samostatné skupiny </a:t>
            </a:r>
            <a:r>
              <a:rPr lang="cs-CZ" sz="3200" dirty="0">
                <a:solidFill>
                  <a:srgbClr val="FFFFFF"/>
                </a:solidFill>
              </a:rPr>
              <a:t>h</a:t>
            </a:r>
            <a:r>
              <a:rPr lang="cs-CZ" sz="3200" dirty="0" smtClean="0">
                <a:solidFill>
                  <a:srgbClr val="FFFFFF"/>
                </a:solidFill>
              </a:rPr>
              <a:t>ouby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20906457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054" y="343329"/>
            <a:ext cx="77152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Čím se houby rozmnožují?</a:t>
            </a:r>
            <a:endParaRPr lang="cs-CZ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762500" y="2030606"/>
            <a:ext cx="232518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a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) výtrusy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762500" y="3251694"/>
            <a:ext cx="232518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b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) semeny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4762500" y="4430713"/>
            <a:ext cx="234436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c) 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hlízami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Šipka doleva 6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7" y="2393301"/>
            <a:ext cx="3380731" cy="25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311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513" y="544512"/>
            <a:ext cx="84963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jakých skupin dělíme houby podle poživatelnosti</a:t>
            </a:r>
            <a:r>
              <a:rPr lang="cs-CZ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375719" y="2060575"/>
            <a:ext cx="643637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j</a:t>
            </a:r>
            <a:r>
              <a:rPr lang="cs-CZ" sz="3200" dirty="0" smtClean="0">
                <a:solidFill>
                  <a:srgbClr val="FFFFFF"/>
                </a:solidFill>
              </a:rPr>
              <a:t>edlé a jedovaté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375719" y="3213100"/>
            <a:ext cx="643637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b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) jedlé, nejedlé a jedovaté 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375719" y="4406900"/>
            <a:ext cx="6436371" cy="863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j</a:t>
            </a:r>
            <a:r>
              <a:rPr lang="cs-CZ" sz="3200" dirty="0" smtClean="0">
                <a:solidFill>
                  <a:srgbClr val="FFFFFF"/>
                </a:solidFill>
              </a:rPr>
              <a:t>edlé a nejedlé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479833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30876" y="815546"/>
            <a:ext cx="73646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Zdroje: </a:t>
            </a:r>
            <a:r>
              <a:rPr lang="cs-CZ" sz="1200" dirty="0" smtClean="0"/>
              <a:t>výtrusy: </a:t>
            </a: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://botany.cz/cs/houby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smtClean="0"/>
              <a:t> 7.3.2017</a:t>
            </a:r>
          </a:p>
          <a:p>
            <a:r>
              <a:rPr lang="cs-CZ" sz="1200" dirty="0"/>
              <a:t>Křemenáč </a:t>
            </a:r>
            <a:r>
              <a:rPr lang="cs-CZ" sz="1200" dirty="0">
                <a:hlinkClick r:id="rId3"/>
              </a:rPr>
              <a:t>http://www.ireceptar.cz/vareni-a-recepty/houby/houbova-zahrada-pestovani-lesnich-hub-hribku-lisek-kozaku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smtClean="0"/>
              <a:t> 7.3.2017</a:t>
            </a:r>
          </a:p>
          <a:p>
            <a:r>
              <a:rPr lang="cs-CZ" sz="1200" dirty="0" smtClean="0"/>
              <a:t>Muchomůrka zelená  </a:t>
            </a:r>
            <a:r>
              <a:rPr lang="cs-CZ" sz="1200" dirty="0" smtClean="0">
                <a:hlinkClick r:id="rId4"/>
              </a:rPr>
              <a:t>http://liberecky.denik.cz/z-regionu/kraska-v-olivovem-klobouku-s-kalichem-smrti-20120814.html</a:t>
            </a:r>
            <a:r>
              <a:rPr lang="cs-CZ" sz="1200" dirty="0" smtClean="0"/>
              <a:t> 7.3.2017</a:t>
            </a:r>
          </a:p>
          <a:p>
            <a:r>
              <a:rPr lang="cs-CZ" sz="1200" dirty="0" smtClean="0"/>
              <a:t>Lupeny muchomůrky červené: Autor: </a:t>
            </a:r>
            <a:r>
              <a:rPr lang="cs-CZ" sz="1200" dirty="0" err="1" smtClean="0"/>
              <a:t>W.J.Pilsak</a:t>
            </a:r>
            <a:r>
              <a:rPr lang="cs-CZ" sz="1200" dirty="0" smtClean="0"/>
              <a:t> </a:t>
            </a:r>
            <a:r>
              <a:rPr lang="cs-CZ" sz="1200" dirty="0" err="1" smtClean="0"/>
              <a:t>from</a:t>
            </a:r>
            <a:r>
              <a:rPr lang="cs-CZ" sz="1200" dirty="0" smtClean="0"/>
              <a:t> de.wikipedia.org, CC BY-SA 3.0, </a:t>
            </a:r>
            <a:r>
              <a:rPr lang="cs-CZ" sz="1200" dirty="0" smtClean="0">
                <a:hlinkClick r:id="rId5"/>
              </a:rPr>
              <a:t>https://commons.wikimedia.org/w/index.php?curid=671567</a:t>
            </a:r>
            <a:r>
              <a:rPr lang="cs-CZ" sz="1200" dirty="0" smtClean="0"/>
              <a:t> 7.3.2017</a:t>
            </a:r>
          </a:p>
          <a:p>
            <a:r>
              <a:rPr lang="cs-CZ" sz="1200" dirty="0" smtClean="0"/>
              <a:t>Holubinka </a:t>
            </a:r>
            <a:r>
              <a:rPr lang="cs-CZ" sz="1200" dirty="0"/>
              <a:t>nazelenalá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www.naturfoto.cz/holubinka-nazelenala-fotografie-12001.html 7.3.2017</a:t>
            </a:r>
            <a:endParaRPr lang="cs-CZ" sz="1200" dirty="0" smtClean="0"/>
          </a:p>
          <a:p>
            <a:r>
              <a:rPr lang="cs-CZ" sz="1200" dirty="0"/>
              <a:t>Pečárka polní CC BY-SA 2.5, </a:t>
            </a:r>
            <a:r>
              <a:rPr lang="cs-CZ" sz="1200" dirty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commons.wikimedia.org/w/index.php?curid=1710232</a:t>
            </a:r>
            <a:endParaRPr lang="cs-CZ" sz="1200" dirty="0" smtClean="0"/>
          </a:p>
          <a:p>
            <a:r>
              <a:rPr lang="cs-CZ" sz="1200" dirty="0"/>
              <a:t>Hřib satan: Autor: H. </a:t>
            </a:r>
            <a:r>
              <a:rPr lang="cs-CZ" sz="1200" dirty="0" err="1"/>
              <a:t>Krisp</a:t>
            </a:r>
            <a:r>
              <a:rPr lang="cs-CZ" sz="1200" dirty="0"/>
              <a:t> – Vlastní dílo, CC BY 3.0, </a:t>
            </a:r>
            <a:r>
              <a:rPr lang="cs-CZ" sz="1200" dirty="0">
                <a:hlinkClick r:id="rId8"/>
              </a:rPr>
              <a:t>https://</a:t>
            </a:r>
            <a:r>
              <a:rPr lang="cs-CZ" sz="1200" dirty="0" smtClean="0">
                <a:hlinkClick r:id="rId8"/>
              </a:rPr>
              <a:t>commons.wikimedia.org/w/index.php?curid=28153536</a:t>
            </a:r>
            <a:endParaRPr lang="cs-CZ" sz="1200" dirty="0" smtClean="0"/>
          </a:p>
          <a:p>
            <a:r>
              <a:rPr lang="cs-CZ" sz="1200" dirty="0"/>
              <a:t>Hřib kovář: CC BY-SA 2.0 de, </a:t>
            </a:r>
            <a:r>
              <a:rPr lang="cs-CZ" sz="1200" dirty="0">
                <a:hlinkClick r:id="rId9"/>
              </a:rPr>
              <a:t>https://</a:t>
            </a:r>
            <a:r>
              <a:rPr lang="cs-CZ" sz="1200" dirty="0" smtClean="0">
                <a:hlinkClick r:id="rId9"/>
              </a:rPr>
              <a:t>commons.wikimedia.org/w/index.php?curid=477580</a:t>
            </a:r>
            <a:r>
              <a:rPr lang="cs-CZ" sz="1200" dirty="0" smtClean="0"/>
              <a:t> 7.3.2017</a:t>
            </a:r>
          </a:p>
          <a:p>
            <a:r>
              <a:rPr lang="cs-CZ" sz="1200" dirty="0"/>
              <a:t>Hřib koloděj: Autor: George </a:t>
            </a:r>
            <a:r>
              <a:rPr lang="cs-CZ" sz="1200" dirty="0" err="1"/>
              <a:t>Chernilevsky</a:t>
            </a:r>
            <a:r>
              <a:rPr lang="cs-CZ" sz="1200" dirty="0"/>
              <a:t> – Vlastní dílo, Volné dílo, </a:t>
            </a:r>
            <a:r>
              <a:rPr lang="cs-CZ" sz="1200" dirty="0">
                <a:hlinkClick r:id="rId10"/>
              </a:rPr>
              <a:t>https://</a:t>
            </a:r>
            <a:r>
              <a:rPr lang="cs-CZ" sz="1200" dirty="0" smtClean="0">
                <a:hlinkClick r:id="rId10"/>
              </a:rPr>
              <a:t>commons.wikimedia.org/w/index.php?curid=15412662</a:t>
            </a:r>
            <a:r>
              <a:rPr lang="cs-CZ" sz="1200" dirty="0" smtClean="0"/>
              <a:t> 7.3.2017</a:t>
            </a:r>
          </a:p>
          <a:p>
            <a:r>
              <a:rPr lang="cs-CZ" sz="1200" dirty="0"/>
              <a:t>Rourky: </a:t>
            </a: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fotoatlaspr.zs-sychrov5.sweb.cz/houby-obecne-system-popis.html 7.3.2017</a:t>
            </a:r>
            <a:endParaRPr lang="cs-CZ" sz="1200" dirty="0" smtClean="0"/>
          </a:p>
          <a:p>
            <a:r>
              <a:rPr lang="cs-CZ" sz="1200" dirty="0"/>
              <a:t>Bedla vysoká: Autor: Vojta24 – Vlastní dílo, CC BY-SA 4.0, </a:t>
            </a:r>
            <a:r>
              <a:rPr lang="cs-CZ" sz="1200" dirty="0">
                <a:hlinkClick r:id="rId12"/>
              </a:rPr>
              <a:t>https://</a:t>
            </a:r>
            <a:r>
              <a:rPr lang="cs-CZ" sz="1200" dirty="0" smtClean="0">
                <a:hlinkClick r:id="rId12"/>
              </a:rPr>
              <a:t>commons.wikimedia.org/w/index.php?curid=54981916</a:t>
            </a:r>
            <a:r>
              <a:rPr lang="cs-CZ" sz="1200" dirty="0" smtClean="0"/>
              <a:t> 8.3.2017</a:t>
            </a:r>
          </a:p>
          <a:p>
            <a:r>
              <a:rPr lang="cs-CZ" sz="1200" dirty="0"/>
              <a:t>Muchomůrka tygrovaná: Autor: </a:t>
            </a:r>
            <a:r>
              <a:rPr lang="cs-CZ" sz="1200" dirty="0" err="1"/>
              <a:t>Reaperman</a:t>
            </a:r>
            <a:r>
              <a:rPr lang="cs-CZ" sz="1200" dirty="0"/>
              <a:t> – Vlastní dílo, CC BY-SA 3.0, </a:t>
            </a:r>
            <a:r>
              <a:rPr lang="cs-CZ" sz="1200" dirty="0">
                <a:hlinkClick r:id="rId13"/>
              </a:rPr>
              <a:t>https://</a:t>
            </a:r>
            <a:r>
              <a:rPr lang="cs-CZ" sz="1200" dirty="0" smtClean="0">
                <a:hlinkClick r:id="rId13"/>
              </a:rPr>
              <a:t>commons.wikimedia.org/w/index.php?curid=2821458</a:t>
            </a:r>
            <a:r>
              <a:rPr lang="cs-CZ" sz="1200" dirty="0" smtClean="0"/>
              <a:t> 8.3.2017</a:t>
            </a:r>
          </a:p>
          <a:p>
            <a:r>
              <a:rPr lang="cs-CZ" sz="1200" dirty="0"/>
              <a:t>Muchomůrka šedivka: Autor: </a:t>
            </a:r>
            <a:r>
              <a:rPr lang="cs-CZ" sz="1200" dirty="0" err="1"/>
              <a:t>Luridiformis</a:t>
            </a:r>
            <a:r>
              <a:rPr lang="cs-CZ" sz="1200" dirty="0"/>
              <a:t> na projektu Wikipedie v jazyce angličtina, CC BY 3.0, </a:t>
            </a:r>
            <a:r>
              <a:rPr lang="cs-CZ" sz="1200" dirty="0">
                <a:hlinkClick r:id="rId14"/>
              </a:rPr>
              <a:t>https://</a:t>
            </a:r>
            <a:r>
              <a:rPr lang="cs-CZ" sz="1200" dirty="0" smtClean="0">
                <a:hlinkClick r:id="rId14"/>
              </a:rPr>
              <a:t>commons.wikimedia.org/w/index.php?curid=7152764</a:t>
            </a:r>
            <a:r>
              <a:rPr lang="cs-CZ" sz="1200" dirty="0" smtClean="0"/>
              <a:t> 8.3.2017</a:t>
            </a:r>
          </a:p>
          <a:p>
            <a:r>
              <a:rPr lang="cs-CZ" sz="1200" dirty="0" smtClean="0"/>
              <a:t>Kozák březový</a:t>
            </a:r>
            <a:r>
              <a:rPr lang="cs-CZ" sz="1200" dirty="0"/>
              <a:t>: Autor: </a:t>
            </a:r>
            <a:r>
              <a:rPr lang="cs-CZ" sz="1200" dirty="0" err="1"/>
              <a:t>Prasopestilence</a:t>
            </a:r>
            <a:r>
              <a:rPr lang="cs-CZ" sz="1200" dirty="0"/>
              <a:t> – Vlastní dílo, CC BY-SA 3.0, </a:t>
            </a:r>
            <a:r>
              <a:rPr lang="cs-CZ" sz="1200" dirty="0">
                <a:hlinkClick r:id="rId15"/>
              </a:rPr>
              <a:t>https://</a:t>
            </a:r>
            <a:r>
              <a:rPr lang="cs-CZ" sz="1200" dirty="0" smtClean="0">
                <a:hlinkClick r:id="rId15"/>
              </a:rPr>
              <a:t>commons.wikimedia.org/w/index.php?curid=21936995</a:t>
            </a:r>
            <a:r>
              <a:rPr lang="cs-CZ" sz="1200" dirty="0" smtClean="0"/>
              <a:t> 8.3.2017</a:t>
            </a:r>
          </a:p>
          <a:p>
            <a:r>
              <a:rPr lang="cs-CZ" sz="1200" dirty="0"/>
              <a:t>Křemenáč březový: Autor: </a:t>
            </a:r>
            <a:r>
              <a:rPr lang="cs-CZ" sz="1200" dirty="0" err="1"/>
              <a:t>W.J.Pilsak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de.wikipedia.org, CC BY-SA 3.0, </a:t>
            </a:r>
            <a:r>
              <a:rPr lang="cs-CZ" sz="1200" dirty="0">
                <a:hlinkClick r:id="rId16"/>
              </a:rPr>
              <a:t>https://</a:t>
            </a:r>
            <a:r>
              <a:rPr lang="cs-CZ" sz="1200" dirty="0" smtClean="0">
                <a:hlinkClick r:id="rId16"/>
              </a:rPr>
              <a:t>commons.wikimedia.org/w/index.php?curid=165932</a:t>
            </a:r>
            <a:r>
              <a:rPr lang="cs-CZ" sz="1200" dirty="0" smtClean="0"/>
              <a:t> 8.3.2017</a:t>
            </a:r>
          </a:p>
          <a:p>
            <a:r>
              <a:rPr lang="cs-CZ" sz="1200" dirty="0"/>
              <a:t>Hřib smrkový Autor: </a:t>
            </a:r>
            <a:r>
              <a:rPr lang="cs-CZ" sz="1200" dirty="0" err="1"/>
              <a:t>Bernie</a:t>
            </a:r>
            <a:r>
              <a:rPr lang="cs-CZ" sz="1200" dirty="0"/>
              <a:t> – Vlastní dílo, Volné dílo, </a:t>
            </a:r>
            <a:r>
              <a:rPr lang="cs-CZ" sz="1200" dirty="0">
                <a:hlinkClick r:id="rId17"/>
              </a:rPr>
              <a:t>https://</a:t>
            </a:r>
            <a:r>
              <a:rPr lang="cs-CZ" sz="1200" dirty="0" smtClean="0">
                <a:hlinkClick r:id="rId17"/>
              </a:rPr>
              <a:t>commons.wikimedia.org/w/index.php?curid=7812569</a:t>
            </a:r>
            <a:r>
              <a:rPr lang="cs-CZ" sz="1200" dirty="0" smtClean="0"/>
              <a:t> 9.3.2017</a:t>
            </a:r>
          </a:p>
          <a:p>
            <a:r>
              <a:rPr lang="cs-CZ" sz="1200" dirty="0"/>
              <a:t>Hřib žlutomasý: CC BY-SA 2.0 de, </a:t>
            </a:r>
            <a:r>
              <a:rPr lang="cs-CZ" sz="1200" dirty="0">
                <a:hlinkClick r:id="rId18"/>
              </a:rPr>
              <a:t>https://</a:t>
            </a:r>
            <a:r>
              <a:rPr lang="cs-CZ" sz="1200" dirty="0" smtClean="0">
                <a:hlinkClick r:id="rId18"/>
              </a:rPr>
              <a:t>commons.wikimedia.org/w/index.php?curid=477576</a:t>
            </a:r>
            <a:r>
              <a:rPr lang="cs-CZ" sz="1200" dirty="0" smtClean="0"/>
              <a:t> 9.3.2017</a:t>
            </a:r>
          </a:p>
          <a:p>
            <a:r>
              <a:rPr lang="cs-CZ" sz="1200" dirty="0" smtClean="0"/>
              <a:t>Klouzek </a:t>
            </a:r>
            <a:r>
              <a:rPr lang="cs-CZ" sz="1200" dirty="0" err="1" smtClean="0"/>
              <a:t>douglaskový</a:t>
            </a:r>
            <a:r>
              <a:rPr lang="cs-CZ" sz="1200" dirty="0" smtClean="0"/>
              <a:t>: </a:t>
            </a:r>
            <a:r>
              <a:rPr lang="en-US" sz="1200" dirty="0" err="1"/>
              <a:t>Autor</a:t>
            </a:r>
            <a:r>
              <a:rPr lang="en-US" sz="1200" dirty="0"/>
              <a:t>: Jason Hollinger – Mushroom Observer, CC BY-SA 3.0, </a:t>
            </a:r>
            <a:r>
              <a:rPr lang="en-US" sz="1200" dirty="0">
                <a:hlinkClick r:id="rId19"/>
              </a:rPr>
              <a:t>https://</a:t>
            </a:r>
            <a:r>
              <a:rPr lang="en-US" sz="1200" dirty="0" smtClean="0">
                <a:hlinkClick r:id="rId19"/>
              </a:rPr>
              <a:t>commons.wikimedia.org/w/index.php?curid=7829351</a:t>
            </a:r>
            <a:r>
              <a:rPr lang="cs-CZ" sz="1200" dirty="0" smtClean="0"/>
              <a:t> 9.3.2017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03872" y="781221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Zdroje:</a:t>
            </a:r>
          </a:p>
          <a:p>
            <a:r>
              <a:rPr lang="cs-CZ" sz="1200" dirty="0" smtClean="0"/>
              <a:t>Hřib </a:t>
            </a:r>
            <a:r>
              <a:rPr lang="cs-CZ" sz="1200" dirty="0" err="1" smtClean="0"/>
              <a:t>dutonohý</a:t>
            </a:r>
            <a:r>
              <a:rPr lang="cs-CZ" sz="1200" dirty="0" smtClean="0"/>
              <a:t>  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3872" y="1145057"/>
            <a:ext cx="7018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Autor: 2011-10-26_Suillus_cavipes_(</a:t>
            </a:r>
            <a:r>
              <a:rPr lang="cs-CZ" sz="1200" dirty="0" err="1"/>
              <a:t>Opatowski</a:t>
            </a:r>
            <a:r>
              <a:rPr lang="cs-CZ" sz="1200" dirty="0"/>
              <a:t>)_Smith_&amp;_Thiers_177547.jpg:This image </a:t>
            </a:r>
            <a:r>
              <a:rPr lang="cs-CZ" sz="1200" dirty="0" err="1"/>
              <a:t>was</a:t>
            </a:r>
            <a:r>
              <a:rPr lang="cs-CZ" sz="1200" dirty="0"/>
              <a:t> </a:t>
            </a:r>
            <a:r>
              <a:rPr lang="cs-CZ" sz="1200" dirty="0" err="1"/>
              <a:t>created</a:t>
            </a:r>
            <a:r>
              <a:rPr lang="cs-CZ" sz="1200" dirty="0"/>
              <a:t> by user Copyright ©2011 Bob </a:t>
            </a:r>
            <a:r>
              <a:rPr lang="cs-CZ" sz="1200" dirty="0" err="1"/>
              <a:t>at</a:t>
            </a:r>
            <a:r>
              <a:rPr lang="cs-CZ" sz="1200" dirty="0"/>
              <a:t> </a:t>
            </a:r>
            <a:r>
              <a:rPr lang="cs-CZ" sz="1200" dirty="0" err="1"/>
              <a:t>Mushroom</a:t>
            </a:r>
            <a:r>
              <a:rPr lang="cs-CZ" sz="1200" dirty="0"/>
              <a:t> </a:t>
            </a:r>
            <a:r>
              <a:rPr lang="cs-CZ" sz="1200" dirty="0" err="1"/>
              <a:t>Observer</a:t>
            </a:r>
            <a:r>
              <a:rPr lang="cs-CZ" sz="1200" dirty="0"/>
              <a:t>, a source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mycological</a:t>
            </a:r>
            <a:r>
              <a:rPr lang="cs-CZ" sz="1200" dirty="0"/>
              <a:t> </a:t>
            </a:r>
            <a:r>
              <a:rPr lang="cs-CZ" sz="1200" dirty="0" err="1"/>
              <a:t>images.You</a:t>
            </a:r>
            <a:r>
              <a:rPr lang="cs-CZ" sz="1200" dirty="0"/>
              <a:t> </a:t>
            </a:r>
            <a:r>
              <a:rPr lang="cs-CZ" sz="1200" dirty="0" err="1"/>
              <a:t>can</a:t>
            </a:r>
            <a:r>
              <a:rPr lang="cs-CZ" sz="1200" dirty="0"/>
              <a:t> </a:t>
            </a:r>
            <a:r>
              <a:rPr lang="cs-CZ" sz="1200" dirty="0" err="1"/>
              <a:t>contact</a:t>
            </a:r>
            <a:r>
              <a:rPr lang="cs-CZ" sz="1200" dirty="0"/>
              <a:t> </a:t>
            </a:r>
            <a:r>
              <a:rPr lang="cs-CZ" sz="1200" dirty="0" err="1"/>
              <a:t>this</a:t>
            </a:r>
            <a:r>
              <a:rPr lang="cs-CZ" sz="1200" dirty="0"/>
              <a:t> user </a:t>
            </a:r>
            <a:r>
              <a:rPr lang="cs-CZ" sz="1200" dirty="0" err="1"/>
              <a:t>here.derivative</a:t>
            </a:r>
            <a:r>
              <a:rPr lang="cs-CZ" sz="1200" dirty="0"/>
              <a:t> </a:t>
            </a:r>
            <a:r>
              <a:rPr lang="cs-CZ" sz="1200" dirty="0" err="1"/>
              <a:t>work</a:t>
            </a:r>
            <a:r>
              <a:rPr lang="cs-CZ" sz="1200" dirty="0"/>
              <a:t>: </a:t>
            </a:r>
            <a:r>
              <a:rPr lang="cs-CZ" sz="1200" dirty="0" err="1"/>
              <a:t>Ak</a:t>
            </a:r>
            <a:r>
              <a:rPr lang="cs-CZ" sz="1200" dirty="0"/>
              <a:t> ccm – Tento soubor byl odvozen z  2011-10-26 </a:t>
            </a:r>
            <a:r>
              <a:rPr lang="cs-CZ" sz="1200" dirty="0" err="1"/>
              <a:t>Suillus</a:t>
            </a:r>
            <a:r>
              <a:rPr lang="cs-CZ" sz="1200" dirty="0"/>
              <a:t> </a:t>
            </a:r>
            <a:r>
              <a:rPr lang="cs-CZ" sz="1200" dirty="0" err="1"/>
              <a:t>cavipes</a:t>
            </a:r>
            <a:r>
              <a:rPr lang="cs-CZ" sz="1200" dirty="0"/>
              <a:t> (</a:t>
            </a:r>
            <a:r>
              <a:rPr lang="cs-CZ" sz="1200" dirty="0" err="1"/>
              <a:t>Opatowski</a:t>
            </a:r>
            <a:r>
              <a:rPr lang="cs-CZ" sz="1200" dirty="0"/>
              <a:t>) Smith &amp; </a:t>
            </a:r>
            <a:r>
              <a:rPr lang="cs-CZ" sz="1200" dirty="0" err="1"/>
              <a:t>Thiers</a:t>
            </a:r>
            <a:r>
              <a:rPr lang="cs-CZ" sz="1200" dirty="0"/>
              <a:t> 177547.jpg:, CC BY-SA 3.0,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commons.wikimedia.org/w/index.php?curid=20141273</a:t>
            </a:r>
            <a:r>
              <a:rPr lang="cs-CZ" sz="1200" dirty="0" smtClean="0"/>
              <a:t> 9.3.2017</a:t>
            </a:r>
          </a:p>
          <a:p>
            <a:r>
              <a:rPr lang="cs-CZ" sz="1200" dirty="0" smtClean="0"/>
              <a:t>Muchomůrka červená: </a:t>
            </a:r>
            <a:r>
              <a:rPr lang="nb-NO" sz="1200" dirty="0"/>
              <a:t>Autor: Onderwijsgek at nl.wikipedia, CC BY-SA 3.0 nl, </a:t>
            </a:r>
            <a:r>
              <a:rPr lang="nb-NO" sz="1200" dirty="0">
                <a:hlinkClick r:id="rId3"/>
              </a:rPr>
              <a:t>https://</a:t>
            </a:r>
            <a:r>
              <a:rPr lang="nb-NO" sz="1200" dirty="0" smtClean="0">
                <a:hlinkClick r:id="rId3"/>
              </a:rPr>
              <a:t>commons.wikimedia.org/w/index.php?curid=1428517</a:t>
            </a:r>
            <a:r>
              <a:rPr lang="cs-CZ" sz="1200" dirty="0" smtClean="0"/>
              <a:t> 9.3.2017</a:t>
            </a:r>
          </a:p>
          <a:p>
            <a:r>
              <a:rPr lang="cs-CZ" sz="1200" dirty="0" smtClean="0"/>
              <a:t>Holubinka vrhavka: </a:t>
            </a:r>
            <a:r>
              <a:rPr lang="cs-CZ" sz="1200" dirty="0"/>
              <a:t>Holubinka vrhavka</a:t>
            </a:r>
          </a:p>
          <a:p>
            <a:r>
              <a:rPr lang="cs-CZ" sz="1200" dirty="0" smtClean="0"/>
              <a:t>FOTO</a:t>
            </a:r>
            <a:r>
              <a:rPr lang="cs-CZ" sz="1200" dirty="0"/>
              <a:t>: Velký atlas hub (Ottovo nakladatelství) a Houby - určování a sběr (IKAR</a:t>
            </a:r>
            <a:r>
              <a:rPr lang="cs-CZ" sz="1200" dirty="0" smtClean="0"/>
              <a:t>) 9.3.2017</a:t>
            </a:r>
          </a:p>
          <a:p>
            <a:r>
              <a:rPr lang="cs-CZ" sz="1200" dirty="0"/>
              <a:t>m</a:t>
            </a:r>
            <a:r>
              <a:rPr lang="cs-CZ" sz="1200" dirty="0" smtClean="0"/>
              <a:t>uchomůrka růžovka</a:t>
            </a:r>
          </a:p>
          <a:p>
            <a:r>
              <a:rPr lang="cs-CZ" sz="1200" dirty="0"/>
              <a:t>Hřib hořký: Autor: </a:t>
            </a:r>
            <a:r>
              <a:rPr lang="cs-CZ" sz="1200" dirty="0" err="1"/>
              <a:t>Pumber</a:t>
            </a:r>
            <a:r>
              <a:rPr lang="cs-CZ" sz="1200" dirty="0"/>
              <a:t> – Vlastní dílo, CC BY-SA 3.0, </a:t>
            </a:r>
            <a:r>
              <a:rPr lang="cs-CZ" sz="1200" dirty="0">
                <a:hlinkClick r:id="rId4"/>
              </a:rPr>
              <a:t>https://</a:t>
            </a:r>
            <a:r>
              <a:rPr lang="cs-CZ" sz="1200" dirty="0" smtClean="0">
                <a:hlinkClick r:id="rId4"/>
              </a:rPr>
              <a:t>commons.wikimedia.org/w/index.php?curid=26703139</a:t>
            </a:r>
            <a:r>
              <a:rPr lang="cs-CZ" sz="1200" dirty="0" smtClean="0"/>
              <a:t> 10.3.2017</a:t>
            </a:r>
          </a:p>
          <a:p>
            <a:r>
              <a:rPr lang="cs-CZ" sz="1200" dirty="0" smtClean="0"/>
              <a:t>Prsten, závoj: </a:t>
            </a:r>
            <a:r>
              <a:rPr lang="cs-CZ" sz="1200" dirty="0"/>
              <a:t>http://</a:t>
            </a:r>
            <a:r>
              <a:rPr lang="cs-CZ" sz="1200" dirty="0" smtClean="0"/>
              <a:t>www.myko.cz/houby/jedovate-houby/10.3.2017</a:t>
            </a:r>
          </a:p>
          <a:p>
            <a:endParaRPr lang="cs-CZ" sz="1200" i="1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5691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0977" y="668359"/>
            <a:ext cx="74993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 se nazývá nejsvrchnější část houby?</a:t>
            </a:r>
            <a:endParaRPr lang="cs-CZ" sz="4000" b="1" dirty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257214" y="2143125"/>
            <a:ext cx="702687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a) </a:t>
            </a:r>
            <a:r>
              <a:rPr lang="cs-CZ" sz="3200" dirty="0" smtClean="0">
                <a:solidFill>
                  <a:srgbClr val="FFFFFF"/>
                </a:solidFill>
              </a:rPr>
              <a:t>třeň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375718" y="4628250"/>
            <a:ext cx="702687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c) </a:t>
            </a:r>
            <a:r>
              <a:rPr lang="cs-CZ" sz="3200" dirty="0" smtClean="0">
                <a:solidFill>
                  <a:srgbClr val="FFFFFF"/>
                </a:solidFill>
              </a:rPr>
              <a:t>podhoubí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375718" y="3439234"/>
            <a:ext cx="702687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klobouk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882527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276" y="732234"/>
            <a:ext cx="8369343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Jak se nazývá noha u houby?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441622" y="4463043"/>
            <a:ext cx="6416502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třeň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441621" y="3261412"/>
            <a:ext cx="641650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b) </a:t>
            </a:r>
            <a:r>
              <a:rPr lang="cs-CZ" sz="3200" dirty="0" smtClean="0">
                <a:solidFill>
                  <a:srgbClr val="FFFFFF"/>
                </a:solidFill>
              </a:rPr>
              <a:t>noha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441622" y="2059781"/>
            <a:ext cx="6416503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podhoubí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26264904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486" y="972064"/>
            <a:ext cx="7018638" cy="127686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 vyrůstá z podhoubí?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1054443" y="4563698"/>
            <a:ext cx="741645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třeň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054443" y="2403968"/>
            <a:ext cx="741645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klobouk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054443" y="3483833"/>
            <a:ext cx="741645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plodnice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19098101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řemeňá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4" y="2401840"/>
            <a:ext cx="3987114" cy="26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98" y="746232"/>
            <a:ext cx="7872241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Která houba nepatří mezi jedovaté? 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085968" y="4568976"/>
            <a:ext cx="3714491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</a:t>
            </a:r>
            <a:r>
              <a:rPr lang="cs-CZ" sz="3200" dirty="0">
                <a:solidFill>
                  <a:srgbClr val="FFFFFF"/>
                </a:solidFill>
              </a:rPr>
              <a:t>m</a:t>
            </a:r>
            <a:r>
              <a:rPr lang="cs-CZ" sz="3200" dirty="0" smtClean="0">
                <a:solidFill>
                  <a:srgbClr val="FFFFFF"/>
                </a:solidFill>
              </a:rPr>
              <a:t>uchomůrka tygrovaná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085969" y="2274094"/>
            <a:ext cx="3846296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křemenáč osikový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4085968" y="3421535"/>
            <a:ext cx="3772159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  <a:cs typeface="Arial" charset="0"/>
              </a:rPr>
              <a:t>b) h</a:t>
            </a:r>
            <a:r>
              <a:rPr lang="cs-CZ" sz="3200" dirty="0" smtClean="0">
                <a:solidFill>
                  <a:srgbClr val="FFFFFF"/>
                </a:solidFill>
                <a:cs typeface="Arial" charset="0"/>
              </a:rPr>
              <a:t>řib satan</a:t>
            </a:r>
            <a:endParaRPr lang="cs-CZ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Šipka doleva 5">
            <a:hlinkClick r:id="rId4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>
                <a:solidFill>
                  <a:srgbClr val="FFFFFF"/>
                </a:solidFill>
              </a:rPr>
              <a:t>Návrat </a:t>
            </a:r>
          </a:p>
        </p:txBody>
      </p:sp>
    </p:spTree>
    <p:extLst>
      <p:ext uri="{BB962C8B-B14F-4D97-AF65-F5344CB8AC3E}">
        <p14:creationId xmlns:p14="http://schemas.microsoft.com/office/powerpoint/2010/main" val="37149668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269" y="539605"/>
            <a:ext cx="7905193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má muchomůrka červená na spodní straně klobouku? </a:t>
            </a:r>
            <a:endParaRPr lang="cs-CZ" sz="40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5140409" y="4333875"/>
            <a:ext cx="2775380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 lupeny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140410" y="2143125"/>
            <a:ext cx="2775379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 rourky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140410" y="3238500"/>
            <a:ext cx="2717715" cy="85725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 čárky 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4098" name="Picture 2" descr="https://upload.wikimedia.org/wikipedia/commons/e/e9/Lamel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8" y="2361969"/>
            <a:ext cx="3596349" cy="25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020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638" y="642937"/>
            <a:ext cx="74993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Která z hub je jedovatá?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se zakulaceným příčným rohem 2"/>
          <p:cNvSpPr/>
          <p:nvPr/>
        </p:nvSpPr>
        <p:spPr>
          <a:xfrm>
            <a:off x="4633313" y="1785937"/>
            <a:ext cx="2998574" cy="2040796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b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322688" y="4085195"/>
            <a:ext cx="3064858" cy="214261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c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113473" y="1794184"/>
            <a:ext cx="2955188" cy="2032549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FFFFFF"/>
                </a:solidFill>
              </a:rPr>
              <a:t>a</a:t>
            </a:r>
            <a:r>
              <a:rPr lang="cs-CZ" sz="3200" dirty="0" smtClean="0">
                <a:solidFill>
                  <a:srgbClr val="FFFFFF"/>
                </a:solidFill>
              </a:rPr>
              <a:t>)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5500690" y="5643563"/>
            <a:ext cx="2357437" cy="857250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</a:rPr>
              <a:t>Návrat </a:t>
            </a:r>
          </a:p>
        </p:txBody>
      </p:sp>
      <p:pic>
        <p:nvPicPr>
          <p:cNvPr id="5124" name="Picture 4" descr="alternativní popis obrázku chyb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01" y="2017191"/>
            <a:ext cx="2410749" cy="15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lternativní popis obrázku chyb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81" y="2017191"/>
            <a:ext cx="2139336" cy="14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lternativní popis obrázku chyb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87" y="4282453"/>
            <a:ext cx="2246547" cy="17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479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814</Words>
  <Application>Microsoft Office PowerPoint</Application>
  <PresentationFormat>Předvádění na obrazovce (4:3)</PresentationFormat>
  <Paragraphs>241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Times New Roman</vt:lpstr>
      <vt:lpstr>Wingdings 2</vt:lpstr>
      <vt:lpstr>HDOfficeLightV0</vt:lpstr>
      <vt:lpstr>Organický</vt:lpstr>
      <vt:lpstr>               </vt:lpstr>
      <vt:lpstr>Prezentace aplikace PowerPoint</vt:lpstr>
      <vt:lpstr>Čím se houby rozmnožují?</vt:lpstr>
      <vt:lpstr>Jak se nazývá nejsvrchnější část houby?</vt:lpstr>
      <vt:lpstr>Jak se nazývá noha u houby?</vt:lpstr>
      <vt:lpstr>Co vyrůstá z podhoubí? </vt:lpstr>
      <vt:lpstr>Která houba nepatří mezi jedovaté? </vt:lpstr>
      <vt:lpstr>Co má muchomůrka červená na spodní straně klobouku? </vt:lpstr>
      <vt:lpstr>Která z hub je jedovatá?</vt:lpstr>
      <vt:lpstr>Která z hub je muchomůrka zelená? </vt:lpstr>
      <vt:lpstr>Všechny jedlé houby mají na spodní straně klobouku rourky? </vt:lpstr>
      <vt:lpstr>Která houba je hřib žlutomasý zvaný babka?</vt:lpstr>
      <vt:lpstr>Kde je kozák březový?</vt:lpstr>
      <vt:lpstr>Která z hub je bedla vysoká?</vt:lpstr>
      <vt:lpstr>Které tvrzení je správné?</vt:lpstr>
      <vt:lpstr>Které tvrzení je správné?</vt:lpstr>
      <vt:lpstr>Které tvrzení je správné?</vt:lpstr>
      <vt:lpstr>Co máme udělat, když trpíme příznaky  otravy?</vt:lpstr>
      <vt:lpstr>Najdi muchomůrku červenou: </vt:lpstr>
      <vt:lpstr>Najdi křemenáč osikový.</vt:lpstr>
      <vt:lpstr>Najdi muchomůrku tygrovanou?</vt:lpstr>
      <vt:lpstr>Najdi hřib smrkový?</vt:lpstr>
      <vt:lpstr>Co houby mají?</vt:lpstr>
      <vt:lpstr>Jak se jmenuje část pod kloboukem?</vt:lpstr>
      <vt:lpstr>Která houba patří mezi jedovaté?</vt:lpstr>
      <vt:lpstr>Z čeho vyrůstá houba? </vt:lpstr>
      <vt:lpstr>Prezentace aplikace PowerPoint</vt:lpstr>
      <vt:lpstr>Která houba patří mezi nejedlé?</vt:lpstr>
      <vt:lpstr>Kam zařazujeme houby?</vt:lpstr>
      <vt:lpstr>Do jakých skupin dělíme houby podle poživatelnosti?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Vondrášková Štěpánka</dc:creator>
  <cp:lastModifiedBy>Vondrášková Štěpánka</cp:lastModifiedBy>
  <cp:revision>86</cp:revision>
  <dcterms:created xsi:type="dcterms:W3CDTF">2017-02-27T09:20:09Z</dcterms:created>
  <dcterms:modified xsi:type="dcterms:W3CDTF">2017-03-13T17:33:51Z</dcterms:modified>
</cp:coreProperties>
</file>