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89" r:id="rId3"/>
    <p:sldId id="312" r:id="rId4"/>
    <p:sldId id="315" r:id="rId5"/>
    <p:sldId id="260" r:id="rId6"/>
    <p:sldId id="345" r:id="rId7"/>
    <p:sldId id="331" r:id="rId8"/>
    <p:sldId id="290" r:id="rId9"/>
    <p:sldId id="336" r:id="rId10"/>
    <p:sldId id="309" r:id="rId11"/>
    <p:sldId id="257" r:id="rId12"/>
    <p:sldId id="291" r:id="rId13"/>
    <p:sldId id="262" r:id="rId14"/>
    <p:sldId id="346" r:id="rId15"/>
    <p:sldId id="328" r:id="rId16"/>
    <p:sldId id="300" r:id="rId17"/>
    <p:sldId id="318" r:id="rId18"/>
    <p:sldId id="319" r:id="rId19"/>
    <p:sldId id="329" r:id="rId20"/>
    <p:sldId id="302" r:id="rId21"/>
    <p:sldId id="283" r:id="rId22"/>
    <p:sldId id="340" r:id="rId23"/>
    <p:sldId id="284" r:id="rId24"/>
    <p:sldId id="285" r:id="rId25"/>
    <p:sldId id="286" r:id="rId26"/>
    <p:sldId id="287" r:id="rId27"/>
    <p:sldId id="305" r:id="rId28"/>
    <p:sldId id="310" r:id="rId29"/>
    <p:sldId id="338" r:id="rId30"/>
    <p:sldId id="261" r:id="rId31"/>
    <p:sldId id="337" r:id="rId32"/>
    <p:sldId id="335" r:id="rId33"/>
    <p:sldId id="276" r:id="rId34"/>
    <p:sldId id="278" r:id="rId35"/>
    <p:sldId id="306" r:id="rId36"/>
    <p:sldId id="274" r:id="rId37"/>
    <p:sldId id="277" r:id="rId38"/>
    <p:sldId id="280" r:id="rId39"/>
    <p:sldId id="344" r:id="rId40"/>
    <p:sldId id="323" r:id="rId41"/>
    <p:sldId id="326" r:id="rId42"/>
    <p:sldId id="334" r:id="rId43"/>
    <p:sldId id="320" r:id="rId44"/>
    <p:sldId id="321" r:id="rId45"/>
    <p:sldId id="322" r:id="rId46"/>
    <p:sldId id="339" r:id="rId47"/>
    <p:sldId id="263" r:id="rId48"/>
    <p:sldId id="342" r:id="rId49"/>
    <p:sldId id="341" r:id="rId5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iš" initials="P" lastIdx="1" clrIdx="0">
    <p:extLst>
      <p:ext uri="{19B8F6BF-5375-455C-9EA6-DF929625EA0E}">
        <p15:presenceInfo xmlns:p15="http://schemas.microsoft.com/office/powerpoint/2012/main" userId="Poli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 Světlá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83210" autoAdjust="0"/>
  </p:normalViewPr>
  <p:slideViewPr>
    <p:cSldViewPr snapToGrid="0">
      <p:cViewPr varScale="1">
        <p:scale>
          <a:sx n="60" d="100"/>
          <a:sy n="60" d="100"/>
        </p:scale>
        <p:origin x="17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Poli&#353;\Materi&#225;ly\RNDr\Suroviny\Klimadiagramy\Klimadiagram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Poli&#353;\Materi&#225;ly\RNDr\Suroviny\Klimadiagramy\Klimadiagram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a:t>Praha</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0.12484492563429571"/>
          <c:y val="0.11913339192563711"/>
          <c:w val="0.78111570428696409"/>
          <c:h val="0.64115540589120945"/>
        </c:manualLayout>
      </c:layout>
      <c:barChart>
        <c:barDir val="col"/>
        <c:grouping val="clustered"/>
        <c:varyColors val="0"/>
        <c:ser>
          <c:idx val="1"/>
          <c:order val="1"/>
          <c:tx>
            <c:strRef>
              <c:f>Praha!$F$19</c:f>
              <c:strCache>
                <c:ptCount val="1"/>
                <c:pt idx="0">
                  <c:v> Srážky v mm</c:v>
                </c:pt>
              </c:strCache>
            </c:strRef>
          </c:tx>
          <c:spPr>
            <a:solidFill>
              <a:schemeClr val="accent1">
                <a:lumMod val="75000"/>
              </a:schemeClr>
            </a:solidFill>
            <a:ln w="123825" cap="sq">
              <a:solidFill>
                <a:schemeClr val="accent1">
                  <a:lumMod val="75000"/>
                </a:schemeClr>
              </a:solidFill>
              <a:miter lim="800000"/>
            </a:ln>
            <a:effectLst/>
          </c:spPr>
          <c:invertIfNegative val="0"/>
          <c:cat>
            <c:strRef>
              <c:f>Praha!$F$4:$F$15</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extLst/>
            </c:strRef>
          </c:cat>
          <c:val>
            <c:numRef>
              <c:f>Praha!$H$4:$H$15</c:f>
              <c:numCache>
                <c:formatCode>0</c:formatCode>
                <c:ptCount val="12"/>
                <c:pt idx="0">
                  <c:v>23</c:v>
                </c:pt>
                <c:pt idx="1">
                  <c:v>23</c:v>
                </c:pt>
                <c:pt idx="2">
                  <c:v>28</c:v>
                </c:pt>
                <c:pt idx="3">
                  <c:v>38</c:v>
                </c:pt>
                <c:pt idx="4">
                  <c:v>77</c:v>
                </c:pt>
                <c:pt idx="5">
                  <c:v>73</c:v>
                </c:pt>
                <c:pt idx="6">
                  <c:v>66</c:v>
                </c:pt>
                <c:pt idx="7">
                  <c:v>70</c:v>
                </c:pt>
                <c:pt idx="8">
                  <c:v>40</c:v>
                </c:pt>
                <c:pt idx="9">
                  <c:v>30</c:v>
                </c:pt>
                <c:pt idx="10">
                  <c:v>32</c:v>
                </c:pt>
                <c:pt idx="11">
                  <c:v>26</c:v>
                </c:pt>
              </c:numCache>
              <c:extLst/>
            </c:numRef>
          </c:val>
          <c:extLst>
            <c:ext xmlns:c16="http://schemas.microsoft.com/office/drawing/2014/chart" uri="{C3380CC4-5D6E-409C-BE32-E72D297353CC}">
              <c16:uniqueId val="{00000000-7C83-4468-8C21-8BA7BD780009}"/>
            </c:ext>
          </c:extLst>
        </c:ser>
        <c:dLbls>
          <c:showLegendKey val="0"/>
          <c:showVal val="0"/>
          <c:showCatName val="0"/>
          <c:showSerName val="0"/>
          <c:showPercent val="0"/>
          <c:showBubbleSize val="0"/>
        </c:dLbls>
        <c:gapWidth val="150"/>
        <c:axId val="180924296"/>
        <c:axId val="180921944"/>
      </c:barChart>
      <c:lineChart>
        <c:grouping val="standard"/>
        <c:varyColors val="0"/>
        <c:ser>
          <c:idx val="0"/>
          <c:order val="0"/>
          <c:tx>
            <c:strRef>
              <c:f>Praha!$F$18</c:f>
              <c:strCache>
                <c:ptCount val="1"/>
                <c:pt idx="0">
                  <c:v>Teplota ve °C</c:v>
                </c:pt>
              </c:strCache>
            </c:strRef>
          </c:tx>
          <c:spPr>
            <a:ln w="15875" cap="rnd">
              <a:solidFill>
                <a:srgbClr val="FF0000"/>
              </a:solidFill>
              <a:round/>
            </a:ln>
            <a:effectLst/>
          </c:spPr>
          <c:marker>
            <c:symbol val="none"/>
          </c:marker>
          <c:cat>
            <c:strRef>
              <c:f>Praha!$F$4:$F$15</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extLst/>
            </c:strRef>
          </c:cat>
          <c:val>
            <c:numRef>
              <c:f>Praha!$G$4:$G$16</c:f>
              <c:numCache>
                <c:formatCode>0.0</c:formatCode>
                <c:ptCount val="12"/>
                <c:pt idx="0">
                  <c:v>-2.4</c:v>
                </c:pt>
                <c:pt idx="1">
                  <c:v>-0.8</c:v>
                </c:pt>
                <c:pt idx="2">
                  <c:v>3</c:v>
                </c:pt>
                <c:pt idx="3">
                  <c:v>7.7</c:v>
                </c:pt>
                <c:pt idx="4">
                  <c:v>12.7</c:v>
                </c:pt>
                <c:pt idx="5">
                  <c:v>15.9</c:v>
                </c:pt>
                <c:pt idx="6">
                  <c:v>17.5</c:v>
                </c:pt>
                <c:pt idx="7">
                  <c:v>17</c:v>
                </c:pt>
                <c:pt idx="8">
                  <c:v>13.3</c:v>
                </c:pt>
                <c:pt idx="9">
                  <c:v>8.3000000000000007</c:v>
                </c:pt>
                <c:pt idx="10">
                  <c:v>2.8</c:v>
                </c:pt>
                <c:pt idx="11">
                  <c:v>-0.6</c:v>
                </c:pt>
              </c:numCache>
              <c:extLst/>
            </c:numRef>
          </c:val>
          <c:smooth val="0"/>
          <c:extLst>
            <c:ext xmlns:c16="http://schemas.microsoft.com/office/drawing/2014/chart" uri="{C3380CC4-5D6E-409C-BE32-E72D297353CC}">
              <c16:uniqueId val="{00000001-7C83-4468-8C21-8BA7BD780009}"/>
            </c:ext>
          </c:extLst>
        </c:ser>
        <c:dLbls>
          <c:showLegendKey val="0"/>
          <c:showVal val="0"/>
          <c:showCatName val="0"/>
          <c:showSerName val="0"/>
          <c:showPercent val="0"/>
          <c:showBubbleSize val="0"/>
        </c:dLbls>
        <c:marker val="1"/>
        <c:smooth val="0"/>
        <c:axId val="217113608"/>
        <c:axId val="217119096"/>
      </c:lineChart>
      <c:catAx>
        <c:axId val="18092429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80921944"/>
        <c:crosses val="autoZero"/>
        <c:auto val="1"/>
        <c:lblAlgn val="ctr"/>
        <c:lblOffset val="100"/>
        <c:noMultiLvlLbl val="0"/>
      </c:catAx>
      <c:valAx>
        <c:axId val="180921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cs-CZ"/>
          </a:p>
        </c:txPr>
        <c:crossAx val="180924296"/>
        <c:crosses val="autoZero"/>
        <c:crossBetween val="between"/>
        <c:majorUnit val="20"/>
      </c:valAx>
      <c:valAx>
        <c:axId val="217119096"/>
        <c:scaling>
          <c:orientation val="minMax"/>
          <c:max val="30"/>
          <c:min val="-20"/>
        </c:scaling>
        <c:delete val="0"/>
        <c:axPos val="r"/>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cs-CZ"/>
          </a:p>
        </c:txPr>
        <c:crossAx val="217113608"/>
        <c:crosses val="max"/>
        <c:crossBetween val="between"/>
        <c:majorUnit val="10"/>
      </c:valAx>
      <c:catAx>
        <c:axId val="217113608"/>
        <c:scaling>
          <c:orientation val="minMax"/>
        </c:scaling>
        <c:delete val="1"/>
        <c:axPos val="b"/>
        <c:numFmt formatCode="General" sourceLinked="1"/>
        <c:majorTickMark val="out"/>
        <c:minorTickMark val="none"/>
        <c:tickLblPos val="nextTo"/>
        <c:crossAx val="217119096"/>
        <c:crosses val="autoZero"/>
        <c:auto val="1"/>
        <c:lblAlgn val="ctr"/>
        <c:lblOffset val="100"/>
        <c:noMultiLvlLbl val="0"/>
      </c:catAx>
      <c:spPr>
        <a:noFill/>
        <a:ln>
          <a:noFill/>
        </a:ln>
        <a:effectLst/>
      </c:spPr>
    </c:plotArea>
    <c:legend>
      <c:legendPos val="r"/>
      <c:layout>
        <c:manualLayout>
          <c:xMode val="edge"/>
          <c:yMode val="edge"/>
          <c:x val="1.1808814479352406E-2"/>
          <c:y val="0.87364988201055294"/>
          <c:w val="0.97483113208043382"/>
          <c:h val="8.404525844106555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Gibraltar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0.12484492563429571"/>
          <c:y val="0.11913339192563711"/>
          <c:w val="0.78111570428696409"/>
          <c:h val="0.64115540589120945"/>
        </c:manualLayout>
      </c:layout>
      <c:barChart>
        <c:barDir val="col"/>
        <c:grouping val="clustered"/>
        <c:varyColors val="0"/>
        <c:ser>
          <c:idx val="1"/>
          <c:order val="1"/>
          <c:tx>
            <c:strRef>
              <c:f>Gibraltar!$F$19</c:f>
              <c:strCache>
                <c:ptCount val="1"/>
                <c:pt idx="0">
                  <c:v> Srážky v mm</c:v>
                </c:pt>
              </c:strCache>
            </c:strRef>
          </c:tx>
          <c:spPr>
            <a:solidFill>
              <a:schemeClr val="accent1">
                <a:lumMod val="75000"/>
              </a:schemeClr>
            </a:solidFill>
            <a:ln w="123825" cap="sq">
              <a:solidFill>
                <a:schemeClr val="accent1">
                  <a:lumMod val="75000"/>
                </a:schemeClr>
              </a:solidFill>
              <a:miter lim="800000"/>
            </a:ln>
            <a:effectLst/>
          </c:spPr>
          <c:invertIfNegative val="0"/>
          <c:cat>
            <c:strRef>
              <c:f>Gibraltar!$F$4:$F$15</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extLst/>
            </c:strRef>
          </c:cat>
          <c:val>
            <c:numRef>
              <c:f>Gibraltar!$H$4:$H$15</c:f>
              <c:numCache>
                <c:formatCode>0</c:formatCode>
                <c:ptCount val="12"/>
                <c:pt idx="0">
                  <c:v>121</c:v>
                </c:pt>
                <c:pt idx="1">
                  <c:v>100</c:v>
                </c:pt>
                <c:pt idx="2">
                  <c:v>75</c:v>
                </c:pt>
                <c:pt idx="3">
                  <c:v>60</c:v>
                </c:pt>
                <c:pt idx="4">
                  <c:v>35</c:v>
                </c:pt>
                <c:pt idx="5">
                  <c:v>11</c:v>
                </c:pt>
                <c:pt idx="6">
                  <c:v>1</c:v>
                </c:pt>
                <c:pt idx="7">
                  <c:v>6</c:v>
                </c:pt>
                <c:pt idx="8">
                  <c:v>15</c:v>
                </c:pt>
                <c:pt idx="9">
                  <c:v>64</c:v>
                </c:pt>
                <c:pt idx="10">
                  <c:v>141</c:v>
                </c:pt>
                <c:pt idx="11">
                  <c:v>146</c:v>
                </c:pt>
              </c:numCache>
              <c:extLst/>
            </c:numRef>
          </c:val>
          <c:extLst>
            <c:ext xmlns:c16="http://schemas.microsoft.com/office/drawing/2014/chart" uri="{C3380CC4-5D6E-409C-BE32-E72D297353CC}">
              <c16:uniqueId val="{00000000-68A9-4D5E-9C7C-F8607571D986}"/>
            </c:ext>
          </c:extLst>
        </c:ser>
        <c:dLbls>
          <c:showLegendKey val="0"/>
          <c:showVal val="0"/>
          <c:showCatName val="0"/>
          <c:showSerName val="0"/>
          <c:showPercent val="0"/>
          <c:showBubbleSize val="0"/>
        </c:dLbls>
        <c:gapWidth val="150"/>
        <c:axId val="217120664"/>
        <c:axId val="217121056"/>
      </c:barChart>
      <c:lineChart>
        <c:grouping val="standard"/>
        <c:varyColors val="0"/>
        <c:ser>
          <c:idx val="0"/>
          <c:order val="0"/>
          <c:tx>
            <c:strRef>
              <c:f>Gibraltar!$F$18</c:f>
              <c:strCache>
                <c:ptCount val="1"/>
                <c:pt idx="0">
                  <c:v>Teplota ve °C</c:v>
                </c:pt>
              </c:strCache>
            </c:strRef>
          </c:tx>
          <c:spPr>
            <a:ln w="15875" cap="rnd">
              <a:solidFill>
                <a:srgbClr val="FF0000"/>
              </a:solidFill>
              <a:round/>
            </a:ln>
            <a:effectLst/>
          </c:spPr>
          <c:marker>
            <c:symbol val="none"/>
          </c:marker>
          <c:cat>
            <c:strRef>
              <c:f>Gibraltar!$F$4:$F$15</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extLst/>
            </c:strRef>
          </c:cat>
          <c:val>
            <c:numRef>
              <c:f>Gibraltar!$G$4:$G$16</c:f>
              <c:numCache>
                <c:formatCode>0.0</c:formatCode>
                <c:ptCount val="12"/>
                <c:pt idx="0">
                  <c:v>13.4</c:v>
                </c:pt>
                <c:pt idx="1">
                  <c:v>13.7</c:v>
                </c:pt>
                <c:pt idx="2">
                  <c:v>15</c:v>
                </c:pt>
                <c:pt idx="3">
                  <c:v>16.2</c:v>
                </c:pt>
                <c:pt idx="4">
                  <c:v>18.5</c:v>
                </c:pt>
                <c:pt idx="5">
                  <c:v>21.1</c:v>
                </c:pt>
                <c:pt idx="6">
                  <c:v>23.7</c:v>
                </c:pt>
                <c:pt idx="7">
                  <c:v>24.2</c:v>
                </c:pt>
                <c:pt idx="8">
                  <c:v>22.8</c:v>
                </c:pt>
                <c:pt idx="9">
                  <c:v>19.5</c:v>
                </c:pt>
                <c:pt idx="10">
                  <c:v>16.100000000000001</c:v>
                </c:pt>
                <c:pt idx="11">
                  <c:v>14.1</c:v>
                </c:pt>
              </c:numCache>
              <c:extLst/>
            </c:numRef>
          </c:val>
          <c:smooth val="0"/>
          <c:extLst>
            <c:ext xmlns:c16="http://schemas.microsoft.com/office/drawing/2014/chart" uri="{C3380CC4-5D6E-409C-BE32-E72D297353CC}">
              <c16:uniqueId val="{00000001-68A9-4D5E-9C7C-F8607571D986}"/>
            </c:ext>
          </c:extLst>
        </c:ser>
        <c:dLbls>
          <c:showLegendKey val="0"/>
          <c:showVal val="0"/>
          <c:showCatName val="0"/>
          <c:showSerName val="0"/>
          <c:showPercent val="0"/>
          <c:showBubbleSize val="0"/>
        </c:dLbls>
        <c:marker val="1"/>
        <c:smooth val="0"/>
        <c:axId val="217114784"/>
        <c:axId val="217114392"/>
      </c:lineChart>
      <c:catAx>
        <c:axId val="21712066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17121056"/>
        <c:crosses val="autoZero"/>
        <c:auto val="1"/>
        <c:lblAlgn val="ctr"/>
        <c:lblOffset val="100"/>
        <c:noMultiLvlLbl val="0"/>
      </c:catAx>
      <c:valAx>
        <c:axId val="21712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cs-CZ"/>
          </a:p>
        </c:txPr>
        <c:crossAx val="217120664"/>
        <c:crosses val="autoZero"/>
        <c:crossBetween val="between"/>
        <c:majorUnit val="20"/>
      </c:valAx>
      <c:valAx>
        <c:axId val="217114392"/>
        <c:scaling>
          <c:orientation val="minMax"/>
          <c:max val="30"/>
          <c:min val="10"/>
        </c:scaling>
        <c:delete val="0"/>
        <c:axPos val="r"/>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cs-CZ"/>
          </a:p>
        </c:txPr>
        <c:crossAx val="217114784"/>
        <c:crosses val="max"/>
        <c:crossBetween val="between"/>
        <c:majorUnit val="10"/>
      </c:valAx>
      <c:catAx>
        <c:axId val="217114784"/>
        <c:scaling>
          <c:orientation val="minMax"/>
        </c:scaling>
        <c:delete val="1"/>
        <c:axPos val="b"/>
        <c:numFmt formatCode="General" sourceLinked="1"/>
        <c:majorTickMark val="out"/>
        <c:minorTickMark val="none"/>
        <c:tickLblPos val="nextTo"/>
        <c:crossAx val="217114392"/>
        <c:crosses val="autoZero"/>
        <c:auto val="1"/>
        <c:lblAlgn val="ctr"/>
        <c:lblOffset val="100"/>
        <c:noMultiLvlLbl val="0"/>
      </c:catAx>
      <c:spPr>
        <a:noFill/>
        <a:ln>
          <a:noFill/>
        </a:ln>
        <a:effectLst/>
      </c:spPr>
    </c:plotArea>
    <c:legend>
      <c:legendPos val="r"/>
      <c:layout>
        <c:manualLayout>
          <c:xMode val="edge"/>
          <c:yMode val="edge"/>
          <c:x val="1.1808814479352406E-2"/>
          <c:y val="0.87364988201055294"/>
          <c:w val="0.97483113208043382"/>
          <c:h val="8.404525844106555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511F3-322B-4324-99BF-B673AB9D188C}" type="doc">
      <dgm:prSet loTypeId="urn:microsoft.com/office/officeart/2005/8/layout/cycle7" loCatId="cycle" qsTypeId="urn:microsoft.com/office/officeart/2005/8/quickstyle/simple3" qsCatId="simple" csTypeId="urn:microsoft.com/office/officeart/2005/8/colors/accent0_1" csCatId="mainScheme" phldr="1"/>
      <dgm:spPr/>
      <dgm:t>
        <a:bodyPr/>
        <a:lstStyle/>
        <a:p>
          <a:endParaRPr lang="cs-CZ"/>
        </a:p>
      </dgm:t>
    </dgm:pt>
    <dgm:pt modelId="{783BD487-BF30-409E-AEEC-34F2B0BCCC4A}">
      <dgm:prSet phldrT="[Text]"/>
      <dgm:spPr/>
      <dgm:t>
        <a:bodyPr/>
        <a:lstStyle/>
        <a:p>
          <a:r>
            <a:rPr lang="cs-CZ" dirty="0"/>
            <a:t>Plynné</a:t>
          </a:r>
        </a:p>
      </dgm:t>
    </dgm:pt>
    <dgm:pt modelId="{F3CCE42A-F343-4899-B968-F797F6B6BC62}" type="parTrans" cxnId="{0900CE0F-997E-4811-BBC0-D9087F1315C4}">
      <dgm:prSet/>
      <dgm:spPr/>
      <dgm:t>
        <a:bodyPr/>
        <a:lstStyle/>
        <a:p>
          <a:endParaRPr lang="cs-CZ"/>
        </a:p>
      </dgm:t>
    </dgm:pt>
    <dgm:pt modelId="{C20EB23F-E89B-4FDE-9791-57227C0C654F}" type="sibTrans" cxnId="{0900CE0F-997E-4811-BBC0-D9087F1315C4}">
      <dgm:prSet/>
      <dgm:spPr/>
      <dgm:t>
        <a:bodyPr/>
        <a:lstStyle/>
        <a:p>
          <a:endParaRPr lang="cs-CZ"/>
        </a:p>
      </dgm:t>
    </dgm:pt>
    <dgm:pt modelId="{838E8CA0-BF7B-41D1-85E1-5F02551DF986}">
      <dgm:prSet phldrT="[Text]"/>
      <dgm:spPr/>
      <dgm:t>
        <a:bodyPr/>
        <a:lstStyle/>
        <a:p>
          <a:r>
            <a:rPr lang="cs-CZ" dirty="0"/>
            <a:t>Pevné</a:t>
          </a:r>
        </a:p>
      </dgm:t>
    </dgm:pt>
    <dgm:pt modelId="{5C88A8D3-2CE5-4300-80C0-593CA4EA10A1}" type="parTrans" cxnId="{BC3636EC-951C-45BC-9470-EDC8B9441BD7}">
      <dgm:prSet/>
      <dgm:spPr/>
      <dgm:t>
        <a:bodyPr/>
        <a:lstStyle/>
        <a:p>
          <a:endParaRPr lang="cs-CZ"/>
        </a:p>
      </dgm:t>
    </dgm:pt>
    <dgm:pt modelId="{932FED2F-D79B-4A02-B3CC-5EFDACA55E34}" type="sibTrans" cxnId="{BC3636EC-951C-45BC-9470-EDC8B9441BD7}">
      <dgm:prSet/>
      <dgm:spPr/>
      <dgm:t>
        <a:bodyPr/>
        <a:lstStyle/>
        <a:p>
          <a:endParaRPr lang="cs-CZ"/>
        </a:p>
      </dgm:t>
    </dgm:pt>
    <dgm:pt modelId="{0F058AEF-1693-4853-84B7-3E6C929079A8}">
      <dgm:prSet phldrT="[Text]"/>
      <dgm:spPr/>
      <dgm:t>
        <a:bodyPr/>
        <a:lstStyle/>
        <a:p>
          <a:r>
            <a:rPr lang="cs-CZ" dirty="0"/>
            <a:t>Kapalné</a:t>
          </a:r>
        </a:p>
      </dgm:t>
    </dgm:pt>
    <dgm:pt modelId="{E94B0C0E-12D8-49D0-BCBD-DC22AB07A18D}" type="parTrans" cxnId="{E27209A1-D569-4B1E-B979-93FC7E080C33}">
      <dgm:prSet/>
      <dgm:spPr/>
      <dgm:t>
        <a:bodyPr/>
        <a:lstStyle/>
        <a:p>
          <a:endParaRPr lang="cs-CZ"/>
        </a:p>
      </dgm:t>
    </dgm:pt>
    <dgm:pt modelId="{9D54A49B-60D3-4058-8A42-76F52571EAA7}" type="sibTrans" cxnId="{E27209A1-D569-4B1E-B979-93FC7E080C33}">
      <dgm:prSet/>
      <dgm:spPr/>
      <dgm:t>
        <a:bodyPr/>
        <a:lstStyle/>
        <a:p>
          <a:endParaRPr lang="cs-CZ"/>
        </a:p>
      </dgm:t>
    </dgm:pt>
    <dgm:pt modelId="{0C47D72C-309D-491F-A484-E79A5FBAEB9D}" type="pres">
      <dgm:prSet presAssocID="{514511F3-322B-4324-99BF-B673AB9D188C}" presName="Name0" presStyleCnt="0">
        <dgm:presLayoutVars>
          <dgm:dir/>
          <dgm:resizeHandles val="exact"/>
        </dgm:presLayoutVars>
      </dgm:prSet>
      <dgm:spPr/>
    </dgm:pt>
    <dgm:pt modelId="{0CB649B9-3CBE-4741-ABE3-E8AB139B3F76}" type="pres">
      <dgm:prSet presAssocID="{783BD487-BF30-409E-AEEC-34F2B0BCCC4A}" presName="node" presStyleLbl="node1" presStyleIdx="0" presStyleCnt="3">
        <dgm:presLayoutVars>
          <dgm:bulletEnabled val="1"/>
        </dgm:presLayoutVars>
      </dgm:prSet>
      <dgm:spPr/>
    </dgm:pt>
    <dgm:pt modelId="{A14A9E86-EDB7-492C-BD1D-78FA8DCE34DA}" type="pres">
      <dgm:prSet presAssocID="{C20EB23F-E89B-4FDE-9791-57227C0C654F}" presName="sibTrans" presStyleLbl="sibTrans2D1" presStyleIdx="0" presStyleCnt="3" custAng="10822104" custScaleX="176611"/>
      <dgm:spPr>
        <a:prstGeom prst="rightArrow">
          <a:avLst/>
        </a:prstGeom>
      </dgm:spPr>
    </dgm:pt>
    <dgm:pt modelId="{62C3E3CB-25D8-45B7-A4EF-8E183F0D4684}" type="pres">
      <dgm:prSet presAssocID="{C20EB23F-E89B-4FDE-9791-57227C0C654F}" presName="connectorText" presStyleLbl="sibTrans2D1" presStyleIdx="0" presStyleCnt="3"/>
      <dgm:spPr/>
    </dgm:pt>
    <dgm:pt modelId="{B37DFD8E-A222-4488-BAA4-FFB6DD683698}" type="pres">
      <dgm:prSet presAssocID="{838E8CA0-BF7B-41D1-85E1-5F02551DF986}" presName="node" presStyleLbl="node1" presStyleIdx="1" presStyleCnt="3">
        <dgm:presLayoutVars>
          <dgm:bulletEnabled val="1"/>
        </dgm:presLayoutVars>
      </dgm:prSet>
      <dgm:spPr/>
    </dgm:pt>
    <dgm:pt modelId="{D4D8185C-C2F4-4D40-949F-894A52874D6E}" type="pres">
      <dgm:prSet presAssocID="{932FED2F-D79B-4A02-B3CC-5EFDACA55E34}" presName="sibTrans" presStyleLbl="sibTrans2D1" presStyleIdx="1" presStyleCnt="3"/>
      <dgm:spPr>
        <a:prstGeom prst="rightArrow">
          <a:avLst/>
        </a:prstGeom>
      </dgm:spPr>
    </dgm:pt>
    <dgm:pt modelId="{4EB032E8-05BB-4430-BC48-50ED567FB9CF}" type="pres">
      <dgm:prSet presAssocID="{932FED2F-D79B-4A02-B3CC-5EFDACA55E34}" presName="connectorText" presStyleLbl="sibTrans2D1" presStyleIdx="1" presStyleCnt="3"/>
      <dgm:spPr/>
    </dgm:pt>
    <dgm:pt modelId="{0D7293B3-5BB6-418C-A86E-4B32AAACA620}" type="pres">
      <dgm:prSet presAssocID="{0F058AEF-1693-4853-84B7-3E6C929079A8}" presName="node" presStyleLbl="node1" presStyleIdx="2" presStyleCnt="3">
        <dgm:presLayoutVars>
          <dgm:bulletEnabled val="1"/>
        </dgm:presLayoutVars>
      </dgm:prSet>
      <dgm:spPr/>
    </dgm:pt>
    <dgm:pt modelId="{B8E15292-DC77-485F-8E8C-5B5481980008}" type="pres">
      <dgm:prSet presAssocID="{9D54A49B-60D3-4058-8A42-76F52571EAA7}" presName="sibTrans" presStyleLbl="sibTrans2D1" presStyleIdx="2" presStyleCnt="3" custScaleX="176611"/>
      <dgm:spPr>
        <a:prstGeom prst="rightArrow">
          <a:avLst/>
        </a:prstGeom>
      </dgm:spPr>
    </dgm:pt>
    <dgm:pt modelId="{5CDB9517-8087-4461-9450-B4A8EC6A44A0}" type="pres">
      <dgm:prSet presAssocID="{9D54A49B-60D3-4058-8A42-76F52571EAA7}" presName="connectorText" presStyleLbl="sibTrans2D1" presStyleIdx="2" presStyleCnt="3"/>
      <dgm:spPr/>
    </dgm:pt>
  </dgm:ptLst>
  <dgm:cxnLst>
    <dgm:cxn modelId="{0900CE0F-997E-4811-BBC0-D9087F1315C4}" srcId="{514511F3-322B-4324-99BF-B673AB9D188C}" destId="{783BD487-BF30-409E-AEEC-34F2B0BCCC4A}" srcOrd="0" destOrd="0" parTransId="{F3CCE42A-F343-4899-B968-F797F6B6BC62}" sibTransId="{C20EB23F-E89B-4FDE-9791-57227C0C654F}"/>
    <dgm:cxn modelId="{6E97E017-9528-401E-88D8-36A6DCE846D0}" type="presOf" srcId="{932FED2F-D79B-4A02-B3CC-5EFDACA55E34}" destId="{D4D8185C-C2F4-4D40-949F-894A52874D6E}" srcOrd="0" destOrd="0" presId="urn:microsoft.com/office/officeart/2005/8/layout/cycle7"/>
    <dgm:cxn modelId="{1BE01C30-F693-4D97-B38E-07DCE48A443A}" type="presOf" srcId="{838E8CA0-BF7B-41D1-85E1-5F02551DF986}" destId="{B37DFD8E-A222-4488-BAA4-FFB6DD683698}" srcOrd="0" destOrd="0" presId="urn:microsoft.com/office/officeart/2005/8/layout/cycle7"/>
    <dgm:cxn modelId="{9B99B16D-92E6-4230-951A-EE6D423DCBDE}" type="presOf" srcId="{514511F3-322B-4324-99BF-B673AB9D188C}" destId="{0C47D72C-309D-491F-A484-E79A5FBAEB9D}" srcOrd="0" destOrd="0" presId="urn:microsoft.com/office/officeart/2005/8/layout/cycle7"/>
    <dgm:cxn modelId="{E27209A1-D569-4B1E-B979-93FC7E080C33}" srcId="{514511F3-322B-4324-99BF-B673AB9D188C}" destId="{0F058AEF-1693-4853-84B7-3E6C929079A8}" srcOrd="2" destOrd="0" parTransId="{E94B0C0E-12D8-49D0-BCBD-DC22AB07A18D}" sibTransId="{9D54A49B-60D3-4058-8A42-76F52571EAA7}"/>
    <dgm:cxn modelId="{3C1827AF-30B6-473F-912D-73F978ACCA5C}" type="presOf" srcId="{C20EB23F-E89B-4FDE-9791-57227C0C654F}" destId="{62C3E3CB-25D8-45B7-A4EF-8E183F0D4684}" srcOrd="1" destOrd="0" presId="urn:microsoft.com/office/officeart/2005/8/layout/cycle7"/>
    <dgm:cxn modelId="{99E8B3B7-C537-4323-A5F8-310EB4096C61}" type="presOf" srcId="{932FED2F-D79B-4A02-B3CC-5EFDACA55E34}" destId="{4EB032E8-05BB-4430-BC48-50ED567FB9CF}" srcOrd="1" destOrd="0" presId="urn:microsoft.com/office/officeart/2005/8/layout/cycle7"/>
    <dgm:cxn modelId="{644478C7-4F9F-4226-8A09-1E39F9C9DE8E}" type="presOf" srcId="{9D54A49B-60D3-4058-8A42-76F52571EAA7}" destId="{B8E15292-DC77-485F-8E8C-5B5481980008}" srcOrd="0" destOrd="0" presId="urn:microsoft.com/office/officeart/2005/8/layout/cycle7"/>
    <dgm:cxn modelId="{C345DDC7-A396-4F2B-9E30-0261CF268162}" type="presOf" srcId="{9D54A49B-60D3-4058-8A42-76F52571EAA7}" destId="{5CDB9517-8087-4461-9450-B4A8EC6A44A0}" srcOrd="1" destOrd="0" presId="urn:microsoft.com/office/officeart/2005/8/layout/cycle7"/>
    <dgm:cxn modelId="{C424BEC8-F897-4D9A-A1FA-EF7AD54B194E}" type="presOf" srcId="{C20EB23F-E89B-4FDE-9791-57227C0C654F}" destId="{A14A9E86-EDB7-492C-BD1D-78FA8DCE34DA}" srcOrd="0" destOrd="0" presId="urn:microsoft.com/office/officeart/2005/8/layout/cycle7"/>
    <dgm:cxn modelId="{5C7D17E1-2CB4-412A-94A1-DF49714194D0}" type="presOf" srcId="{0F058AEF-1693-4853-84B7-3E6C929079A8}" destId="{0D7293B3-5BB6-418C-A86E-4B32AAACA620}" srcOrd="0" destOrd="0" presId="urn:microsoft.com/office/officeart/2005/8/layout/cycle7"/>
    <dgm:cxn modelId="{BC3636EC-951C-45BC-9470-EDC8B9441BD7}" srcId="{514511F3-322B-4324-99BF-B673AB9D188C}" destId="{838E8CA0-BF7B-41D1-85E1-5F02551DF986}" srcOrd="1" destOrd="0" parTransId="{5C88A8D3-2CE5-4300-80C0-593CA4EA10A1}" sibTransId="{932FED2F-D79B-4A02-B3CC-5EFDACA55E34}"/>
    <dgm:cxn modelId="{EB42C1EF-1E97-4367-8445-198FC56CFC67}" type="presOf" srcId="{783BD487-BF30-409E-AEEC-34F2B0BCCC4A}" destId="{0CB649B9-3CBE-4741-ABE3-E8AB139B3F76}" srcOrd="0" destOrd="0" presId="urn:microsoft.com/office/officeart/2005/8/layout/cycle7"/>
    <dgm:cxn modelId="{38391C4E-10CD-4D96-AF92-FF9124449C76}" type="presParOf" srcId="{0C47D72C-309D-491F-A484-E79A5FBAEB9D}" destId="{0CB649B9-3CBE-4741-ABE3-E8AB139B3F76}" srcOrd="0" destOrd="0" presId="urn:microsoft.com/office/officeart/2005/8/layout/cycle7"/>
    <dgm:cxn modelId="{1EDA3121-997E-40E9-980C-A80FAD7F401C}" type="presParOf" srcId="{0C47D72C-309D-491F-A484-E79A5FBAEB9D}" destId="{A14A9E86-EDB7-492C-BD1D-78FA8DCE34DA}" srcOrd="1" destOrd="0" presId="urn:microsoft.com/office/officeart/2005/8/layout/cycle7"/>
    <dgm:cxn modelId="{4C95F042-B95C-4805-ACE8-84C785A1AEDF}" type="presParOf" srcId="{A14A9E86-EDB7-492C-BD1D-78FA8DCE34DA}" destId="{62C3E3CB-25D8-45B7-A4EF-8E183F0D4684}" srcOrd="0" destOrd="0" presId="urn:microsoft.com/office/officeart/2005/8/layout/cycle7"/>
    <dgm:cxn modelId="{D079C91C-C815-401D-83E7-EEBF891C1739}" type="presParOf" srcId="{0C47D72C-309D-491F-A484-E79A5FBAEB9D}" destId="{B37DFD8E-A222-4488-BAA4-FFB6DD683698}" srcOrd="2" destOrd="0" presId="urn:microsoft.com/office/officeart/2005/8/layout/cycle7"/>
    <dgm:cxn modelId="{626B702C-4FA3-4EBC-A01D-A804F143131A}" type="presParOf" srcId="{0C47D72C-309D-491F-A484-E79A5FBAEB9D}" destId="{D4D8185C-C2F4-4D40-949F-894A52874D6E}" srcOrd="3" destOrd="0" presId="urn:microsoft.com/office/officeart/2005/8/layout/cycle7"/>
    <dgm:cxn modelId="{3F293DE7-7AB6-4802-897B-365245033001}" type="presParOf" srcId="{D4D8185C-C2F4-4D40-949F-894A52874D6E}" destId="{4EB032E8-05BB-4430-BC48-50ED567FB9CF}" srcOrd="0" destOrd="0" presId="urn:microsoft.com/office/officeart/2005/8/layout/cycle7"/>
    <dgm:cxn modelId="{6E373A63-9861-4652-9515-4B4FD5015C1F}" type="presParOf" srcId="{0C47D72C-309D-491F-A484-E79A5FBAEB9D}" destId="{0D7293B3-5BB6-418C-A86E-4B32AAACA620}" srcOrd="4" destOrd="0" presId="urn:microsoft.com/office/officeart/2005/8/layout/cycle7"/>
    <dgm:cxn modelId="{9E894148-BE3D-455B-B4A6-487BB6628093}" type="presParOf" srcId="{0C47D72C-309D-491F-A484-E79A5FBAEB9D}" destId="{B8E15292-DC77-485F-8E8C-5B5481980008}" srcOrd="5" destOrd="0" presId="urn:microsoft.com/office/officeart/2005/8/layout/cycle7"/>
    <dgm:cxn modelId="{0E4A448D-C95D-46F8-B1C5-908DBA6E8348}" type="presParOf" srcId="{B8E15292-DC77-485F-8E8C-5B5481980008}" destId="{5CDB9517-8087-4461-9450-B4A8EC6A44A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4511F3-322B-4324-99BF-B673AB9D188C}" type="doc">
      <dgm:prSet loTypeId="urn:microsoft.com/office/officeart/2005/8/layout/cycle7" loCatId="cycle" qsTypeId="urn:microsoft.com/office/officeart/2005/8/quickstyle/simple3" qsCatId="simple" csTypeId="urn:microsoft.com/office/officeart/2005/8/colors/accent0_1" csCatId="mainScheme" phldr="1"/>
      <dgm:spPr/>
      <dgm:t>
        <a:bodyPr/>
        <a:lstStyle/>
        <a:p>
          <a:endParaRPr lang="cs-CZ"/>
        </a:p>
      </dgm:t>
    </dgm:pt>
    <dgm:pt modelId="{783BD487-BF30-409E-AEEC-34F2B0BCCC4A}">
      <dgm:prSet phldrT="[Text]"/>
      <dgm:spPr/>
      <dgm:t>
        <a:bodyPr/>
        <a:lstStyle/>
        <a:p>
          <a:r>
            <a:rPr lang="cs-CZ" dirty="0"/>
            <a:t>Plynné</a:t>
          </a:r>
        </a:p>
      </dgm:t>
    </dgm:pt>
    <dgm:pt modelId="{F3CCE42A-F343-4899-B968-F797F6B6BC62}" type="parTrans" cxnId="{0900CE0F-997E-4811-BBC0-D9087F1315C4}">
      <dgm:prSet/>
      <dgm:spPr/>
      <dgm:t>
        <a:bodyPr/>
        <a:lstStyle/>
        <a:p>
          <a:endParaRPr lang="cs-CZ"/>
        </a:p>
      </dgm:t>
    </dgm:pt>
    <dgm:pt modelId="{C20EB23F-E89B-4FDE-9791-57227C0C654F}" type="sibTrans" cxnId="{0900CE0F-997E-4811-BBC0-D9087F1315C4}">
      <dgm:prSet/>
      <dgm:spPr/>
      <dgm:t>
        <a:bodyPr/>
        <a:lstStyle/>
        <a:p>
          <a:endParaRPr lang="cs-CZ"/>
        </a:p>
      </dgm:t>
    </dgm:pt>
    <dgm:pt modelId="{838E8CA0-BF7B-41D1-85E1-5F02551DF986}">
      <dgm:prSet phldrT="[Text]"/>
      <dgm:spPr/>
      <dgm:t>
        <a:bodyPr/>
        <a:lstStyle/>
        <a:p>
          <a:r>
            <a:rPr lang="cs-CZ" dirty="0"/>
            <a:t>Pevné</a:t>
          </a:r>
        </a:p>
      </dgm:t>
    </dgm:pt>
    <dgm:pt modelId="{5C88A8D3-2CE5-4300-80C0-593CA4EA10A1}" type="parTrans" cxnId="{BC3636EC-951C-45BC-9470-EDC8B9441BD7}">
      <dgm:prSet/>
      <dgm:spPr/>
      <dgm:t>
        <a:bodyPr/>
        <a:lstStyle/>
        <a:p>
          <a:endParaRPr lang="cs-CZ"/>
        </a:p>
      </dgm:t>
    </dgm:pt>
    <dgm:pt modelId="{932FED2F-D79B-4A02-B3CC-5EFDACA55E34}" type="sibTrans" cxnId="{BC3636EC-951C-45BC-9470-EDC8B9441BD7}">
      <dgm:prSet/>
      <dgm:spPr/>
      <dgm:t>
        <a:bodyPr/>
        <a:lstStyle/>
        <a:p>
          <a:endParaRPr lang="cs-CZ"/>
        </a:p>
      </dgm:t>
    </dgm:pt>
    <dgm:pt modelId="{0F058AEF-1693-4853-84B7-3E6C929079A8}">
      <dgm:prSet phldrT="[Text]"/>
      <dgm:spPr/>
      <dgm:t>
        <a:bodyPr/>
        <a:lstStyle/>
        <a:p>
          <a:r>
            <a:rPr lang="cs-CZ" dirty="0"/>
            <a:t>Kapalné</a:t>
          </a:r>
        </a:p>
      </dgm:t>
    </dgm:pt>
    <dgm:pt modelId="{E94B0C0E-12D8-49D0-BCBD-DC22AB07A18D}" type="parTrans" cxnId="{E27209A1-D569-4B1E-B979-93FC7E080C33}">
      <dgm:prSet/>
      <dgm:spPr/>
      <dgm:t>
        <a:bodyPr/>
        <a:lstStyle/>
        <a:p>
          <a:endParaRPr lang="cs-CZ"/>
        </a:p>
      </dgm:t>
    </dgm:pt>
    <dgm:pt modelId="{9D54A49B-60D3-4058-8A42-76F52571EAA7}" type="sibTrans" cxnId="{E27209A1-D569-4B1E-B979-93FC7E080C33}">
      <dgm:prSet/>
      <dgm:spPr/>
      <dgm:t>
        <a:bodyPr/>
        <a:lstStyle/>
        <a:p>
          <a:endParaRPr lang="cs-CZ"/>
        </a:p>
      </dgm:t>
    </dgm:pt>
    <dgm:pt modelId="{0C47D72C-309D-491F-A484-E79A5FBAEB9D}" type="pres">
      <dgm:prSet presAssocID="{514511F3-322B-4324-99BF-B673AB9D188C}" presName="Name0" presStyleCnt="0">
        <dgm:presLayoutVars>
          <dgm:dir/>
          <dgm:resizeHandles val="exact"/>
        </dgm:presLayoutVars>
      </dgm:prSet>
      <dgm:spPr/>
    </dgm:pt>
    <dgm:pt modelId="{0CB649B9-3CBE-4741-ABE3-E8AB139B3F76}" type="pres">
      <dgm:prSet presAssocID="{783BD487-BF30-409E-AEEC-34F2B0BCCC4A}" presName="node" presStyleLbl="node1" presStyleIdx="0" presStyleCnt="3">
        <dgm:presLayoutVars>
          <dgm:bulletEnabled val="1"/>
        </dgm:presLayoutVars>
      </dgm:prSet>
      <dgm:spPr/>
    </dgm:pt>
    <dgm:pt modelId="{A14A9E86-EDB7-492C-BD1D-78FA8DCE34DA}" type="pres">
      <dgm:prSet presAssocID="{C20EB23F-E89B-4FDE-9791-57227C0C654F}" presName="sibTrans" presStyleLbl="sibTrans2D1" presStyleIdx="0" presStyleCnt="3" custAng="10900647" custScaleX="183277"/>
      <dgm:spPr>
        <a:prstGeom prst="leftArrow">
          <a:avLst/>
        </a:prstGeom>
      </dgm:spPr>
    </dgm:pt>
    <dgm:pt modelId="{62C3E3CB-25D8-45B7-A4EF-8E183F0D4684}" type="pres">
      <dgm:prSet presAssocID="{C20EB23F-E89B-4FDE-9791-57227C0C654F}" presName="connectorText" presStyleLbl="sibTrans2D1" presStyleIdx="0" presStyleCnt="3"/>
      <dgm:spPr/>
    </dgm:pt>
    <dgm:pt modelId="{B37DFD8E-A222-4488-BAA4-FFB6DD683698}" type="pres">
      <dgm:prSet presAssocID="{838E8CA0-BF7B-41D1-85E1-5F02551DF986}" presName="node" presStyleLbl="node1" presStyleIdx="1" presStyleCnt="3">
        <dgm:presLayoutVars>
          <dgm:bulletEnabled val="1"/>
        </dgm:presLayoutVars>
      </dgm:prSet>
      <dgm:spPr/>
    </dgm:pt>
    <dgm:pt modelId="{D4D8185C-C2F4-4D40-949F-894A52874D6E}" type="pres">
      <dgm:prSet presAssocID="{932FED2F-D79B-4A02-B3CC-5EFDACA55E34}" presName="sibTrans" presStyleLbl="sibTrans2D1" presStyleIdx="1" presStyleCnt="3"/>
      <dgm:spPr>
        <a:prstGeom prst="leftArrow">
          <a:avLst/>
        </a:prstGeom>
      </dgm:spPr>
    </dgm:pt>
    <dgm:pt modelId="{4EB032E8-05BB-4430-BC48-50ED567FB9CF}" type="pres">
      <dgm:prSet presAssocID="{932FED2F-D79B-4A02-B3CC-5EFDACA55E34}" presName="connectorText" presStyleLbl="sibTrans2D1" presStyleIdx="1" presStyleCnt="3"/>
      <dgm:spPr/>
    </dgm:pt>
    <dgm:pt modelId="{0D7293B3-5BB6-418C-A86E-4B32AAACA620}" type="pres">
      <dgm:prSet presAssocID="{0F058AEF-1693-4853-84B7-3E6C929079A8}" presName="node" presStyleLbl="node1" presStyleIdx="2" presStyleCnt="3">
        <dgm:presLayoutVars>
          <dgm:bulletEnabled val="1"/>
        </dgm:presLayoutVars>
      </dgm:prSet>
      <dgm:spPr/>
    </dgm:pt>
    <dgm:pt modelId="{B8E15292-DC77-485F-8E8C-5B5481980008}" type="pres">
      <dgm:prSet presAssocID="{9D54A49B-60D3-4058-8A42-76F52571EAA7}" presName="sibTrans" presStyleLbl="sibTrans2D1" presStyleIdx="2" presStyleCnt="3" custScaleX="181130"/>
      <dgm:spPr>
        <a:prstGeom prst="leftArrow">
          <a:avLst/>
        </a:prstGeom>
      </dgm:spPr>
    </dgm:pt>
    <dgm:pt modelId="{5CDB9517-8087-4461-9450-B4A8EC6A44A0}" type="pres">
      <dgm:prSet presAssocID="{9D54A49B-60D3-4058-8A42-76F52571EAA7}" presName="connectorText" presStyleLbl="sibTrans2D1" presStyleIdx="2" presStyleCnt="3"/>
      <dgm:spPr/>
    </dgm:pt>
  </dgm:ptLst>
  <dgm:cxnLst>
    <dgm:cxn modelId="{C584D60A-CE3D-4548-BD46-2A1846F673DA}" type="presOf" srcId="{932FED2F-D79B-4A02-B3CC-5EFDACA55E34}" destId="{4EB032E8-05BB-4430-BC48-50ED567FB9CF}" srcOrd="1" destOrd="0" presId="urn:microsoft.com/office/officeart/2005/8/layout/cycle7"/>
    <dgm:cxn modelId="{0900CE0F-997E-4811-BBC0-D9087F1315C4}" srcId="{514511F3-322B-4324-99BF-B673AB9D188C}" destId="{783BD487-BF30-409E-AEEC-34F2B0BCCC4A}" srcOrd="0" destOrd="0" parTransId="{F3CCE42A-F343-4899-B968-F797F6B6BC62}" sibTransId="{C20EB23F-E89B-4FDE-9791-57227C0C654F}"/>
    <dgm:cxn modelId="{40F84910-F7AD-4626-86E4-B5E6B2DF2670}" type="presOf" srcId="{0F058AEF-1693-4853-84B7-3E6C929079A8}" destId="{0D7293B3-5BB6-418C-A86E-4B32AAACA620}" srcOrd="0" destOrd="0" presId="urn:microsoft.com/office/officeart/2005/8/layout/cycle7"/>
    <dgm:cxn modelId="{ADC34A2D-D85C-416B-831C-4F3AC0470030}" type="presOf" srcId="{C20EB23F-E89B-4FDE-9791-57227C0C654F}" destId="{62C3E3CB-25D8-45B7-A4EF-8E183F0D4684}" srcOrd="1" destOrd="0" presId="urn:microsoft.com/office/officeart/2005/8/layout/cycle7"/>
    <dgm:cxn modelId="{901A8E2D-2CA6-4877-B136-63AE860D5BDB}" type="presOf" srcId="{C20EB23F-E89B-4FDE-9791-57227C0C654F}" destId="{A14A9E86-EDB7-492C-BD1D-78FA8DCE34DA}" srcOrd="0" destOrd="0" presId="urn:microsoft.com/office/officeart/2005/8/layout/cycle7"/>
    <dgm:cxn modelId="{7813703A-BFA5-4A1F-8A85-417917DEFA0E}" type="presOf" srcId="{514511F3-322B-4324-99BF-B673AB9D188C}" destId="{0C47D72C-309D-491F-A484-E79A5FBAEB9D}" srcOrd="0" destOrd="0" presId="urn:microsoft.com/office/officeart/2005/8/layout/cycle7"/>
    <dgm:cxn modelId="{865D5B3D-5923-4D58-92D9-E19042B766BE}" type="presOf" srcId="{9D54A49B-60D3-4058-8A42-76F52571EAA7}" destId="{B8E15292-DC77-485F-8E8C-5B5481980008}" srcOrd="0" destOrd="0" presId="urn:microsoft.com/office/officeart/2005/8/layout/cycle7"/>
    <dgm:cxn modelId="{F6083282-AC3C-4818-B6B9-E17B05967CB9}" type="presOf" srcId="{783BD487-BF30-409E-AEEC-34F2B0BCCC4A}" destId="{0CB649B9-3CBE-4741-ABE3-E8AB139B3F76}" srcOrd="0" destOrd="0" presId="urn:microsoft.com/office/officeart/2005/8/layout/cycle7"/>
    <dgm:cxn modelId="{E27209A1-D569-4B1E-B979-93FC7E080C33}" srcId="{514511F3-322B-4324-99BF-B673AB9D188C}" destId="{0F058AEF-1693-4853-84B7-3E6C929079A8}" srcOrd="2" destOrd="0" parTransId="{E94B0C0E-12D8-49D0-BCBD-DC22AB07A18D}" sibTransId="{9D54A49B-60D3-4058-8A42-76F52571EAA7}"/>
    <dgm:cxn modelId="{EDC165A8-64DC-4E5C-9B62-1315B4BD5F54}" type="presOf" srcId="{838E8CA0-BF7B-41D1-85E1-5F02551DF986}" destId="{B37DFD8E-A222-4488-BAA4-FFB6DD683698}" srcOrd="0" destOrd="0" presId="urn:microsoft.com/office/officeart/2005/8/layout/cycle7"/>
    <dgm:cxn modelId="{1E314BD5-7508-4BCF-B081-0CF37505BA94}" type="presOf" srcId="{932FED2F-D79B-4A02-B3CC-5EFDACA55E34}" destId="{D4D8185C-C2F4-4D40-949F-894A52874D6E}" srcOrd="0" destOrd="0" presId="urn:microsoft.com/office/officeart/2005/8/layout/cycle7"/>
    <dgm:cxn modelId="{BC3636EC-951C-45BC-9470-EDC8B9441BD7}" srcId="{514511F3-322B-4324-99BF-B673AB9D188C}" destId="{838E8CA0-BF7B-41D1-85E1-5F02551DF986}" srcOrd="1" destOrd="0" parTransId="{5C88A8D3-2CE5-4300-80C0-593CA4EA10A1}" sibTransId="{932FED2F-D79B-4A02-B3CC-5EFDACA55E34}"/>
    <dgm:cxn modelId="{1B6D1BEE-5D0C-4ADC-B62F-67191D0060BF}" type="presOf" srcId="{9D54A49B-60D3-4058-8A42-76F52571EAA7}" destId="{5CDB9517-8087-4461-9450-B4A8EC6A44A0}" srcOrd="1" destOrd="0" presId="urn:microsoft.com/office/officeart/2005/8/layout/cycle7"/>
    <dgm:cxn modelId="{7CB108DE-D26A-4161-9B7E-12CC756B3096}" type="presParOf" srcId="{0C47D72C-309D-491F-A484-E79A5FBAEB9D}" destId="{0CB649B9-3CBE-4741-ABE3-E8AB139B3F76}" srcOrd="0" destOrd="0" presId="urn:microsoft.com/office/officeart/2005/8/layout/cycle7"/>
    <dgm:cxn modelId="{092901E2-D619-42A4-A870-ABB8712C249E}" type="presParOf" srcId="{0C47D72C-309D-491F-A484-E79A5FBAEB9D}" destId="{A14A9E86-EDB7-492C-BD1D-78FA8DCE34DA}" srcOrd="1" destOrd="0" presId="urn:microsoft.com/office/officeart/2005/8/layout/cycle7"/>
    <dgm:cxn modelId="{876308FB-1C3D-460A-AE1E-F0C92D47B6A3}" type="presParOf" srcId="{A14A9E86-EDB7-492C-BD1D-78FA8DCE34DA}" destId="{62C3E3CB-25D8-45B7-A4EF-8E183F0D4684}" srcOrd="0" destOrd="0" presId="urn:microsoft.com/office/officeart/2005/8/layout/cycle7"/>
    <dgm:cxn modelId="{2E2C6A93-9D11-467D-8A3F-3322F8BEAB45}" type="presParOf" srcId="{0C47D72C-309D-491F-A484-E79A5FBAEB9D}" destId="{B37DFD8E-A222-4488-BAA4-FFB6DD683698}" srcOrd="2" destOrd="0" presId="urn:microsoft.com/office/officeart/2005/8/layout/cycle7"/>
    <dgm:cxn modelId="{CDA28C72-0AA2-4FC1-907B-A966FEE17A14}" type="presParOf" srcId="{0C47D72C-309D-491F-A484-E79A5FBAEB9D}" destId="{D4D8185C-C2F4-4D40-949F-894A52874D6E}" srcOrd="3" destOrd="0" presId="urn:microsoft.com/office/officeart/2005/8/layout/cycle7"/>
    <dgm:cxn modelId="{9D788B19-B6F1-4851-B3D6-6CBD5DD02039}" type="presParOf" srcId="{D4D8185C-C2F4-4D40-949F-894A52874D6E}" destId="{4EB032E8-05BB-4430-BC48-50ED567FB9CF}" srcOrd="0" destOrd="0" presId="urn:microsoft.com/office/officeart/2005/8/layout/cycle7"/>
    <dgm:cxn modelId="{F564BFCB-DA72-44C5-B2D2-C1B236D132C6}" type="presParOf" srcId="{0C47D72C-309D-491F-A484-E79A5FBAEB9D}" destId="{0D7293B3-5BB6-418C-A86E-4B32AAACA620}" srcOrd="4" destOrd="0" presId="urn:microsoft.com/office/officeart/2005/8/layout/cycle7"/>
    <dgm:cxn modelId="{6298F539-EA6C-46F0-9708-C59596A50ECE}" type="presParOf" srcId="{0C47D72C-309D-491F-A484-E79A5FBAEB9D}" destId="{B8E15292-DC77-485F-8E8C-5B5481980008}" srcOrd="5" destOrd="0" presId="urn:microsoft.com/office/officeart/2005/8/layout/cycle7"/>
    <dgm:cxn modelId="{432C0570-1ABB-4BA3-9E82-95C5B0955AF4}" type="presParOf" srcId="{B8E15292-DC77-485F-8E8C-5B5481980008}" destId="{5CDB9517-8087-4461-9450-B4A8EC6A44A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A463E7-1E99-4E04-94AE-D116DC94E67F}" type="doc">
      <dgm:prSet loTypeId="urn:microsoft.com/office/officeart/2005/8/layout/vList5" loCatId="list" qsTypeId="urn:microsoft.com/office/officeart/2005/8/quickstyle/simple3" qsCatId="simple" csTypeId="urn:microsoft.com/office/officeart/2005/8/colors/accent2_1" csCatId="accent2" phldr="1"/>
      <dgm:spPr/>
      <dgm:t>
        <a:bodyPr/>
        <a:lstStyle/>
        <a:p>
          <a:endParaRPr lang="cs-CZ"/>
        </a:p>
      </dgm:t>
    </dgm:pt>
    <dgm:pt modelId="{769D004B-EF42-4CD8-BA11-B780A9333514}">
      <dgm:prSet phldrT="[Text]" custT="1"/>
      <dgm:spPr/>
      <dgm:t>
        <a:bodyPr/>
        <a:lstStyle/>
        <a:p>
          <a:pPr algn="ctr"/>
          <a:r>
            <a:rPr lang="cs-CZ" sz="2800" b="1" dirty="0"/>
            <a:t>Absolutní vlhkost </a:t>
          </a:r>
          <a:endParaRPr lang="cs-CZ" sz="2800" dirty="0"/>
        </a:p>
      </dgm:t>
    </dgm:pt>
    <dgm:pt modelId="{522E8ED1-88C3-4BE8-A6CF-B7B064B4BE66}" type="parTrans" cxnId="{D4C96289-C1DE-4ECB-8943-3D49BD49B7A6}">
      <dgm:prSet/>
      <dgm:spPr/>
      <dgm:t>
        <a:bodyPr/>
        <a:lstStyle/>
        <a:p>
          <a:endParaRPr lang="cs-CZ"/>
        </a:p>
      </dgm:t>
    </dgm:pt>
    <dgm:pt modelId="{6A7B5DDE-61DF-46C5-AB9B-6046EEFBE35F}" type="sibTrans" cxnId="{D4C96289-C1DE-4ECB-8943-3D49BD49B7A6}">
      <dgm:prSet/>
      <dgm:spPr/>
      <dgm:t>
        <a:bodyPr/>
        <a:lstStyle/>
        <a:p>
          <a:endParaRPr lang="cs-CZ"/>
        </a:p>
      </dgm:t>
    </dgm:pt>
    <dgm:pt modelId="{67457F48-81FC-47D8-8D86-0D0CF9D6A2E8}">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cs-CZ" sz="2400" dirty="0"/>
            <a:t>hmotnost vodní páry v 1 m</a:t>
          </a:r>
          <a:r>
            <a:rPr lang="cs-CZ" sz="2400" baseline="30000" dirty="0"/>
            <a:t>3</a:t>
          </a:r>
          <a:r>
            <a:rPr lang="cs-CZ" sz="2400" dirty="0"/>
            <a:t> vzduchu</a:t>
          </a:r>
        </a:p>
      </dgm:t>
    </dgm:pt>
    <dgm:pt modelId="{632FFA3C-14C5-4B6C-9019-43B8BC07D8A9}" type="parTrans" cxnId="{4E0FBC26-52E2-46FC-9CA6-A0881F201873}">
      <dgm:prSet/>
      <dgm:spPr/>
      <dgm:t>
        <a:bodyPr/>
        <a:lstStyle/>
        <a:p>
          <a:endParaRPr lang="cs-CZ"/>
        </a:p>
      </dgm:t>
    </dgm:pt>
    <dgm:pt modelId="{0E159875-0094-433A-9426-51504ECB4596}" type="sibTrans" cxnId="{4E0FBC26-52E2-46FC-9CA6-A0881F201873}">
      <dgm:prSet/>
      <dgm:spPr/>
      <dgm:t>
        <a:bodyPr/>
        <a:lstStyle/>
        <a:p>
          <a:endParaRPr lang="cs-CZ"/>
        </a:p>
      </dgm:t>
    </dgm:pt>
    <dgm:pt modelId="{48FB4613-8D97-4DBE-9ADE-B0D2AE10363B}">
      <dgm:prSet phldrT="[Text]" custT="1"/>
      <dgm:spPr/>
      <dgm:t>
        <a:bodyPr/>
        <a:lstStyle/>
        <a:p>
          <a:pPr algn="ctr"/>
          <a:r>
            <a:rPr lang="cs-CZ" sz="2800" b="1" dirty="0"/>
            <a:t>Relativní vlhkost </a:t>
          </a:r>
          <a:endParaRPr lang="cs-CZ" sz="2800" dirty="0"/>
        </a:p>
      </dgm:t>
    </dgm:pt>
    <dgm:pt modelId="{73CDCADD-8961-4B9A-A2B5-FA8D866A87E4}" type="parTrans" cxnId="{803E9ABF-C29D-4848-9E36-BEBCE7174412}">
      <dgm:prSet/>
      <dgm:spPr/>
      <dgm:t>
        <a:bodyPr/>
        <a:lstStyle/>
        <a:p>
          <a:endParaRPr lang="cs-CZ"/>
        </a:p>
      </dgm:t>
    </dgm:pt>
    <dgm:pt modelId="{23C9ACF6-C71C-4DC9-894C-C27C1270F78A}" type="sibTrans" cxnId="{803E9ABF-C29D-4848-9E36-BEBCE7174412}">
      <dgm:prSet/>
      <dgm:spPr/>
      <dgm:t>
        <a:bodyPr/>
        <a:lstStyle/>
        <a:p>
          <a:endParaRPr lang="cs-CZ"/>
        </a:p>
      </dgm:t>
    </dgm:pt>
    <dgm:pt modelId="{520C9782-21BE-4918-AE3C-2091F2B6166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cs-CZ" sz="2400" dirty="0"/>
            <a:t>poměr skutečné hmotnosti vodní páry a hmotnosti páry ve vzduchu nasyceném</a:t>
          </a:r>
        </a:p>
      </dgm:t>
    </dgm:pt>
    <dgm:pt modelId="{78EA9AE3-0297-4208-A309-ABFBE34DEBEC}" type="parTrans" cxnId="{3AB8495F-FBB1-4DBD-A19A-D1DA48562F24}">
      <dgm:prSet/>
      <dgm:spPr/>
      <dgm:t>
        <a:bodyPr/>
        <a:lstStyle/>
        <a:p>
          <a:endParaRPr lang="cs-CZ"/>
        </a:p>
      </dgm:t>
    </dgm:pt>
    <dgm:pt modelId="{6B58F8A9-F0DE-430F-8B3A-DBEF0359AC0F}" type="sibTrans" cxnId="{3AB8495F-FBB1-4DBD-A19A-D1DA48562F24}">
      <dgm:prSet/>
      <dgm:spPr/>
      <dgm:t>
        <a:bodyPr/>
        <a:lstStyle/>
        <a:p>
          <a:endParaRPr lang="cs-CZ"/>
        </a:p>
      </dgm:t>
    </dgm:pt>
    <dgm:pt modelId="{3BEAF7F6-8BC4-4072-AF29-7390CA39FF7E}" type="pres">
      <dgm:prSet presAssocID="{E7A463E7-1E99-4E04-94AE-D116DC94E67F}" presName="Name0" presStyleCnt="0">
        <dgm:presLayoutVars>
          <dgm:dir/>
          <dgm:animLvl val="lvl"/>
          <dgm:resizeHandles val="exact"/>
        </dgm:presLayoutVars>
      </dgm:prSet>
      <dgm:spPr/>
    </dgm:pt>
    <dgm:pt modelId="{DD44ECC0-4DF6-4F57-806F-C687491ADA42}" type="pres">
      <dgm:prSet presAssocID="{769D004B-EF42-4CD8-BA11-B780A9333514}" presName="linNode" presStyleCnt="0"/>
      <dgm:spPr/>
    </dgm:pt>
    <dgm:pt modelId="{A9BCDC6C-5D01-40A2-AC21-5B8CBA63D376}" type="pres">
      <dgm:prSet presAssocID="{769D004B-EF42-4CD8-BA11-B780A9333514}" presName="parentText" presStyleLbl="node1" presStyleIdx="0" presStyleCnt="2">
        <dgm:presLayoutVars>
          <dgm:chMax val="1"/>
          <dgm:bulletEnabled val="1"/>
        </dgm:presLayoutVars>
      </dgm:prSet>
      <dgm:spPr/>
    </dgm:pt>
    <dgm:pt modelId="{28432C86-3E0E-49F5-B07E-BF6AC22532C8}" type="pres">
      <dgm:prSet presAssocID="{769D004B-EF42-4CD8-BA11-B780A9333514}" presName="descendantText" presStyleLbl="alignAccFollowNode1" presStyleIdx="0" presStyleCnt="2">
        <dgm:presLayoutVars>
          <dgm:bulletEnabled val="1"/>
        </dgm:presLayoutVars>
      </dgm:prSet>
      <dgm:spPr/>
    </dgm:pt>
    <dgm:pt modelId="{155AE9DC-C94C-4352-AF74-FED958332848}" type="pres">
      <dgm:prSet presAssocID="{6A7B5DDE-61DF-46C5-AB9B-6046EEFBE35F}" presName="sp" presStyleCnt="0"/>
      <dgm:spPr/>
    </dgm:pt>
    <dgm:pt modelId="{8FF2ADC3-6005-4DBC-8134-F4C8970397CB}" type="pres">
      <dgm:prSet presAssocID="{48FB4613-8D97-4DBE-9ADE-B0D2AE10363B}" presName="linNode" presStyleCnt="0"/>
      <dgm:spPr/>
    </dgm:pt>
    <dgm:pt modelId="{C5551EFA-B24F-4664-BF3E-1EDCA15F6773}" type="pres">
      <dgm:prSet presAssocID="{48FB4613-8D97-4DBE-9ADE-B0D2AE10363B}" presName="parentText" presStyleLbl="node1" presStyleIdx="1" presStyleCnt="2">
        <dgm:presLayoutVars>
          <dgm:chMax val="1"/>
          <dgm:bulletEnabled val="1"/>
        </dgm:presLayoutVars>
      </dgm:prSet>
      <dgm:spPr/>
    </dgm:pt>
    <dgm:pt modelId="{A2AC040C-2006-4487-A546-10190DC54FA4}" type="pres">
      <dgm:prSet presAssocID="{48FB4613-8D97-4DBE-9ADE-B0D2AE10363B}" presName="descendantText" presStyleLbl="alignAccFollowNode1" presStyleIdx="1" presStyleCnt="2" custScaleY="131282">
        <dgm:presLayoutVars>
          <dgm:bulletEnabled val="1"/>
        </dgm:presLayoutVars>
      </dgm:prSet>
      <dgm:spPr/>
    </dgm:pt>
  </dgm:ptLst>
  <dgm:cxnLst>
    <dgm:cxn modelId="{4F271B16-66E7-4465-8AFC-FF163A4BDA11}" type="presOf" srcId="{67457F48-81FC-47D8-8D86-0D0CF9D6A2E8}" destId="{28432C86-3E0E-49F5-B07E-BF6AC22532C8}" srcOrd="0" destOrd="0" presId="urn:microsoft.com/office/officeart/2005/8/layout/vList5"/>
    <dgm:cxn modelId="{4E0FBC26-52E2-46FC-9CA6-A0881F201873}" srcId="{769D004B-EF42-4CD8-BA11-B780A9333514}" destId="{67457F48-81FC-47D8-8D86-0D0CF9D6A2E8}" srcOrd="0" destOrd="0" parTransId="{632FFA3C-14C5-4B6C-9019-43B8BC07D8A9}" sibTransId="{0E159875-0094-433A-9426-51504ECB4596}"/>
    <dgm:cxn modelId="{3AB8495F-FBB1-4DBD-A19A-D1DA48562F24}" srcId="{48FB4613-8D97-4DBE-9ADE-B0D2AE10363B}" destId="{520C9782-21BE-4918-AE3C-2091F2B61665}" srcOrd="0" destOrd="0" parTransId="{78EA9AE3-0297-4208-A309-ABFBE34DEBEC}" sibTransId="{6B58F8A9-F0DE-430F-8B3A-DBEF0359AC0F}"/>
    <dgm:cxn modelId="{D4C96289-C1DE-4ECB-8943-3D49BD49B7A6}" srcId="{E7A463E7-1E99-4E04-94AE-D116DC94E67F}" destId="{769D004B-EF42-4CD8-BA11-B780A9333514}" srcOrd="0" destOrd="0" parTransId="{522E8ED1-88C3-4BE8-A6CF-B7B064B4BE66}" sibTransId="{6A7B5DDE-61DF-46C5-AB9B-6046EEFBE35F}"/>
    <dgm:cxn modelId="{8D08CD92-C33C-49EC-B169-64406D13BD2C}" type="presOf" srcId="{48FB4613-8D97-4DBE-9ADE-B0D2AE10363B}" destId="{C5551EFA-B24F-4664-BF3E-1EDCA15F6773}" srcOrd="0" destOrd="0" presId="urn:microsoft.com/office/officeart/2005/8/layout/vList5"/>
    <dgm:cxn modelId="{1A9BFC96-49BB-4253-B286-5835D5FB1BEF}" type="presOf" srcId="{E7A463E7-1E99-4E04-94AE-D116DC94E67F}" destId="{3BEAF7F6-8BC4-4072-AF29-7390CA39FF7E}" srcOrd="0" destOrd="0" presId="urn:microsoft.com/office/officeart/2005/8/layout/vList5"/>
    <dgm:cxn modelId="{803E9ABF-C29D-4848-9E36-BEBCE7174412}" srcId="{E7A463E7-1E99-4E04-94AE-D116DC94E67F}" destId="{48FB4613-8D97-4DBE-9ADE-B0D2AE10363B}" srcOrd="1" destOrd="0" parTransId="{73CDCADD-8961-4B9A-A2B5-FA8D866A87E4}" sibTransId="{23C9ACF6-C71C-4DC9-894C-C27C1270F78A}"/>
    <dgm:cxn modelId="{1983B2E2-F3BF-4DDE-A898-B44E94684401}" type="presOf" srcId="{769D004B-EF42-4CD8-BA11-B780A9333514}" destId="{A9BCDC6C-5D01-40A2-AC21-5B8CBA63D376}" srcOrd="0" destOrd="0" presId="urn:microsoft.com/office/officeart/2005/8/layout/vList5"/>
    <dgm:cxn modelId="{F1B207EE-E236-4C44-9EE1-51003DBA3C19}" type="presOf" srcId="{520C9782-21BE-4918-AE3C-2091F2B61665}" destId="{A2AC040C-2006-4487-A546-10190DC54FA4}" srcOrd="0" destOrd="0" presId="urn:microsoft.com/office/officeart/2005/8/layout/vList5"/>
    <dgm:cxn modelId="{0DFCF272-DB00-4CC6-AF12-54E745AB2867}" type="presParOf" srcId="{3BEAF7F6-8BC4-4072-AF29-7390CA39FF7E}" destId="{DD44ECC0-4DF6-4F57-806F-C687491ADA42}" srcOrd="0" destOrd="0" presId="urn:microsoft.com/office/officeart/2005/8/layout/vList5"/>
    <dgm:cxn modelId="{5AE22C27-C138-4DAF-9CA5-9C5F4871243B}" type="presParOf" srcId="{DD44ECC0-4DF6-4F57-806F-C687491ADA42}" destId="{A9BCDC6C-5D01-40A2-AC21-5B8CBA63D376}" srcOrd="0" destOrd="0" presId="urn:microsoft.com/office/officeart/2005/8/layout/vList5"/>
    <dgm:cxn modelId="{E645BE9A-F66D-4A50-B549-D6167C5DA3DE}" type="presParOf" srcId="{DD44ECC0-4DF6-4F57-806F-C687491ADA42}" destId="{28432C86-3E0E-49F5-B07E-BF6AC22532C8}" srcOrd="1" destOrd="0" presId="urn:microsoft.com/office/officeart/2005/8/layout/vList5"/>
    <dgm:cxn modelId="{8850836C-F8AD-438A-AB2E-CABC1351AC29}" type="presParOf" srcId="{3BEAF7F6-8BC4-4072-AF29-7390CA39FF7E}" destId="{155AE9DC-C94C-4352-AF74-FED958332848}" srcOrd="1" destOrd="0" presId="urn:microsoft.com/office/officeart/2005/8/layout/vList5"/>
    <dgm:cxn modelId="{C31E30A1-C655-4F45-ACD9-125FA3BB9140}" type="presParOf" srcId="{3BEAF7F6-8BC4-4072-AF29-7390CA39FF7E}" destId="{8FF2ADC3-6005-4DBC-8134-F4C8970397CB}" srcOrd="2" destOrd="0" presId="urn:microsoft.com/office/officeart/2005/8/layout/vList5"/>
    <dgm:cxn modelId="{EB751371-04EB-4DFC-9AC9-F7C57C683ECA}" type="presParOf" srcId="{8FF2ADC3-6005-4DBC-8134-F4C8970397CB}" destId="{C5551EFA-B24F-4664-BF3E-1EDCA15F6773}" srcOrd="0" destOrd="0" presId="urn:microsoft.com/office/officeart/2005/8/layout/vList5"/>
    <dgm:cxn modelId="{1F56C207-86F4-4F39-8C90-573EEB3E9CFC}" type="presParOf" srcId="{8FF2ADC3-6005-4DBC-8134-F4C8970397CB}" destId="{A2AC040C-2006-4487-A546-10190DC54FA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E3D098-9D48-4B27-901A-0C8F2C95731D}"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cs-CZ"/>
        </a:p>
      </dgm:t>
    </dgm:pt>
    <dgm:pt modelId="{3C88C2E4-E05B-4364-B209-CBB416F6DDB7}">
      <dgm:prSet phldrT="[Text]"/>
      <dgm:spPr/>
      <dgm:t>
        <a:bodyPr/>
        <a:lstStyle/>
        <a:p>
          <a:r>
            <a:rPr lang="cs-CZ" dirty="0"/>
            <a:t>Oblačnost</a:t>
          </a:r>
        </a:p>
      </dgm:t>
    </dgm:pt>
    <dgm:pt modelId="{6DAED6DA-BD4D-4BF8-8010-28CD873AE764}" type="parTrans" cxnId="{F87E8398-D6BC-4F0F-ACAE-2D90A62FBD18}">
      <dgm:prSet/>
      <dgm:spPr/>
      <dgm:t>
        <a:bodyPr/>
        <a:lstStyle/>
        <a:p>
          <a:endParaRPr lang="cs-CZ"/>
        </a:p>
      </dgm:t>
    </dgm:pt>
    <dgm:pt modelId="{D9124AC1-1826-48EF-8369-F84D23FD6B35}" type="sibTrans" cxnId="{F87E8398-D6BC-4F0F-ACAE-2D90A62FBD18}">
      <dgm:prSet/>
      <dgm:spPr/>
      <dgm:t>
        <a:bodyPr/>
        <a:lstStyle/>
        <a:p>
          <a:endParaRPr lang="cs-CZ"/>
        </a:p>
      </dgm:t>
    </dgm:pt>
    <dgm:pt modelId="{ABC978DF-AFBB-4BD5-B1C6-223AE542166D}">
      <dgm:prSet phldrT="[Text]"/>
      <dgm:spPr/>
      <dgm:t>
        <a:bodyPr/>
        <a:lstStyle/>
        <a:p>
          <a:r>
            <a:rPr lang="cs-CZ" dirty="0"/>
            <a:t>Vysoká</a:t>
          </a:r>
        </a:p>
      </dgm:t>
    </dgm:pt>
    <dgm:pt modelId="{E73CED57-7003-425B-B447-7F8BBF006DB9}" type="parTrans" cxnId="{E389EEF0-2C7C-4B43-B487-EA54DD34EFDE}">
      <dgm:prSet/>
      <dgm:spPr/>
      <dgm:t>
        <a:bodyPr/>
        <a:lstStyle/>
        <a:p>
          <a:endParaRPr lang="cs-CZ"/>
        </a:p>
      </dgm:t>
    </dgm:pt>
    <dgm:pt modelId="{EA33667D-9CBC-4272-B615-956343E87DC6}" type="sibTrans" cxnId="{E389EEF0-2C7C-4B43-B487-EA54DD34EFDE}">
      <dgm:prSet/>
      <dgm:spPr/>
      <dgm:t>
        <a:bodyPr/>
        <a:lstStyle/>
        <a:p>
          <a:endParaRPr lang="cs-CZ"/>
        </a:p>
      </dgm:t>
    </dgm:pt>
    <dgm:pt modelId="{BB864DC7-A66C-4E10-A1A9-CD2C70580850}">
      <dgm:prSet phldrT="[Text]"/>
      <dgm:spPr/>
      <dgm:t>
        <a:bodyPr/>
        <a:lstStyle/>
        <a:p>
          <a:r>
            <a:rPr lang="cs-CZ" dirty="0"/>
            <a:t>Střední</a:t>
          </a:r>
        </a:p>
      </dgm:t>
    </dgm:pt>
    <dgm:pt modelId="{CA597775-246F-40FE-AA2F-9BF26D911B52}" type="parTrans" cxnId="{A215A71D-D645-4470-8E16-AFFA29D2FF90}">
      <dgm:prSet/>
      <dgm:spPr/>
      <dgm:t>
        <a:bodyPr/>
        <a:lstStyle/>
        <a:p>
          <a:endParaRPr lang="cs-CZ"/>
        </a:p>
      </dgm:t>
    </dgm:pt>
    <dgm:pt modelId="{3F20AC4E-06A6-4328-B583-028D1C1B00A9}" type="sibTrans" cxnId="{A215A71D-D645-4470-8E16-AFFA29D2FF90}">
      <dgm:prSet/>
      <dgm:spPr/>
      <dgm:t>
        <a:bodyPr/>
        <a:lstStyle/>
        <a:p>
          <a:endParaRPr lang="cs-CZ"/>
        </a:p>
      </dgm:t>
    </dgm:pt>
    <dgm:pt modelId="{E1CBF610-B0B1-429E-A35C-2A83C886D380}">
      <dgm:prSet phldrT="[Text]"/>
      <dgm:spPr/>
      <dgm:t>
        <a:bodyPr/>
        <a:lstStyle/>
        <a:p>
          <a:r>
            <a:rPr lang="cs-CZ" dirty="0"/>
            <a:t>Nízká</a:t>
          </a:r>
        </a:p>
      </dgm:t>
    </dgm:pt>
    <dgm:pt modelId="{4B7C3930-C8CA-479B-9946-5D90B8CC9352}" type="parTrans" cxnId="{D91514DC-D0DD-464F-B665-362AC48F7571}">
      <dgm:prSet/>
      <dgm:spPr/>
      <dgm:t>
        <a:bodyPr/>
        <a:lstStyle/>
        <a:p>
          <a:endParaRPr lang="cs-CZ"/>
        </a:p>
      </dgm:t>
    </dgm:pt>
    <dgm:pt modelId="{2155BECF-48B2-48D4-82EC-534E196B1127}" type="sibTrans" cxnId="{D91514DC-D0DD-464F-B665-362AC48F7571}">
      <dgm:prSet/>
      <dgm:spPr/>
      <dgm:t>
        <a:bodyPr/>
        <a:lstStyle/>
        <a:p>
          <a:endParaRPr lang="cs-CZ"/>
        </a:p>
      </dgm:t>
    </dgm:pt>
    <dgm:pt modelId="{BC043209-E82F-4AC6-80ED-710CF8C4B3F5}" type="pres">
      <dgm:prSet presAssocID="{DFE3D098-9D48-4B27-901A-0C8F2C95731D}" presName="diagram" presStyleCnt="0">
        <dgm:presLayoutVars>
          <dgm:chPref val="1"/>
          <dgm:dir/>
          <dgm:animOne val="branch"/>
          <dgm:animLvl val="lvl"/>
          <dgm:resizeHandles val="exact"/>
        </dgm:presLayoutVars>
      </dgm:prSet>
      <dgm:spPr/>
    </dgm:pt>
    <dgm:pt modelId="{B7BD6D59-0155-436A-B87A-BF0317C39A8C}" type="pres">
      <dgm:prSet presAssocID="{3C88C2E4-E05B-4364-B209-CBB416F6DDB7}" presName="root1" presStyleCnt="0"/>
      <dgm:spPr/>
    </dgm:pt>
    <dgm:pt modelId="{54E86E8F-E032-44D1-A4A1-934B042DB343}" type="pres">
      <dgm:prSet presAssocID="{3C88C2E4-E05B-4364-B209-CBB416F6DDB7}" presName="LevelOneTextNode" presStyleLbl="node0" presStyleIdx="0" presStyleCnt="1" custLinFactNeighborX="-1266" custLinFactNeighborY="1733">
        <dgm:presLayoutVars>
          <dgm:chPref val="3"/>
        </dgm:presLayoutVars>
      </dgm:prSet>
      <dgm:spPr/>
    </dgm:pt>
    <dgm:pt modelId="{0BAB917B-A557-492E-A319-38CD4164DB70}" type="pres">
      <dgm:prSet presAssocID="{3C88C2E4-E05B-4364-B209-CBB416F6DDB7}" presName="level2hierChild" presStyleCnt="0"/>
      <dgm:spPr/>
    </dgm:pt>
    <dgm:pt modelId="{F1924E68-D759-4C6C-A121-78C1960A3210}" type="pres">
      <dgm:prSet presAssocID="{E73CED57-7003-425B-B447-7F8BBF006DB9}" presName="conn2-1" presStyleLbl="parChTrans1D2" presStyleIdx="0" presStyleCnt="3"/>
      <dgm:spPr/>
    </dgm:pt>
    <dgm:pt modelId="{74921A75-5375-499A-9A3D-0B049407C650}" type="pres">
      <dgm:prSet presAssocID="{E73CED57-7003-425B-B447-7F8BBF006DB9}" presName="connTx" presStyleLbl="parChTrans1D2" presStyleIdx="0" presStyleCnt="3"/>
      <dgm:spPr/>
    </dgm:pt>
    <dgm:pt modelId="{5F8DB04D-5DC7-43D6-A9F4-0B12E18EEF8C}" type="pres">
      <dgm:prSet presAssocID="{ABC978DF-AFBB-4BD5-B1C6-223AE542166D}" presName="root2" presStyleCnt="0"/>
      <dgm:spPr/>
    </dgm:pt>
    <dgm:pt modelId="{B0DBB484-81A8-4AB8-9B1F-3E5A34B69253}" type="pres">
      <dgm:prSet presAssocID="{ABC978DF-AFBB-4BD5-B1C6-223AE542166D}" presName="LevelTwoTextNode" presStyleLbl="node2" presStyleIdx="0" presStyleCnt="3">
        <dgm:presLayoutVars>
          <dgm:chPref val="3"/>
        </dgm:presLayoutVars>
      </dgm:prSet>
      <dgm:spPr/>
    </dgm:pt>
    <dgm:pt modelId="{3AA32ECD-C457-4727-8351-C11627B84456}" type="pres">
      <dgm:prSet presAssocID="{ABC978DF-AFBB-4BD5-B1C6-223AE542166D}" presName="level3hierChild" presStyleCnt="0"/>
      <dgm:spPr/>
    </dgm:pt>
    <dgm:pt modelId="{E8777C45-8D91-42C2-85A3-4A08CA72BC37}" type="pres">
      <dgm:prSet presAssocID="{CA597775-246F-40FE-AA2F-9BF26D911B52}" presName="conn2-1" presStyleLbl="parChTrans1D2" presStyleIdx="1" presStyleCnt="3"/>
      <dgm:spPr/>
    </dgm:pt>
    <dgm:pt modelId="{0F6CECBF-D742-4A02-A7CC-AE37DB4FE087}" type="pres">
      <dgm:prSet presAssocID="{CA597775-246F-40FE-AA2F-9BF26D911B52}" presName="connTx" presStyleLbl="parChTrans1D2" presStyleIdx="1" presStyleCnt="3"/>
      <dgm:spPr/>
    </dgm:pt>
    <dgm:pt modelId="{806A79DE-C3D3-4EE1-AD84-7CBF42650F3E}" type="pres">
      <dgm:prSet presAssocID="{BB864DC7-A66C-4E10-A1A9-CD2C70580850}" presName="root2" presStyleCnt="0"/>
      <dgm:spPr/>
    </dgm:pt>
    <dgm:pt modelId="{665DA91E-7AAC-4CC6-848B-5A436BFF6BCA}" type="pres">
      <dgm:prSet presAssocID="{BB864DC7-A66C-4E10-A1A9-CD2C70580850}" presName="LevelTwoTextNode" presStyleLbl="node2" presStyleIdx="1" presStyleCnt="3">
        <dgm:presLayoutVars>
          <dgm:chPref val="3"/>
        </dgm:presLayoutVars>
      </dgm:prSet>
      <dgm:spPr/>
    </dgm:pt>
    <dgm:pt modelId="{022CE83C-51B6-430C-811D-90B434BA0D83}" type="pres">
      <dgm:prSet presAssocID="{BB864DC7-A66C-4E10-A1A9-CD2C70580850}" presName="level3hierChild" presStyleCnt="0"/>
      <dgm:spPr/>
    </dgm:pt>
    <dgm:pt modelId="{91F187FD-0601-460C-AED7-235B068EFAFE}" type="pres">
      <dgm:prSet presAssocID="{4B7C3930-C8CA-479B-9946-5D90B8CC9352}" presName="conn2-1" presStyleLbl="parChTrans1D2" presStyleIdx="2" presStyleCnt="3"/>
      <dgm:spPr/>
    </dgm:pt>
    <dgm:pt modelId="{F8278589-34E9-424F-8A6F-878E13416228}" type="pres">
      <dgm:prSet presAssocID="{4B7C3930-C8CA-479B-9946-5D90B8CC9352}" presName="connTx" presStyleLbl="parChTrans1D2" presStyleIdx="2" presStyleCnt="3"/>
      <dgm:spPr/>
    </dgm:pt>
    <dgm:pt modelId="{7109C526-6435-4327-BA86-25A0D34792C3}" type="pres">
      <dgm:prSet presAssocID="{E1CBF610-B0B1-429E-A35C-2A83C886D380}" presName="root2" presStyleCnt="0"/>
      <dgm:spPr/>
    </dgm:pt>
    <dgm:pt modelId="{A5A2FEEB-2E35-4BB9-B9EE-C78AD5930DC9}" type="pres">
      <dgm:prSet presAssocID="{E1CBF610-B0B1-429E-A35C-2A83C886D380}" presName="LevelTwoTextNode" presStyleLbl="node2" presStyleIdx="2" presStyleCnt="3">
        <dgm:presLayoutVars>
          <dgm:chPref val="3"/>
        </dgm:presLayoutVars>
      </dgm:prSet>
      <dgm:spPr/>
    </dgm:pt>
    <dgm:pt modelId="{3C287A9F-6E7E-44D0-A422-D2AE73A85B22}" type="pres">
      <dgm:prSet presAssocID="{E1CBF610-B0B1-429E-A35C-2A83C886D380}" presName="level3hierChild" presStyleCnt="0"/>
      <dgm:spPr/>
    </dgm:pt>
  </dgm:ptLst>
  <dgm:cxnLst>
    <dgm:cxn modelId="{36CE4F0B-9DBA-47D6-AFD0-291F33BA9A5A}" type="presOf" srcId="{E73CED57-7003-425B-B447-7F8BBF006DB9}" destId="{F1924E68-D759-4C6C-A121-78C1960A3210}" srcOrd="0" destOrd="0" presId="urn:microsoft.com/office/officeart/2005/8/layout/hierarchy2"/>
    <dgm:cxn modelId="{A215A71D-D645-4470-8E16-AFFA29D2FF90}" srcId="{3C88C2E4-E05B-4364-B209-CBB416F6DDB7}" destId="{BB864DC7-A66C-4E10-A1A9-CD2C70580850}" srcOrd="1" destOrd="0" parTransId="{CA597775-246F-40FE-AA2F-9BF26D911B52}" sibTransId="{3F20AC4E-06A6-4328-B583-028D1C1B00A9}"/>
    <dgm:cxn modelId="{84F6CD31-045F-4725-AADB-0B8096493022}" type="presOf" srcId="{3C88C2E4-E05B-4364-B209-CBB416F6DDB7}" destId="{54E86E8F-E032-44D1-A4A1-934B042DB343}" srcOrd="0" destOrd="0" presId="urn:microsoft.com/office/officeart/2005/8/layout/hierarchy2"/>
    <dgm:cxn modelId="{6D17823C-B29E-465F-9BD5-E5309BF7D3E7}" type="presOf" srcId="{E1CBF610-B0B1-429E-A35C-2A83C886D380}" destId="{A5A2FEEB-2E35-4BB9-B9EE-C78AD5930DC9}" srcOrd="0" destOrd="0" presId="urn:microsoft.com/office/officeart/2005/8/layout/hierarchy2"/>
    <dgm:cxn modelId="{83085463-FE1A-4B3E-B78E-E3A7AF0604ED}" type="presOf" srcId="{4B7C3930-C8CA-479B-9946-5D90B8CC9352}" destId="{F8278589-34E9-424F-8A6F-878E13416228}" srcOrd="1" destOrd="0" presId="urn:microsoft.com/office/officeart/2005/8/layout/hierarchy2"/>
    <dgm:cxn modelId="{CF8A0659-9512-40B1-ACB5-78F74E66A908}" type="presOf" srcId="{BB864DC7-A66C-4E10-A1A9-CD2C70580850}" destId="{665DA91E-7AAC-4CC6-848B-5A436BFF6BCA}" srcOrd="0" destOrd="0" presId="urn:microsoft.com/office/officeart/2005/8/layout/hierarchy2"/>
    <dgm:cxn modelId="{F87E8398-D6BC-4F0F-ACAE-2D90A62FBD18}" srcId="{DFE3D098-9D48-4B27-901A-0C8F2C95731D}" destId="{3C88C2E4-E05B-4364-B209-CBB416F6DDB7}" srcOrd="0" destOrd="0" parTransId="{6DAED6DA-BD4D-4BF8-8010-28CD873AE764}" sibTransId="{D9124AC1-1826-48EF-8369-F84D23FD6B35}"/>
    <dgm:cxn modelId="{9B31A398-63AF-4C0A-B30F-A0E49C1CCE51}" type="presOf" srcId="{ABC978DF-AFBB-4BD5-B1C6-223AE542166D}" destId="{B0DBB484-81A8-4AB8-9B1F-3E5A34B69253}" srcOrd="0" destOrd="0" presId="urn:microsoft.com/office/officeart/2005/8/layout/hierarchy2"/>
    <dgm:cxn modelId="{52D6ECA8-1051-4992-919E-D690446EFBEC}" type="presOf" srcId="{4B7C3930-C8CA-479B-9946-5D90B8CC9352}" destId="{91F187FD-0601-460C-AED7-235B068EFAFE}" srcOrd="0" destOrd="0" presId="urn:microsoft.com/office/officeart/2005/8/layout/hierarchy2"/>
    <dgm:cxn modelId="{3BE291AC-7408-441D-A611-55E2E439EE97}" type="presOf" srcId="{DFE3D098-9D48-4B27-901A-0C8F2C95731D}" destId="{BC043209-E82F-4AC6-80ED-710CF8C4B3F5}" srcOrd="0" destOrd="0" presId="urn:microsoft.com/office/officeart/2005/8/layout/hierarchy2"/>
    <dgm:cxn modelId="{C31410BD-7568-4047-9643-F74DE58AF254}" type="presOf" srcId="{CA597775-246F-40FE-AA2F-9BF26D911B52}" destId="{0F6CECBF-D742-4A02-A7CC-AE37DB4FE087}" srcOrd="1" destOrd="0" presId="urn:microsoft.com/office/officeart/2005/8/layout/hierarchy2"/>
    <dgm:cxn modelId="{F3445CC7-9000-4814-8EE3-45A34D62DC4F}" type="presOf" srcId="{E73CED57-7003-425B-B447-7F8BBF006DB9}" destId="{74921A75-5375-499A-9A3D-0B049407C650}" srcOrd="1" destOrd="0" presId="urn:microsoft.com/office/officeart/2005/8/layout/hierarchy2"/>
    <dgm:cxn modelId="{D91514DC-D0DD-464F-B665-362AC48F7571}" srcId="{3C88C2E4-E05B-4364-B209-CBB416F6DDB7}" destId="{E1CBF610-B0B1-429E-A35C-2A83C886D380}" srcOrd="2" destOrd="0" parTransId="{4B7C3930-C8CA-479B-9946-5D90B8CC9352}" sibTransId="{2155BECF-48B2-48D4-82EC-534E196B1127}"/>
    <dgm:cxn modelId="{E389EEF0-2C7C-4B43-B487-EA54DD34EFDE}" srcId="{3C88C2E4-E05B-4364-B209-CBB416F6DDB7}" destId="{ABC978DF-AFBB-4BD5-B1C6-223AE542166D}" srcOrd="0" destOrd="0" parTransId="{E73CED57-7003-425B-B447-7F8BBF006DB9}" sibTransId="{EA33667D-9CBC-4272-B615-956343E87DC6}"/>
    <dgm:cxn modelId="{AFC013F3-3F9C-413C-9F6C-DD7E618568E3}" type="presOf" srcId="{CA597775-246F-40FE-AA2F-9BF26D911B52}" destId="{E8777C45-8D91-42C2-85A3-4A08CA72BC37}" srcOrd="0" destOrd="0" presId="urn:microsoft.com/office/officeart/2005/8/layout/hierarchy2"/>
    <dgm:cxn modelId="{9E00542E-4C2F-4AB8-8FBC-87083FB004FC}" type="presParOf" srcId="{BC043209-E82F-4AC6-80ED-710CF8C4B3F5}" destId="{B7BD6D59-0155-436A-B87A-BF0317C39A8C}" srcOrd="0" destOrd="0" presId="urn:microsoft.com/office/officeart/2005/8/layout/hierarchy2"/>
    <dgm:cxn modelId="{ABAD4D55-DC99-4DEB-A135-427F7A8ACF84}" type="presParOf" srcId="{B7BD6D59-0155-436A-B87A-BF0317C39A8C}" destId="{54E86E8F-E032-44D1-A4A1-934B042DB343}" srcOrd="0" destOrd="0" presId="urn:microsoft.com/office/officeart/2005/8/layout/hierarchy2"/>
    <dgm:cxn modelId="{F243DC54-D5E2-489A-8398-6D590C3F0560}" type="presParOf" srcId="{B7BD6D59-0155-436A-B87A-BF0317C39A8C}" destId="{0BAB917B-A557-492E-A319-38CD4164DB70}" srcOrd="1" destOrd="0" presId="urn:microsoft.com/office/officeart/2005/8/layout/hierarchy2"/>
    <dgm:cxn modelId="{9E047C8C-A0D4-49FE-AE16-EDC5B1059A80}" type="presParOf" srcId="{0BAB917B-A557-492E-A319-38CD4164DB70}" destId="{F1924E68-D759-4C6C-A121-78C1960A3210}" srcOrd="0" destOrd="0" presId="urn:microsoft.com/office/officeart/2005/8/layout/hierarchy2"/>
    <dgm:cxn modelId="{C5A87B11-906B-4744-93F8-27F50646B33D}" type="presParOf" srcId="{F1924E68-D759-4C6C-A121-78C1960A3210}" destId="{74921A75-5375-499A-9A3D-0B049407C650}" srcOrd="0" destOrd="0" presId="urn:microsoft.com/office/officeart/2005/8/layout/hierarchy2"/>
    <dgm:cxn modelId="{FB3A220E-CAF1-4011-86B8-4AB2B7CDE684}" type="presParOf" srcId="{0BAB917B-A557-492E-A319-38CD4164DB70}" destId="{5F8DB04D-5DC7-43D6-A9F4-0B12E18EEF8C}" srcOrd="1" destOrd="0" presId="urn:microsoft.com/office/officeart/2005/8/layout/hierarchy2"/>
    <dgm:cxn modelId="{16D0C248-4C33-41C7-9431-BDB5F84C8B52}" type="presParOf" srcId="{5F8DB04D-5DC7-43D6-A9F4-0B12E18EEF8C}" destId="{B0DBB484-81A8-4AB8-9B1F-3E5A34B69253}" srcOrd="0" destOrd="0" presId="urn:microsoft.com/office/officeart/2005/8/layout/hierarchy2"/>
    <dgm:cxn modelId="{1D7ABC97-DE9A-4256-A4E8-F2B6AED7A5E2}" type="presParOf" srcId="{5F8DB04D-5DC7-43D6-A9F4-0B12E18EEF8C}" destId="{3AA32ECD-C457-4727-8351-C11627B84456}" srcOrd="1" destOrd="0" presId="urn:microsoft.com/office/officeart/2005/8/layout/hierarchy2"/>
    <dgm:cxn modelId="{DEB4E4DE-426C-405D-9DE3-3543FCF2CB26}" type="presParOf" srcId="{0BAB917B-A557-492E-A319-38CD4164DB70}" destId="{E8777C45-8D91-42C2-85A3-4A08CA72BC37}" srcOrd="2" destOrd="0" presId="urn:microsoft.com/office/officeart/2005/8/layout/hierarchy2"/>
    <dgm:cxn modelId="{6F45DCAE-95C4-479C-B7EF-446F6A960075}" type="presParOf" srcId="{E8777C45-8D91-42C2-85A3-4A08CA72BC37}" destId="{0F6CECBF-D742-4A02-A7CC-AE37DB4FE087}" srcOrd="0" destOrd="0" presId="urn:microsoft.com/office/officeart/2005/8/layout/hierarchy2"/>
    <dgm:cxn modelId="{2CC3651E-DADF-45E6-86CF-F30BA081ACCB}" type="presParOf" srcId="{0BAB917B-A557-492E-A319-38CD4164DB70}" destId="{806A79DE-C3D3-4EE1-AD84-7CBF42650F3E}" srcOrd="3" destOrd="0" presId="urn:microsoft.com/office/officeart/2005/8/layout/hierarchy2"/>
    <dgm:cxn modelId="{A8B9EAD8-6A09-4FF6-AB8B-6A3E7682BE02}" type="presParOf" srcId="{806A79DE-C3D3-4EE1-AD84-7CBF42650F3E}" destId="{665DA91E-7AAC-4CC6-848B-5A436BFF6BCA}" srcOrd="0" destOrd="0" presId="urn:microsoft.com/office/officeart/2005/8/layout/hierarchy2"/>
    <dgm:cxn modelId="{2A616200-7478-4B44-848E-8FC42EC470AE}" type="presParOf" srcId="{806A79DE-C3D3-4EE1-AD84-7CBF42650F3E}" destId="{022CE83C-51B6-430C-811D-90B434BA0D83}" srcOrd="1" destOrd="0" presId="urn:microsoft.com/office/officeart/2005/8/layout/hierarchy2"/>
    <dgm:cxn modelId="{8C2139A1-0F12-4F2E-ABFD-A3079D004F87}" type="presParOf" srcId="{0BAB917B-A557-492E-A319-38CD4164DB70}" destId="{91F187FD-0601-460C-AED7-235B068EFAFE}" srcOrd="4" destOrd="0" presId="urn:microsoft.com/office/officeart/2005/8/layout/hierarchy2"/>
    <dgm:cxn modelId="{68E28C6E-93BA-4F6F-B9C1-F527D0C81F8E}" type="presParOf" srcId="{91F187FD-0601-460C-AED7-235B068EFAFE}" destId="{F8278589-34E9-424F-8A6F-878E13416228}" srcOrd="0" destOrd="0" presId="urn:microsoft.com/office/officeart/2005/8/layout/hierarchy2"/>
    <dgm:cxn modelId="{58BDBD3A-D436-4691-ADE0-9BB0725376F5}" type="presParOf" srcId="{0BAB917B-A557-492E-A319-38CD4164DB70}" destId="{7109C526-6435-4327-BA86-25A0D34792C3}" srcOrd="5" destOrd="0" presId="urn:microsoft.com/office/officeart/2005/8/layout/hierarchy2"/>
    <dgm:cxn modelId="{9515D602-0093-48A7-85CA-A3EF32925DB5}" type="presParOf" srcId="{7109C526-6435-4327-BA86-25A0D34792C3}" destId="{A5A2FEEB-2E35-4BB9-B9EE-C78AD5930DC9}" srcOrd="0" destOrd="0" presId="urn:microsoft.com/office/officeart/2005/8/layout/hierarchy2"/>
    <dgm:cxn modelId="{9180EB71-B26B-4166-92E2-B08FD67FDC95}" type="presParOf" srcId="{7109C526-6435-4327-BA86-25A0D34792C3}" destId="{3C287A9F-6E7E-44D0-A422-D2AE73A85B2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649B9-3CBE-4741-ABE3-E8AB139B3F76}">
      <dsp:nvSpPr>
        <dsp:cNvPr id="0" name=""/>
        <dsp:cNvSpPr/>
      </dsp:nvSpPr>
      <dsp:spPr>
        <a:xfrm>
          <a:off x="2698331" y="1500"/>
          <a:ext cx="2236185" cy="111809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cs-CZ" sz="4000" kern="1200" dirty="0"/>
            <a:t>Plynné</a:t>
          </a:r>
        </a:p>
      </dsp:txBody>
      <dsp:txXfrm>
        <a:off x="2731079" y="34248"/>
        <a:ext cx="2170689" cy="1052596"/>
      </dsp:txXfrm>
    </dsp:sp>
    <dsp:sp modelId="{A14A9E86-EDB7-492C-BD1D-78FA8DCE34DA}">
      <dsp:nvSpPr>
        <dsp:cNvPr id="0" name=""/>
        <dsp:cNvSpPr/>
      </dsp:nvSpPr>
      <dsp:spPr>
        <a:xfrm rot="14422104">
          <a:off x="3709908" y="1964573"/>
          <a:ext cx="2060198" cy="391332"/>
        </a:xfrm>
        <a:prstGeom prst="rightArrow">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cs-CZ" sz="1800" kern="1200"/>
        </a:p>
      </dsp:txBody>
      <dsp:txXfrm>
        <a:off x="3827308" y="2042839"/>
        <a:ext cx="1825398" cy="234800"/>
      </dsp:txXfrm>
    </dsp:sp>
    <dsp:sp modelId="{B37DFD8E-A222-4488-BAA4-FFB6DD683698}">
      <dsp:nvSpPr>
        <dsp:cNvPr id="0" name=""/>
        <dsp:cNvSpPr/>
      </dsp:nvSpPr>
      <dsp:spPr>
        <a:xfrm>
          <a:off x="4545497" y="3200886"/>
          <a:ext cx="2236185" cy="111809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cs-CZ" sz="4000" kern="1200" dirty="0"/>
            <a:t>Pevné</a:t>
          </a:r>
        </a:p>
      </dsp:txBody>
      <dsp:txXfrm>
        <a:off x="4578245" y="3233634"/>
        <a:ext cx="2170689" cy="1052596"/>
      </dsp:txXfrm>
    </dsp:sp>
    <dsp:sp modelId="{D4D8185C-C2F4-4D40-949F-894A52874D6E}">
      <dsp:nvSpPr>
        <dsp:cNvPr id="0" name=""/>
        <dsp:cNvSpPr/>
      </dsp:nvSpPr>
      <dsp:spPr>
        <a:xfrm rot="10800000">
          <a:off x="3233165" y="3564266"/>
          <a:ext cx="1166517" cy="391332"/>
        </a:xfrm>
        <a:prstGeom prst="rightArrow">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cs-CZ" sz="1800" kern="1200"/>
        </a:p>
      </dsp:txBody>
      <dsp:txXfrm rot="10800000">
        <a:off x="3350565" y="3642532"/>
        <a:ext cx="931717" cy="234800"/>
      </dsp:txXfrm>
    </dsp:sp>
    <dsp:sp modelId="{0D7293B3-5BB6-418C-A86E-4B32AAACA620}">
      <dsp:nvSpPr>
        <dsp:cNvPr id="0" name=""/>
        <dsp:cNvSpPr/>
      </dsp:nvSpPr>
      <dsp:spPr>
        <a:xfrm>
          <a:off x="851164" y="3200886"/>
          <a:ext cx="2236185" cy="111809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cs-CZ" sz="4000" kern="1200" dirty="0"/>
            <a:t>Kapalné</a:t>
          </a:r>
        </a:p>
      </dsp:txBody>
      <dsp:txXfrm>
        <a:off x="883912" y="3233634"/>
        <a:ext cx="2170689" cy="1052596"/>
      </dsp:txXfrm>
    </dsp:sp>
    <dsp:sp modelId="{B8E15292-DC77-485F-8E8C-5B5481980008}">
      <dsp:nvSpPr>
        <dsp:cNvPr id="0" name=""/>
        <dsp:cNvSpPr/>
      </dsp:nvSpPr>
      <dsp:spPr>
        <a:xfrm rot="18000000">
          <a:off x="1862741" y="1964573"/>
          <a:ext cx="2060198" cy="391332"/>
        </a:xfrm>
        <a:prstGeom prst="rightArrow">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cs-CZ" sz="1800" kern="1200"/>
        </a:p>
      </dsp:txBody>
      <dsp:txXfrm>
        <a:off x="1980141" y="2042839"/>
        <a:ext cx="1825398" cy="23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649B9-3CBE-4741-ABE3-E8AB139B3F76}">
      <dsp:nvSpPr>
        <dsp:cNvPr id="0" name=""/>
        <dsp:cNvSpPr/>
      </dsp:nvSpPr>
      <dsp:spPr>
        <a:xfrm>
          <a:off x="2698331" y="1500"/>
          <a:ext cx="2236185" cy="111809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cs-CZ" sz="4000" kern="1200" dirty="0"/>
            <a:t>Plynné</a:t>
          </a:r>
        </a:p>
      </dsp:txBody>
      <dsp:txXfrm>
        <a:off x="2731079" y="34248"/>
        <a:ext cx="2170689" cy="1052596"/>
      </dsp:txXfrm>
    </dsp:sp>
    <dsp:sp modelId="{A14A9E86-EDB7-492C-BD1D-78FA8DCE34DA}">
      <dsp:nvSpPr>
        <dsp:cNvPr id="0" name=""/>
        <dsp:cNvSpPr/>
      </dsp:nvSpPr>
      <dsp:spPr>
        <a:xfrm rot="14500647">
          <a:off x="3671027" y="1964573"/>
          <a:ext cx="2137958" cy="391332"/>
        </a:xfrm>
        <a:prstGeom prst="leftArrow">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cs-CZ" sz="1800" kern="1200"/>
        </a:p>
      </dsp:txBody>
      <dsp:txXfrm>
        <a:off x="3788427" y="2042839"/>
        <a:ext cx="1903158" cy="234800"/>
      </dsp:txXfrm>
    </dsp:sp>
    <dsp:sp modelId="{B37DFD8E-A222-4488-BAA4-FFB6DD683698}">
      <dsp:nvSpPr>
        <dsp:cNvPr id="0" name=""/>
        <dsp:cNvSpPr/>
      </dsp:nvSpPr>
      <dsp:spPr>
        <a:xfrm>
          <a:off x="4545497" y="3200886"/>
          <a:ext cx="2236185" cy="111809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cs-CZ" sz="4000" kern="1200" dirty="0"/>
            <a:t>Pevné</a:t>
          </a:r>
        </a:p>
      </dsp:txBody>
      <dsp:txXfrm>
        <a:off x="4578245" y="3233634"/>
        <a:ext cx="2170689" cy="1052596"/>
      </dsp:txXfrm>
    </dsp:sp>
    <dsp:sp modelId="{D4D8185C-C2F4-4D40-949F-894A52874D6E}">
      <dsp:nvSpPr>
        <dsp:cNvPr id="0" name=""/>
        <dsp:cNvSpPr/>
      </dsp:nvSpPr>
      <dsp:spPr>
        <a:xfrm rot="10800000">
          <a:off x="3233165" y="3564266"/>
          <a:ext cx="1166517" cy="391332"/>
        </a:xfrm>
        <a:prstGeom prst="leftArrow">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cs-CZ" sz="1800" kern="1200"/>
        </a:p>
      </dsp:txBody>
      <dsp:txXfrm rot="10800000">
        <a:off x="3350565" y="3642532"/>
        <a:ext cx="931717" cy="234800"/>
      </dsp:txXfrm>
    </dsp:sp>
    <dsp:sp modelId="{0D7293B3-5BB6-418C-A86E-4B32AAACA620}">
      <dsp:nvSpPr>
        <dsp:cNvPr id="0" name=""/>
        <dsp:cNvSpPr/>
      </dsp:nvSpPr>
      <dsp:spPr>
        <a:xfrm>
          <a:off x="851164" y="3200886"/>
          <a:ext cx="2236185" cy="111809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cs-CZ" sz="4000" kern="1200" dirty="0"/>
            <a:t>Kapalné</a:t>
          </a:r>
        </a:p>
      </dsp:txBody>
      <dsp:txXfrm>
        <a:off x="883912" y="3233634"/>
        <a:ext cx="2170689" cy="1052596"/>
      </dsp:txXfrm>
    </dsp:sp>
    <dsp:sp modelId="{B8E15292-DC77-485F-8E8C-5B5481980008}">
      <dsp:nvSpPr>
        <dsp:cNvPr id="0" name=""/>
        <dsp:cNvSpPr/>
      </dsp:nvSpPr>
      <dsp:spPr>
        <a:xfrm rot="18000000">
          <a:off x="1836384" y="1964573"/>
          <a:ext cx="2112913" cy="391332"/>
        </a:xfrm>
        <a:prstGeom prst="leftArrow">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cs-CZ" sz="1800" kern="1200"/>
        </a:p>
      </dsp:txBody>
      <dsp:txXfrm>
        <a:off x="1953784" y="2042839"/>
        <a:ext cx="1878113" cy="23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32C86-3E0E-49F5-B07E-BF6AC22532C8}">
      <dsp:nvSpPr>
        <dsp:cNvPr id="0" name=""/>
        <dsp:cNvSpPr/>
      </dsp:nvSpPr>
      <dsp:spPr>
        <a:xfrm rot="5400000">
          <a:off x="5182124" y="-2051190"/>
          <a:ext cx="993817" cy="5344972"/>
        </a:xfrm>
        <a:prstGeom prst="round2Same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cs-CZ" sz="2400" kern="1200" dirty="0"/>
            <a:t>hmotnost vodní páry v 1 m</a:t>
          </a:r>
          <a:r>
            <a:rPr lang="cs-CZ" sz="2400" kern="1200" baseline="30000" dirty="0"/>
            <a:t>3</a:t>
          </a:r>
          <a:r>
            <a:rPr lang="cs-CZ" sz="2400" kern="1200" dirty="0"/>
            <a:t> vzduchu</a:t>
          </a:r>
        </a:p>
      </dsp:txBody>
      <dsp:txXfrm rot="-5400000">
        <a:off x="3006547" y="172901"/>
        <a:ext cx="5296458" cy="896789"/>
      </dsp:txXfrm>
    </dsp:sp>
    <dsp:sp modelId="{A9BCDC6C-5D01-40A2-AC21-5B8CBA63D376}">
      <dsp:nvSpPr>
        <dsp:cNvPr id="0" name=""/>
        <dsp:cNvSpPr/>
      </dsp:nvSpPr>
      <dsp:spPr>
        <a:xfrm>
          <a:off x="0" y="159"/>
          <a:ext cx="3006547" cy="124227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cs-CZ" sz="2800" b="1" kern="1200" dirty="0"/>
            <a:t>Absolutní vlhkost </a:t>
          </a:r>
          <a:endParaRPr lang="cs-CZ" sz="2800" kern="1200" dirty="0"/>
        </a:p>
      </dsp:txBody>
      <dsp:txXfrm>
        <a:off x="60643" y="60802"/>
        <a:ext cx="2885261" cy="1120985"/>
      </dsp:txXfrm>
    </dsp:sp>
    <dsp:sp modelId="{A2AC040C-2006-4487-A546-10190DC54FA4}">
      <dsp:nvSpPr>
        <dsp:cNvPr id="0" name=""/>
        <dsp:cNvSpPr/>
      </dsp:nvSpPr>
      <dsp:spPr>
        <a:xfrm rot="5400000">
          <a:off x="5021135" y="-712979"/>
          <a:ext cx="1304703" cy="5339753"/>
        </a:xfrm>
        <a:prstGeom prst="round2Same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cs-CZ" sz="2400" kern="1200" dirty="0"/>
            <a:t>poměr skutečné hmotnosti vodní páry a hmotnosti páry ve vzduchu nasyceném</a:t>
          </a:r>
        </a:p>
      </dsp:txBody>
      <dsp:txXfrm rot="-5400000">
        <a:off x="3003610" y="1368236"/>
        <a:ext cx="5276063" cy="1177323"/>
      </dsp:txXfrm>
    </dsp:sp>
    <dsp:sp modelId="{C5551EFA-B24F-4664-BF3E-1EDCA15F6773}">
      <dsp:nvSpPr>
        <dsp:cNvPr id="0" name=""/>
        <dsp:cNvSpPr/>
      </dsp:nvSpPr>
      <dsp:spPr>
        <a:xfrm>
          <a:off x="0" y="1335760"/>
          <a:ext cx="3003611" cy="124227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cs-CZ" sz="2800" b="1" kern="1200" dirty="0"/>
            <a:t>Relativní vlhkost </a:t>
          </a:r>
          <a:endParaRPr lang="cs-CZ" sz="2800" kern="1200" dirty="0"/>
        </a:p>
      </dsp:txBody>
      <dsp:txXfrm>
        <a:off x="60643" y="1396403"/>
        <a:ext cx="2882325" cy="1120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86E8F-E032-44D1-A4A1-934B042DB343}">
      <dsp:nvSpPr>
        <dsp:cNvPr id="0" name=""/>
        <dsp:cNvSpPr/>
      </dsp:nvSpPr>
      <dsp:spPr>
        <a:xfrm>
          <a:off x="546939" y="1228163"/>
          <a:ext cx="2101322" cy="105066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cs-CZ" sz="3500" kern="1200" dirty="0"/>
            <a:t>Oblačnost</a:t>
          </a:r>
        </a:p>
      </dsp:txBody>
      <dsp:txXfrm>
        <a:off x="577712" y="1258936"/>
        <a:ext cx="2039776" cy="989115"/>
      </dsp:txXfrm>
    </dsp:sp>
    <dsp:sp modelId="{F1924E68-D759-4C6C-A121-78C1960A3210}">
      <dsp:nvSpPr>
        <dsp:cNvPr id="0" name=""/>
        <dsp:cNvSpPr/>
      </dsp:nvSpPr>
      <dsp:spPr>
        <a:xfrm rot="18315653">
          <a:off x="2330804" y="1113013"/>
          <a:ext cx="1502046" cy="54492"/>
        </a:xfrm>
        <a:custGeom>
          <a:avLst/>
          <a:gdLst/>
          <a:ahLst/>
          <a:cxnLst/>
          <a:rect l="0" t="0" r="0" b="0"/>
          <a:pathLst>
            <a:path>
              <a:moveTo>
                <a:pt x="0" y="27246"/>
              </a:moveTo>
              <a:lnTo>
                <a:pt x="1502046"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044276" y="1102708"/>
        <a:ext cx="75102" cy="75102"/>
      </dsp:txXfrm>
    </dsp:sp>
    <dsp:sp modelId="{B0DBB484-81A8-4AB8-9B1F-3E5A34B69253}">
      <dsp:nvSpPr>
        <dsp:cNvPr id="0" name=""/>
        <dsp:cNvSpPr/>
      </dsp:nvSpPr>
      <dsp:spPr>
        <a:xfrm>
          <a:off x="3515394" y="1694"/>
          <a:ext cx="2101322" cy="105066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cs-CZ" sz="3500" kern="1200" dirty="0"/>
            <a:t>Vysoká</a:t>
          </a:r>
        </a:p>
      </dsp:txBody>
      <dsp:txXfrm>
        <a:off x="3546167" y="32467"/>
        <a:ext cx="2039776" cy="989115"/>
      </dsp:txXfrm>
    </dsp:sp>
    <dsp:sp modelId="{E8777C45-8D91-42C2-85A3-4A08CA72BC37}">
      <dsp:nvSpPr>
        <dsp:cNvPr id="0" name=""/>
        <dsp:cNvSpPr/>
      </dsp:nvSpPr>
      <dsp:spPr>
        <a:xfrm rot="21527825">
          <a:off x="2648166" y="1717143"/>
          <a:ext cx="867323" cy="54492"/>
        </a:xfrm>
        <a:custGeom>
          <a:avLst/>
          <a:gdLst/>
          <a:ahLst/>
          <a:cxnLst/>
          <a:rect l="0" t="0" r="0" b="0"/>
          <a:pathLst>
            <a:path>
              <a:moveTo>
                <a:pt x="0" y="27246"/>
              </a:moveTo>
              <a:lnTo>
                <a:pt x="867323"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060145" y="1722706"/>
        <a:ext cx="43366" cy="43366"/>
      </dsp:txXfrm>
    </dsp:sp>
    <dsp:sp modelId="{665DA91E-7AAC-4CC6-848B-5A436BFF6BCA}">
      <dsp:nvSpPr>
        <dsp:cNvPr id="0" name=""/>
        <dsp:cNvSpPr/>
      </dsp:nvSpPr>
      <dsp:spPr>
        <a:xfrm>
          <a:off x="3515394" y="1209955"/>
          <a:ext cx="2101322" cy="105066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cs-CZ" sz="3500" kern="1200" dirty="0"/>
            <a:t>Střední</a:t>
          </a:r>
        </a:p>
      </dsp:txBody>
      <dsp:txXfrm>
        <a:off x="3546167" y="1240728"/>
        <a:ext cx="2039776" cy="989115"/>
      </dsp:txXfrm>
    </dsp:sp>
    <dsp:sp modelId="{91F187FD-0601-460C-AED7-235B068EFAFE}">
      <dsp:nvSpPr>
        <dsp:cNvPr id="0" name=""/>
        <dsp:cNvSpPr/>
      </dsp:nvSpPr>
      <dsp:spPr>
        <a:xfrm rot="3235263">
          <a:off x="2345597" y="2321274"/>
          <a:ext cx="1472461" cy="54492"/>
        </a:xfrm>
        <a:custGeom>
          <a:avLst/>
          <a:gdLst/>
          <a:ahLst/>
          <a:cxnLst/>
          <a:rect l="0" t="0" r="0" b="0"/>
          <a:pathLst>
            <a:path>
              <a:moveTo>
                <a:pt x="0" y="27246"/>
              </a:moveTo>
              <a:lnTo>
                <a:pt x="1472461"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045016" y="2311708"/>
        <a:ext cx="73623" cy="73623"/>
      </dsp:txXfrm>
    </dsp:sp>
    <dsp:sp modelId="{A5A2FEEB-2E35-4BB9-B9EE-C78AD5930DC9}">
      <dsp:nvSpPr>
        <dsp:cNvPr id="0" name=""/>
        <dsp:cNvSpPr/>
      </dsp:nvSpPr>
      <dsp:spPr>
        <a:xfrm>
          <a:off x="3515394" y="2418215"/>
          <a:ext cx="2101322" cy="105066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cs-CZ" sz="3500" kern="1200" dirty="0"/>
            <a:t>Nízká</a:t>
          </a:r>
        </a:p>
      </dsp:txBody>
      <dsp:txXfrm>
        <a:off x="3546167" y="2448988"/>
        <a:ext cx="2039776" cy="98911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7F29F-6FBA-438A-9579-5AF54CB847E1}" type="datetimeFigureOut">
              <a:rPr lang="cs-CZ" smtClean="0"/>
              <a:t>18. 5. 2017</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63E66-F393-4589-A558-24887E497748}" type="slidenum">
              <a:rPr lang="cs-CZ" smtClean="0"/>
              <a:t>‹#›</a:t>
            </a:fld>
            <a:endParaRPr lang="cs-CZ"/>
          </a:p>
        </p:txBody>
      </p:sp>
    </p:spTree>
    <p:extLst>
      <p:ext uri="{BB962C8B-B14F-4D97-AF65-F5344CB8AC3E}">
        <p14:creationId xmlns:p14="http://schemas.microsoft.com/office/powerpoint/2010/main" val="214085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1</a:t>
            </a:fld>
            <a:endParaRPr lang="cs-CZ"/>
          </a:p>
        </p:txBody>
      </p:sp>
    </p:spTree>
    <p:extLst>
      <p:ext uri="{BB962C8B-B14F-4D97-AF65-F5344CB8AC3E}">
        <p14:creationId xmlns:p14="http://schemas.microsoft.com/office/powerpoint/2010/main" val="4578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10</a:t>
            </a:fld>
            <a:endParaRPr lang="cs-CZ"/>
          </a:p>
        </p:txBody>
      </p:sp>
    </p:spTree>
    <p:extLst>
      <p:ext uri="{BB962C8B-B14F-4D97-AF65-F5344CB8AC3E}">
        <p14:creationId xmlns:p14="http://schemas.microsoft.com/office/powerpoint/2010/main" val="275573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Pozn. Je možné dodat k zobrazené větě, že množství vydechované vodní páry je v zimě i v létě stejné!</a:t>
            </a:r>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11</a:t>
            </a:fld>
            <a:endParaRPr lang="cs-CZ"/>
          </a:p>
        </p:txBody>
      </p:sp>
    </p:spTree>
    <p:extLst>
      <p:ext uri="{BB962C8B-B14F-4D97-AF65-F5344CB8AC3E}">
        <p14:creationId xmlns:p14="http://schemas.microsoft.com/office/powerpoint/2010/main" val="1703207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12</a:t>
            </a:fld>
            <a:endParaRPr lang="cs-CZ"/>
          </a:p>
        </p:txBody>
      </p:sp>
    </p:spTree>
    <p:extLst>
      <p:ext uri="{BB962C8B-B14F-4D97-AF65-F5344CB8AC3E}">
        <p14:creationId xmlns:p14="http://schemas.microsoft.com/office/powerpoint/2010/main" val="117032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Relativní vlhkost může v menší míře záviset i na dalších faktorech (tlak vzduchu, atd.)</a:t>
            </a:r>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13</a:t>
            </a:fld>
            <a:endParaRPr lang="cs-CZ"/>
          </a:p>
        </p:txBody>
      </p:sp>
    </p:spTree>
    <p:extLst>
      <p:ext uri="{BB962C8B-B14F-4D97-AF65-F5344CB8AC3E}">
        <p14:creationId xmlns:p14="http://schemas.microsoft.com/office/powerpoint/2010/main" val="368805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Relativní vlhkost může v menší míře záviset i na dalších faktorech (tlak vzduchu, atd.)</a:t>
            </a:r>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14</a:t>
            </a:fld>
            <a:endParaRPr lang="cs-CZ"/>
          </a:p>
        </p:txBody>
      </p:sp>
    </p:spTree>
    <p:extLst>
      <p:ext uri="{BB962C8B-B14F-4D97-AF65-F5344CB8AC3E}">
        <p14:creationId xmlns:p14="http://schemas.microsoft.com/office/powerpoint/2010/main" val="3653764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15</a:t>
            </a:fld>
            <a:endParaRPr lang="cs-CZ"/>
          </a:p>
        </p:txBody>
      </p:sp>
    </p:spTree>
    <p:extLst>
      <p:ext uri="{BB962C8B-B14F-4D97-AF65-F5344CB8AC3E}">
        <p14:creationId xmlns:p14="http://schemas.microsoft.com/office/powerpoint/2010/main" val="2111608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Dojde ke kondenzaci a vzniku mlh, inverze</a:t>
            </a:r>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16</a:t>
            </a:fld>
            <a:endParaRPr lang="cs-CZ"/>
          </a:p>
        </p:txBody>
      </p:sp>
    </p:spTree>
    <p:extLst>
      <p:ext uri="{BB962C8B-B14F-4D97-AF65-F5344CB8AC3E}">
        <p14:creationId xmlns:p14="http://schemas.microsoft.com/office/powerpoint/2010/main" val="2673837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Při výstupných proudech (konvekce) se vzduch ochlazuje, kondenzuje a vznikají oblaka. Při výrazné konvekci může dojít i ke vzniku bouřek.</a:t>
            </a:r>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17</a:t>
            </a:fld>
            <a:endParaRPr lang="cs-CZ"/>
          </a:p>
        </p:txBody>
      </p:sp>
    </p:spTree>
    <p:extLst>
      <p:ext uri="{BB962C8B-B14F-4D97-AF65-F5344CB8AC3E}">
        <p14:creationId xmlns:p14="http://schemas.microsoft.com/office/powerpoint/2010/main" val="2547669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Dojde ke kondenzaci, může vznikat mlha a padne rosa </a:t>
            </a:r>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18</a:t>
            </a:fld>
            <a:endParaRPr lang="cs-CZ"/>
          </a:p>
        </p:txBody>
      </p:sp>
    </p:spTree>
    <p:extLst>
      <p:ext uri="{BB962C8B-B14F-4D97-AF65-F5344CB8AC3E}">
        <p14:creationId xmlns:p14="http://schemas.microsoft.com/office/powerpoint/2010/main" val="2783270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Je-li dohlednost větší než 1km, hovoříme o </a:t>
            </a:r>
            <a:r>
              <a:rPr lang="cs-CZ" baseline="0" dirty="0" err="1"/>
              <a:t>kouřmu</a:t>
            </a:r>
            <a:endParaRPr lang="cs-CZ" baseline="0" dirty="0"/>
          </a:p>
          <a:p>
            <a:endParaRPr lang="cs-CZ" baseline="0" dirty="0"/>
          </a:p>
          <a:p>
            <a:r>
              <a:rPr lang="cs-CZ" baseline="0" dirty="0"/>
              <a:t>Rozšiřující </a:t>
            </a:r>
            <a:r>
              <a:rPr lang="cs-CZ" baseline="0" dirty="0" err="1"/>
              <a:t>info</a:t>
            </a:r>
            <a:r>
              <a:rPr lang="cs-CZ" baseline="0" dirty="0"/>
              <a:t>: mlha může být advekční (přísun teplého vzduchu nad chladný zemský povrch), frontální (teplá fronta), radiační (zemský povrch se výrazně ochladí) či orografická (tvořená při přetékání horské překážky) </a:t>
            </a:r>
          </a:p>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19</a:t>
            </a:fld>
            <a:endParaRPr lang="cs-CZ"/>
          </a:p>
        </p:txBody>
      </p:sp>
    </p:spTree>
    <p:extLst>
      <p:ext uri="{BB962C8B-B14F-4D97-AF65-F5344CB8AC3E}">
        <p14:creationId xmlns:p14="http://schemas.microsoft.com/office/powerpoint/2010/main" val="171461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2</a:t>
            </a:fld>
            <a:endParaRPr lang="cs-CZ"/>
          </a:p>
        </p:txBody>
      </p:sp>
    </p:spTree>
    <p:extLst>
      <p:ext uri="{BB962C8B-B14F-4D97-AF65-F5344CB8AC3E}">
        <p14:creationId xmlns:p14="http://schemas.microsoft.com/office/powerpoint/2010/main" val="3968019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endParaRPr lang="cs-CZ" baseline="0"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20</a:t>
            </a:fld>
            <a:endParaRPr lang="cs-CZ"/>
          </a:p>
        </p:txBody>
      </p:sp>
    </p:spTree>
    <p:extLst>
      <p:ext uri="{BB962C8B-B14F-4D97-AF65-F5344CB8AC3E}">
        <p14:creationId xmlns:p14="http://schemas.microsoft.com/office/powerpoint/2010/main" val="3430628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21</a:t>
            </a:fld>
            <a:endParaRPr lang="cs-CZ"/>
          </a:p>
        </p:txBody>
      </p:sp>
    </p:spTree>
    <p:extLst>
      <p:ext uri="{BB962C8B-B14F-4D97-AF65-F5344CB8AC3E}">
        <p14:creationId xmlns:p14="http://schemas.microsoft.com/office/powerpoint/2010/main" val="1281661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Vysvětlivky,</a:t>
            </a:r>
            <a:r>
              <a:rPr lang="cs-CZ" baseline="0" dirty="0"/>
              <a:t> model Aladin:</a:t>
            </a:r>
          </a:p>
          <a:p>
            <a:r>
              <a:rPr lang="cs-CZ" baseline="0" dirty="0"/>
              <a:t>Tmavě šedá – nízká oblačnost</a:t>
            </a:r>
          </a:p>
          <a:p>
            <a:r>
              <a:rPr lang="cs-CZ" baseline="0" dirty="0"/>
              <a:t>Oranžová – střední oblačnost</a:t>
            </a:r>
          </a:p>
          <a:p>
            <a:r>
              <a:rPr lang="cs-CZ" baseline="0" dirty="0"/>
              <a:t>Modrá – vysoká oblačnost</a:t>
            </a:r>
          </a:p>
          <a:p>
            <a:r>
              <a:rPr lang="cs-CZ" baseline="0" dirty="0"/>
              <a:t>Světle šedá, celková oblačnost</a:t>
            </a:r>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22</a:t>
            </a:fld>
            <a:endParaRPr lang="cs-CZ"/>
          </a:p>
        </p:txBody>
      </p:sp>
    </p:spTree>
    <p:extLst>
      <p:ext uri="{BB962C8B-B14F-4D97-AF65-F5344CB8AC3E}">
        <p14:creationId xmlns:p14="http://schemas.microsoft.com/office/powerpoint/2010/main" val="3878291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23</a:t>
            </a:fld>
            <a:endParaRPr lang="cs-CZ"/>
          </a:p>
        </p:txBody>
      </p:sp>
    </p:spTree>
    <p:extLst>
      <p:ext uri="{BB962C8B-B14F-4D97-AF65-F5344CB8AC3E}">
        <p14:creationId xmlns:p14="http://schemas.microsoft.com/office/powerpoint/2010/main" val="1502805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oblaku druhu altostratus se často objevují halové jevy.</a:t>
            </a:r>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24</a:t>
            </a:fld>
            <a:endParaRPr lang="cs-CZ"/>
          </a:p>
        </p:txBody>
      </p:sp>
    </p:spTree>
    <p:extLst>
      <p:ext uri="{BB962C8B-B14F-4D97-AF65-F5344CB8AC3E}">
        <p14:creationId xmlns:p14="http://schemas.microsoft.com/office/powerpoint/2010/main" val="3696444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Druhy nízké oblačnosti jsou různorodé: oblaka druhu </a:t>
            </a:r>
            <a:r>
              <a:rPr lang="cs-CZ" dirty="0" err="1"/>
              <a:t>cumulus</a:t>
            </a:r>
            <a:r>
              <a:rPr lang="cs-CZ" dirty="0"/>
              <a:t> jsou oblaka hezkého počasí (beránky) naopak stratus je velmi nevzhledný oblak pokrývající celou oblohu. Nimbostratus se vyznačuje dlouhotrvajícím vypadáváním srážek.</a:t>
            </a:r>
          </a:p>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25</a:t>
            </a:fld>
            <a:endParaRPr lang="cs-CZ"/>
          </a:p>
        </p:txBody>
      </p:sp>
    </p:spTree>
    <p:extLst>
      <p:ext uri="{BB962C8B-B14F-4D97-AF65-F5344CB8AC3E}">
        <p14:creationId xmlns:p14="http://schemas.microsoft.com/office/powerpoint/2010/main" val="1031529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26</a:t>
            </a:fld>
            <a:endParaRPr lang="cs-CZ"/>
          </a:p>
        </p:txBody>
      </p:sp>
    </p:spTree>
    <p:extLst>
      <p:ext uri="{BB962C8B-B14F-4D97-AF65-F5344CB8AC3E}">
        <p14:creationId xmlns:p14="http://schemas.microsoft.com/office/powerpoint/2010/main" val="771826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obrázek vlevo: kapalné, padající srážky</a:t>
            </a:r>
          </a:p>
          <a:p>
            <a:r>
              <a:rPr lang="cs-CZ" baseline="0" dirty="0"/>
              <a:t>obrázek vpravo: pevné, usazené srážky</a:t>
            </a:r>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29</a:t>
            </a:fld>
            <a:endParaRPr lang="cs-CZ"/>
          </a:p>
        </p:txBody>
      </p:sp>
    </p:spTree>
    <p:extLst>
      <p:ext uri="{BB962C8B-B14F-4D97-AF65-F5344CB8AC3E}">
        <p14:creationId xmlns:p14="http://schemas.microsoft.com/office/powerpoint/2010/main" val="3450893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30</a:t>
            </a:fld>
            <a:endParaRPr lang="cs-CZ"/>
          </a:p>
        </p:txBody>
      </p:sp>
    </p:spTree>
    <p:extLst>
      <p:ext uri="{BB962C8B-B14F-4D97-AF65-F5344CB8AC3E}">
        <p14:creationId xmlns:p14="http://schemas.microsoft.com/office/powerpoint/2010/main" val="758538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Další: sněhové krupky, sněhová zrna, zmrzlá mlha,</a:t>
            </a:r>
            <a:r>
              <a:rPr lang="cs-CZ" baseline="0" dirty="0"/>
              <a:t> ledové jehličky, kroupová přeháňka, mrznoucí mrholení, krupky, </a:t>
            </a:r>
          </a:p>
          <a:p>
            <a:r>
              <a:rPr lang="cs-CZ" baseline="0" dirty="0"/>
              <a:t>Pokud srážky nedosahují Země označují se jako </a:t>
            </a:r>
            <a:r>
              <a:rPr lang="cs-CZ" baseline="0" dirty="0" err="1"/>
              <a:t>virga</a:t>
            </a:r>
            <a:r>
              <a:rPr lang="cs-CZ" baseline="0" dirty="0"/>
              <a:t>.</a:t>
            </a:r>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31</a:t>
            </a:fld>
            <a:endParaRPr lang="cs-CZ"/>
          </a:p>
        </p:txBody>
      </p:sp>
    </p:spTree>
    <p:extLst>
      <p:ext uri="{BB962C8B-B14F-4D97-AF65-F5344CB8AC3E}">
        <p14:creationId xmlns:p14="http://schemas.microsoft.com/office/powerpoint/2010/main" val="114230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Doplňující otázka: Kdy a jak pozorujeme změny skupenství?</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Tání – tání sněhu,</a:t>
            </a:r>
            <a:r>
              <a:rPr lang="cs-CZ" baseline="0" dirty="0"/>
              <a:t> ledu, krup po dopadu</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Vypařování – zánik oblaků, mlhy, oschnutí vozovky</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Sublimace – oschnutí náledí vozovky, oschnutí prádla v mrazu</a:t>
            </a:r>
            <a:endParaRPr lang="cs-CZ" dirty="0"/>
          </a:p>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3</a:t>
            </a:fld>
            <a:endParaRPr lang="cs-CZ"/>
          </a:p>
        </p:txBody>
      </p:sp>
    </p:spTree>
    <p:extLst>
      <p:ext uri="{BB962C8B-B14F-4D97-AF65-F5344CB8AC3E}">
        <p14:creationId xmlns:p14="http://schemas.microsoft.com/office/powerpoint/2010/main" val="1269133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Rozdíl mezi zmrzlým deštěm a mrznoucím deštěm je velký. Zmrzlý déšť zmrzne během průletu atmosférou. Zmrzlé kapky vody pak padají na zem, na kterou narážejí. Při mrznoucím dešti naopak dopadají podchlazené kapky na zem či různé předměty, kde mrznou a mohou vytvářet ledovku.</a:t>
            </a:r>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32</a:t>
            </a:fld>
            <a:endParaRPr lang="cs-CZ"/>
          </a:p>
        </p:txBody>
      </p:sp>
    </p:spTree>
    <p:extLst>
      <p:ext uri="{BB962C8B-B14F-4D97-AF65-F5344CB8AC3E}">
        <p14:creationId xmlns:p14="http://schemas.microsoft.com/office/powerpoint/2010/main" val="3986584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Jíní zvané také</a:t>
            </a:r>
            <a:r>
              <a:rPr lang="cs-CZ" baseline="0" dirty="0"/>
              <a:t> šedivec.</a:t>
            </a:r>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34</a:t>
            </a:fld>
            <a:endParaRPr lang="cs-CZ"/>
          </a:p>
        </p:txBody>
      </p:sp>
    </p:spTree>
    <p:extLst>
      <p:ext uri="{BB962C8B-B14F-4D97-AF65-F5344CB8AC3E}">
        <p14:creationId xmlns:p14="http://schemas.microsoft.com/office/powerpoint/2010/main" val="2572296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Pozor, existuje i jiný druh kapek na listech rostlin. Jedná se o kapky vody, které rostliny vyprodukují samy. Odborně</a:t>
            </a:r>
            <a:r>
              <a:rPr lang="cs-CZ" baseline="0" dirty="0"/>
              <a:t> se tento jev nazývá gutace.</a:t>
            </a:r>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35</a:t>
            </a:fld>
            <a:endParaRPr lang="cs-CZ"/>
          </a:p>
        </p:txBody>
      </p:sp>
    </p:spTree>
    <p:extLst>
      <p:ext uri="{BB962C8B-B14F-4D97-AF65-F5344CB8AC3E}">
        <p14:creationId xmlns:p14="http://schemas.microsoft.com/office/powerpoint/2010/main" val="934038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Proč je</a:t>
            </a:r>
            <a:r>
              <a:rPr lang="cs-CZ" baseline="0" dirty="0"/>
              <a:t> u krup lžička? Je to pro porovnání rozměrů krup.</a:t>
            </a:r>
          </a:p>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37</a:t>
            </a:fld>
            <a:endParaRPr lang="cs-CZ"/>
          </a:p>
        </p:txBody>
      </p:sp>
    </p:spTree>
    <p:extLst>
      <p:ext uri="{BB962C8B-B14F-4D97-AF65-F5344CB8AC3E}">
        <p14:creationId xmlns:p14="http://schemas.microsoft.com/office/powerpoint/2010/main" val="1718457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38</a:t>
            </a:fld>
            <a:endParaRPr lang="cs-CZ"/>
          </a:p>
        </p:txBody>
      </p:sp>
    </p:spTree>
    <p:extLst>
      <p:ext uri="{BB962C8B-B14F-4D97-AF65-F5344CB8AC3E}">
        <p14:creationId xmlns:p14="http://schemas.microsoft.com/office/powerpoint/2010/main" val="3642058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Kapalným srážkám v mm vodního sloupce odpovídá</a:t>
            </a:r>
            <a:r>
              <a:rPr lang="cs-CZ" baseline="0" dirty="0"/>
              <a:t> hmotnost srážek v kg/m</a:t>
            </a:r>
            <a:r>
              <a:rPr lang="cs-CZ" baseline="30000" dirty="0"/>
              <a:t>3</a:t>
            </a:r>
            <a:r>
              <a:rPr lang="cs-CZ" baseline="0" dirty="0"/>
              <a:t>. Pokud vytápěný srážkoměr naměří 5 mm srážek, znamená to, že napadlo 5kg sněhu na 1m</a:t>
            </a:r>
            <a:r>
              <a:rPr lang="cs-CZ" baseline="30000" dirty="0"/>
              <a:t>2</a:t>
            </a:r>
            <a:endParaRPr lang="cs-CZ" baseline="0" dirty="0"/>
          </a:p>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39</a:t>
            </a:fld>
            <a:endParaRPr lang="cs-CZ"/>
          </a:p>
        </p:txBody>
      </p:sp>
    </p:spTree>
    <p:extLst>
      <p:ext uri="{BB962C8B-B14F-4D97-AF65-F5344CB8AC3E}">
        <p14:creationId xmlns:p14="http://schemas.microsoft.com/office/powerpoint/2010/main" val="2948720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Pouště do 250 mm (nejčastěji uváděný údaj)</a:t>
            </a:r>
          </a:p>
          <a:p>
            <a:r>
              <a:rPr lang="cs-CZ" dirty="0"/>
              <a:t>Pralesy nad 2000 mm (nejčastěji uváděný údaj)</a:t>
            </a:r>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40</a:t>
            </a:fld>
            <a:endParaRPr lang="cs-CZ"/>
          </a:p>
        </p:txBody>
      </p:sp>
    </p:spTree>
    <p:extLst>
      <p:ext uri="{BB962C8B-B14F-4D97-AF65-F5344CB8AC3E}">
        <p14:creationId xmlns:p14="http://schemas.microsoft.com/office/powerpoint/2010/main" val="2952880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Nejvíce srážek padne během letního</a:t>
            </a:r>
            <a:r>
              <a:rPr lang="cs-CZ" baseline="0" dirty="0"/>
              <a:t> období. Nejméně v zimě.</a:t>
            </a:r>
          </a:p>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41</a:t>
            </a:fld>
            <a:endParaRPr lang="cs-CZ"/>
          </a:p>
        </p:txBody>
      </p:sp>
    </p:spTree>
    <p:extLst>
      <p:ext uri="{BB962C8B-B14F-4D97-AF65-F5344CB8AC3E}">
        <p14:creationId xmlns:p14="http://schemas.microsoft.com/office/powerpoint/2010/main" val="2382585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Středomoří  - tam spadne nejvíce</a:t>
            </a:r>
            <a:r>
              <a:rPr lang="cs-CZ" baseline="0" dirty="0"/>
              <a:t> srážek v zimním období, v létě minimum</a:t>
            </a:r>
          </a:p>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42</a:t>
            </a:fld>
            <a:endParaRPr lang="cs-CZ"/>
          </a:p>
        </p:txBody>
      </p:sp>
    </p:spTree>
    <p:extLst>
      <p:ext uri="{BB962C8B-B14F-4D97-AF65-F5344CB8AC3E}">
        <p14:creationId xmlns:p14="http://schemas.microsoft.com/office/powerpoint/2010/main" val="312128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Doplňující otázka: Kdy a jak pozorujeme změny skupenství?</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Tuhnutí – zmrznutí rosy</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Kondenzace – vznik oblaků, mlhy</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Desublimace – vznik jinovatky, jíní</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4</a:t>
            </a:fld>
            <a:endParaRPr lang="cs-CZ"/>
          </a:p>
        </p:txBody>
      </p:sp>
    </p:spTree>
    <p:extLst>
      <p:ext uri="{BB962C8B-B14F-4D97-AF65-F5344CB8AC3E}">
        <p14:creationId xmlns:p14="http://schemas.microsoft.com/office/powerpoint/2010/main" val="305875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5</a:t>
            </a:fld>
            <a:endParaRPr lang="cs-CZ"/>
          </a:p>
        </p:txBody>
      </p:sp>
    </p:spTree>
    <p:extLst>
      <p:ext uri="{BB962C8B-B14F-4D97-AF65-F5344CB8AC3E}">
        <p14:creationId xmlns:p14="http://schemas.microsoft.com/office/powerpoint/2010/main" val="123932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6</a:t>
            </a:fld>
            <a:endParaRPr lang="cs-CZ"/>
          </a:p>
        </p:txBody>
      </p:sp>
    </p:spTree>
    <p:extLst>
      <p:ext uri="{BB962C8B-B14F-4D97-AF65-F5344CB8AC3E}">
        <p14:creationId xmlns:p14="http://schemas.microsoft.com/office/powerpoint/2010/main" val="33935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Obr. 1: Při vzniku oblačnosti se uvolňuje do okolí teplo</a:t>
            </a:r>
          </a:p>
          <a:p>
            <a:r>
              <a:rPr lang="cs-CZ" baseline="0" dirty="0"/>
              <a:t>Obr. 2: Pro tání ledu naopak potřebujeme teplo dodat. Potřebujeme sluneční záření, aby roztál rampouch ledu.</a:t>
            </a:r>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7</a:t>
            </a:fld>
            <a:endParaRPr lang="cs-CZ"/>
          </a:p>
        </p:txBody>
      </p:sp>
    </p:spTree>
    <p:extLst>
      <p:ext uri="{BB962C8B-B14F-4D97-AF65-F5344CB8AC3E}">
        <p14:creationId xmlns:p14="http://schemas.microsoft.com/office/powerpoint/2010/main" val="1578818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Viditelné vodní páry pojmenováváme např. mlha, oblak,…</a:t>
            </a:r>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8</a:t>
            </a:fld>
            <a:endParaRPr lang="cs-CZ"/>
          </a:p>
        </p:txBody>
      </p:sp>
    </p:spTree>
    <p:extLst>
      <p:ext uri="{BB962C8B-B14F-4D97-AF65-F5344CB8AC3E}">
        <p14:creationId xmlns:p14="http://schemas.microsoft.com/office/powerpoint/2010/main" val="414380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5963E66-F393-4589-A558-24887E497748}" type="slidenum">
              <a:rPr lang="cs-CZ" smtClean="0"/>
              <a:t>9</a:t>
            </a:fld>
            <a:endParaRPr lang="cs-CZ"/>
          </a:p>
        </p:txBody>
      </p:sp>
    </p:spTree>
    <p:extLst>
      <p:ext uri="{BB962C8B-B14F-4D97-AF65-F5344CB8AC3E}">
        <p14:creationId xmlns:p14="http://schemas.microsoft.com/office/powerpoint/2010/main" val="103081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942DD503-9607-4E76-A04C-E99BDF92CFCF}" type="datetimeFigureOut">
              <a:rPr lang="cs-CZ" smtClean="0"/>
              <a:pPr/>
              <a:t>18. 5. 2017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68A7EF-F304-423D-B42D-B88CDCB77F3F}" type="slidenum">
              <a:rPr lang="cs-CZ" smtClean="0"/>
              <a:pPr/>
              <a:t>‹#›</a:t>
            </a:fld>
            <a:endParaRPr lang="cs-CZ"/>
          </a:p>
        </p:txBody>
      </p:sp>
    </p:spTree>
    <p:extLst>
      <p:ext uri="{BB962C8B-B14F-4D97-AF65-F5344CB8AC3E}">
        <p14:creationId xmlns:p14="http://schemas.microsoft.com/office/powerpoint/2010/main" val="301521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42DD503-9607-4E76-A04C-E99BDF92CFCF}" type="datetimeFigureOut">
              <a:rPr lang="cs-CZ" smtClean="0"/>
              <a:pPr/>
              <a:t>18. 5. 2017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68A7EF-F304-423D-B42D-B88CDCB77F3F}" type="slidenum">
              <a:rPr lang="cs-CZ" smtClean="0"/>
              <a:pPr/>
              <a:t>‹#›</a:t>
            </a:fld>
            <a:endParaRPr lang="cs-CZ"/>
          </a:p>
        </p:txBody>
      </p:sp>
    </p:spTree>
    <p:extLst>
      <p:ext uri="{BB962C8B-B14F-4D97-AF65-F5344CB8AC3E}">
        <p14:creationId xmlns:p14="http://schemas.microsoft.com/office/powerpoint/2010/main" val="361567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42DD503-9607-4E76-A04C-E99BDF92CFCF}" type="datetimeFigureOut">
              <a:rPr lang="cs-CZ" smtClean="0"/>
              <a:pPr/>
              <a:t>18. 5. 2017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68A7EF-F304-423D-B42D-B88CDCB77F3F}" type="slidenum">
              <a:rPr lang="cs-CZ" smtClean="0"/>
              <a:pPr/>
              <a:t>‹#›</a:t>
            </a:fld>
            <a:endParaRPr lang="cs-CZ"/>
          </a:p>
        </p:txBody>
      </p:sp>
    </p:spTree>
    <p:extLst>
      <p:ext uri="{BB962C8B-B14F-4D97-AF65-F5344CB8AC3E}">
        <p14:creationId xmlns:p14="http://schemas.microsoft.com/office/powerpoint/2010/main" val="14021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325562"/>
          </a:xfrm>
        </p:spPr>
        <p:txBody>
          <a:bodyPr/>
          <a:lstStyle/>
          <a:p>
            <a:r>
              <a:rPr lang="cs-CZ"/>
              <a:t>Kliknutím lze upravit styl.</a:t>
            </a:r>
            <a:endParaRPr lang="cs-CZ" dirty="0"/>
          </a:p>
        </p:txBody>
      </p:sp>
      <p:sp>
        <p:nvSpPr>
          <p:cNvPr id="3" name="Zástupný symbol pro obsah 2"/>
          <p:cNvSpPr>
            <a:spLocks noGrp="1"/>
          </p:cNvSpPr>
          <p:nvPr>
            <p:ph idx="1"/>
          </p:nvPr>
        </p:nvSpPr>
        <p:spPr>
          <a:xfrm>
            <a:off x="457200" y="1700808"/>
            <a:ext cx="8229600" cy="442535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fld id="{942DD503-9607-4E76-A04C-E99BDF92CFCF}" type="datetimeFigureOut">
              <a:rPr lang="cs-CZ" smtClean="0"/>
              <a:pPr/>
              <a:t>18. 5. 2017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68A7EF-F304-423D-B42D-B88CDCB77F3F}" type="slidenum">
              <a:rPr lang="cs-CZ" smtClean="0"/>
              <a:pPr/>
              <a:t>‹#›</a:t>
            </a:fld>
            <a:endParaRPr lang="cs-CZ"/>
          </a:p>
        </p:txBody>
      </p:sp>
    </p:spTree>
    <p:extLst>
      <p:ext uri="{BB962C8B-B14F-4D97-AF65-F5344CB8AC3E}">
        <p14:creationId xmlns:p14="http://schemas.microsoft.com/office/powerpoint/2010/main" val="89708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42DD503-9607-4E76-A04C-E99BDF92CFCF}" type="datetimeFigureOut">
              <a:rPr lang="cs-CZ" smtClean="0"/>
              <a:pPr/>
              <a:t>18. 5. 2017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68A7EF-F304-423D-B42D-B88CDCB77F3F}" type="slidenum">
              <a:rPr lang="cs-CZ" smtClean="0"/>
              <a:pPr/>
              <a:t>‹#›</a:t>
            </a:fld>
            <a:endParaRPr lang="cs-CZ"/>
          </a:p>
        </p:txBody>
      </p:sp>
    </p:spTree>
    <p:extLst>
      <p:ext uri="{BB962C8B-B14F-4D97-AF65-F5344CB8AC3E}">
        <p14:creationId xmlns:p14="http://schemas.microsoft.com/office/powerpoint/2010/main" val="335035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42DD503-9607-4E76-A04C-E99BDF92CFCF}" type="datetimeFigureOut">
              <a:rPr lang="cs-CZ" smtClean="0"/>
              <a:pPr/>
              <a:t>18. 5. 2017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D68A7EF-F304-423D-B42D-B88CDCB77F3F}" type="slidenum">
              <a:rPr lang="cs-CZ" smtClean="0"/>
              <a:pPr/>
              <a:t>‹#›</a:t>
            </a:fld>
            <a:endParaRPr lang="cs-CZ"/>
          </a:p>
        </p:txBody>
      </p:sp>
    </p:spTree>
    <p:extLst>
      <p:ext uri="{BB962C8B-B14F-4D97-AF65-F5344CB8AC3E}">
        <p14:creationId xmlns:p14="http://schemas.microsoft.com/office/powerpoint/2010/main" val="123192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42DD503-9607-4E76-A04C-E99BDF92CFCF}" type="datetimeFigureOut">
              <a:rPr lang="cs-CZ" smtClean="0"/>
              <a:pPr/>
              <a:t>18. 5. 2017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D68A7EF-F304-423D-B42D-B88CDCB77F3F}" type="slidenum">
              <a:rPr lang="cs-CZ" smtClean="0"/>
              <a:pPr/>
              <a:t>‹#›</a:t>
            </a:fld>
            <a:endParaRPr lang="cs-CZ"/>
          </a:p>
        </p:txBody>
      </p:sp>
    </p:spTree>
    <p:extLst>
      <p:ext uri="{BB962C8B-B14F-4D97-AF65-F5344CB8AC3E}">
        <p14:creationId xmlns:p14="http://schemas.microsoft.com/office/powerpoint/2010/main" val="373512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42DD503-9607-4E76-A04C-E99BDF92CFCF}" type="datetimeFigureOut">
              <a:rPr lang="cs-CZ" smtClean="0"/>
              <a:pPr/>
              <a:t>18. 5. 2017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D68A7EF-F304-423D-B42D-B88CDCB77F3F}" type="slidenum">
              <a:rPr lang="cs-CZ" smtClean="0"/>
              <a:pPr/>
              <a:t>‹#›</a:t>
            </a:fld>
            <a:endParaRPr lang="cs-CZ"/>
          </a:p>
        </p:txBody>
      </p:sp>
    </p:spTree>
    <p:extLst>
      <p:ext uri="{BB962C8B-B14F-4D97-AF65-F5344CB8AC3E}">
        <p14:creationId xmlns:p14="http://schemas.microsoft.com/office/powerpoint/2010/main" val="28387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42DD503-9607-4E76-A04C-E99BDF92CFCF}" type="datetimeFigureOut">
              <a:rPr lang="cs-CZ" smtClean="0"/>
              <a:pPr/>
              <a:t>18. 5. 2017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D68A7EF-F304-423D-B42D-B88CDCB77F3F}" type="slidenum">
              <a:rPr lang="cs-CZ" smtClean="0"/>
              <a:pPr/>
              <a:t>‹#›</a:t>
            </a:fld>
            <a:endParaRPr lang="cs-CZ"/>
          </a:p>
        </p:txBody>
      </p:sp>
    </p:spTree>
    <p:extLst>
      <p:ext uri="{BB962C8B-B14F-4D97-AF65-F5344CB8AC3E}">
        <p14:creationId xmlns:p14="http://schemas.microsoft.com/office/powerpoint/2010/main" val="165018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42DD503-9607-4E76-A04C-E99BDF92CFCF}" type="datetimeFigureOut">
              <a:rPr lang="cs-CZ" smtClean="0"/>
              <a:pPr/>
              <a:t>18. 5. 2017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D68A7EF-F304-423D-B42D-B88CDCB77F3F}" type="slidenum">
              <a:rPr lang="cs-CZ" smtClean="0"/>
              <a:pPr/>
              <a:t>‹#›</a:t>
            </a:fld>
            <a:endParaRPr lang="cs-CZ"/>
          </a:p>
        </p:txBody>
      </p:sp>
    </p:spTree>
    <p:extLst>
      <p:ext uri="{BB962C8B-B14F-4D97-AF65-F5344CB8AC3E}">
        <p14:creationId xmlns:p14="http://schemas.microsoft.com/office/powerpoint/2010/main" val="7701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42DD503-9607-4E76-A04C-E99BDF92CFCF}" type="datetimeFigureOut">
              <a:rPr lang="cs-CZ" smtClean="0"/>
              <a:pPr/>
              <a:t>18. 5. 2017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D68A7EF-F304-423D-B42D-B88CDCB77F3F}" type="slidenum">
              <a:rPr lang="cs-CZ" smtClean="0"/>
              <a:pPr/>
              <a:t>‹#›</a:t>
            </a:fld>
            <a:endParaRPr lang="cs-CZ"/>
          </a:p>
        </p:txBody>
      </p:sp>
    </p:spTree>
    <p:extLst>
      <p:ext uri="{BB962C8B-B14F-4D97-AF65-F5344CB8AC3E}">
        <p14:creationId xmlns:p14="http://schemas.microsoft.com/office/powerpoint/2010/main" val="380605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6021" y="454724"/>
            <a:ext cx="8229600" cy="1143000"/>
          </a:xfrm>
          <a:prstGeom prst="rect">
            <a:avLst/>
          </a:prstGeom>
        </p:spPr>
        <p:txBody>
          <a:bodyPr vert="horz" lIns="91440" tIns="45720" rIns="91440" bIns="45720" rtlCol="0" anchor="ctr">
            <a:normAutofit/>
          </a:bodyPr>
          <a:lstStyle/>
          <a:p>
            <a:r>
              <a:rPr lang="cs-CZ" dirty="0"/>
              <a:t>Klepnutím lze upravit styl předlohy nadpisů.</a:t>
            </a:r>
          </a:p>
        </p:txBody>
      </p:sp>
      <p:sp>
        <p:nvSpPr>
          <p:cNvPr id="3" name="Zástupný symbol pro text 2"/>
          <p:cNvSpPr>
            <a:spLocks noGrp="1"/>
          </p:cNvSpPr>
          <p:nvPr>
            <p:ph type="body" idx="1"/>
          </p:nvPr>
        </p:nvSpPr>
        <p:spPr>
          <a:xfrm>
            <a:off x="456021" y="1703038"/>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DD503-9607-4E76-A04C-E99BDF92CFCF}" type="datetimeFigureOut">
              <a:rPr lang="cs-CZ" smtClean="0"/>
              <a:pPr/>
              <a:t>18. 5. 2017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8A7EF-F304-423D-B42D-B88CDCB77F3F}" type="slidenum">
              <a:rPr lang="cs-CZ" smtClean="0"/>
              <a:pPr/>
              <a:t>‹#›</a:t>
            </a:fld>
            <a:endParaRPr lang="cs-CZ"/>
          </a:p>
        </p:txBody>
      </p:sp>
      <p:sp>
        <p:nvSpPr>
          <p:cNvPr id="7" name="Rectangle 4"/>
          <p:cNvSpPr/>
          <p:nvPr/>
        </p:nvSpPr>
        <p:spPr>
          <a:xfrm>
            <a:off x="2382" y="6400800"/>
            <a:ext cx="9141619" cy="457200"/>
          </a:xfrm>
          <a:prstGeom prst="rect">
            <a:avLst/>
          </a:prstGeom>
          <a:solidFill>
            <a:srgbClr val="2683C6"/>
          </a:solidFill>
          <a:ln w="15875" cap="flat" cmpd="sng" algn="ctr">
            <a:noFill/>
            <a:prstDash val="solid"/>
          </a:ln>
          <a:effectLst/>
        </p:spPr>
      </p:sp>
      <p:sp>
        <p:nvSpPr>
          <p:cNvPr id="8" name="Rectangle 5"/>
          <p:cNvSpPr/>
          <p:nvPr/>
        </p:nvSpPr>
        <p:spPr>
          <a:xfrm>
            <a:off x="12" y="6334316"/>
            <a:ext cx="9141619" cy="64008"/>
          </a:xfrm>
          <a:prstGeom prst="rect">
            <a:avLst/>
          </a:prstGeom>
          <a:solidFill>
            <a:srgbClr val="1CADE4"/>
          </a:solidFill>
          <a:ln w="15875" cap="flat" cmpd="sng" algn="ctr">
            <a:noFill/>
            <a:prstDash val="solid"/>
          </a:ln>
          <a:effectLst/>
        </p:spPr>
      </p:sp>
      <p:sp>
        <p:nvSpPr>
          <p:cNvPr id="9" name="Zástupný symbol pro datum 3"/>
          <p:cNvSpPr txBox="1">
            <a:spLocks/>
          </p:cNvSpPr>
          <p:nvPr/>
        </p:nvSpPr>
        <p:spPr>
          <a:xfrm>
            <a:off x="454818" y="22035"/>
            <a:ext cx="2133600" cy="3651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2DD503-9607-4E76-A04C-E99BDF92CFCF}" type="datetimeFigureOut">
              <a:rPr lang="cs-CZ" smtClean="0"/>
              <a:pPr/>
              <a:t>18. 5. 2017</a:t>
            </a:fld>
            <a:endParaRPr lang="cs-CZ"/>
          </a:p>
        </p:txBody>
      </p:sp>
      <p:sp>
        <p:nvSpPr>
          <p:cNvPr id="10" name="Zástupný symbol pro číslo snímku 5"/>
          <p:cNvSpPr txBox="1">
            <a:spLocks/>
          </p:cNvSpPr>
          <p:nvPr/>
        </p:nvSpPr>
        <p:spPr>
          <a:xfrm>
            <a:off x="6550818" y="22035"/>
            <a:ext cx="21336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68A7EF-F304-423D-B42D-B88CDCB77F3F}" type="slidenum">
              <a:rPr lang="cs-CZ" smtClean="0"/>
              <a:pPr/>
              <a:t>‹#›</a:t>
            </a:fld>
            <a:endParaRPr lang="cs-CZ"/>
          </a:p>
        </p:txBody>
      </p:sp>
      <p:sp>
        <p:nvSpPr>
          <p:cNvPr id="13" name="Rectangle 4"/>
          <p:cNvSpPr/>
          <p:nvPr/>
        </p:nvSpPr>
        <p:spPr>
          <a:xfrm>
            <a:off x="2382" y="6400800"/>
            <a:ext cx="9141619" cy="457200"/>
          </a:xfrm>
          <a:prstGeom prst="rect">
            <a:avLst/>
          </a:prstGeom>
          <a:solidFill>
            <a:srgbClr val="2683C6"/>
          </a:solidFill>
          <a:ln w="15875" cap="flat" cmpd="sng" algn="ctr">
            <a:noFill/>
            <a:prstDash val="solid"/>
          </a:ln>
          <a:effectLst/>
        </p:spPr>
      </p:sp>
      <p:sp>
        <p:nvSpPr>
          <p:cNvPr id="14" name="Rectangle 5"/>
          <p:cNvSpPr/>
          <p:nvPr/>
        </p:nvSpPr>
        <p:spPr>
          <a:xfrm>
            <a:off x="12" y="6334316"/>
            <a:ext cx="9141619" cy="64008"/>
          </a:xfrm>
          <a:prstGeom prst="rect">
            <a:avLst/>
          </a:prstGeom>
          <a:solidFill>
            <a:srgbClr val="1CADE4"/>
          </a:solidFill>
          <a:ln w="15875" cap="flat" cmpd="sng" algn="ctr">
            <a:noFill/>
            <a:prstDash val="solid"/>
          </a:ln>
          <a:effectLst/>
        </p:spPr>
      </p:sp>
      <p:sp>
        <p:nvSpPr>
          <p:cNvPr id="15" name="Rectangle 5"/>
          <p:cNvSpPr/>
          <p:nvPr/>
        </p:nvSpPr>
        <p:spPr>
          <a:xfrm>
            <a:off x="-15217" y="76778"/>
            <a:ext cx="9156848" cy="768518"/>
          </a:xfrm>
          <a:custGeom>
            <a:avLst/>
            <a:gdLst>
              <a:gd name="connsiteX0" fmla="*/ 0 w 9141619"/>
              <a:gd name="connsiteY0" fmla="*/ 0 h 489118"/>
              <a:gd name="connsiteX1" fmla="*/ 9141619 w 9141619"/>
              <a:gd name="connsiteY1" fmla="*/ 0 h 489118"/>
              <a:gd name="connsiteX2" fmla="*/ 9141619 w 9141619"/>
              <a:gd name="connsiteY2" fmla="*/ 489118 h 489118"/>
              <a:gd name="connsiteX3" fmla="*/ 0 w 9141619"/>
              <a:gd name="connsiteY3" fmla="*/ 489118 h 489118"/>
              <a:gd name="connsiteX4" fmla="*/ 0 w 9141619"/>
              <a:gd name="connsiteY4" fmla="*/ 0 h 489118"/>
              <a:gd name="connsiteX0" fmla="*/ 0 w 9141619"/>
              <a:gd name="connsiteY0" fmla="*/ 0 h 628818"/>
              <a:gd name="connsiteX1" fmla="*/ 9141619 w 9141619"/>
              <a:gd name="connsiteY1" fmla="*/ 0 h 628818"/>
              <a:gd name="connsiteX2" fmla="*/ 9141619 w 9141619"/>
              <a:gd name="connsiteY2" fmla="*/ 489118 h 628818"/>
              <a:gd name="connsiteX3" fmla="*/ 0 w 9141619"/>
              <a:gd name="connsiteY3" fmla="*/ 628818 h 628818"/>
              <a:gd name="connsiteX4" fmla="*/ 0 w 9141619"/>
              <a:gd name="connsiteY4" fmla="*/ 0 h 628818"/>
              <a:gd name="connsiteX0" fmla="*/ 0 w 9141619"/>
              <a:gd name="connsiteY0" fmla="*/ 0 h 628818"/>
              <a:gd name="connsiteX1" fmla="*/ 9141619 w 9141619"/>
              <a:gd name="connsiteY1" fmla="*/ 0 h 628818"/>
              <a:gd name="connsiteX2" fmla="*/ 9141619 w 9141619"/>
              <a:gd name="connsiteY2" fmla="*/ 489118 h 628818"/>
              <a:gd name="connsiteX3" fmla="*/ 0 w 9141619"/>
              <a:gd name="connsiteY3" fmla="*/ 628818 h 628818"/>
              <a:gd name="connsiteX4" fmla="*/ 0 w 9141619"/>
              <a:gd name="connsiteY4" fmla="*/ 0 h 628818"/>
              <a:gd name="connsiteX0" fmla="*/ 0 w 9141619"/>
              <a:gd name="connsiteY0" fmla="*/ 0 h 628818"/>
              <a:gd name="connsiteX1" fmla="*/ 9141619 w 9141619"/>
              <a:gd name="connsiteY1" fmla="*/ 0 h 628818"/>
              <a:gd name="connsiteX2" fmla="*/ 9141619 w 9141619"/>
              <a:gd name="connsiteY2" fmla="*/ 489118 h 628818"/>
              <a:gd name="connsiteX3" fmla="*/ 0 w 9141619"/>
              <a:gd name="connsiteY3" fmla="*/ 628818 h 628818"/>
              <a:gd name="connsiteX4" fmla="*/ 0 w 9141619"/>
              <a:gd name="connsiteY4" fmla="*/ 0 h 628818"/>
              <a:gd name="connsiteX0" fmla="*/ 0 w 9141619"/>
              <a:gd name="connsiteY0" fmla="*/ 0 h 628818"/>
              <a:gd name="connsiteX1" fmla="*/ 9141619 w 9141619"/>
              <a:gd name="connsiteY1" fmla="*/ 0 h 628818"/>
              <a:gd name="connsiteX2" fmla="*/ 9001919 w 9141619"/>
              <a:gd name="connsiteY2" fmla="*/ 349418 h 628818"/>
              <a:gd name="connsiteX3" fmla="*/ 0 w 9141619"/>
              <a:gd name="connsiteY3" fmla="*/ 628818 h 628818"/>
              <a:gd name="connsiteX4" fmla="*/ 0 w 9141619"/>
              <a:gd name="connsiteY4" fmla="*/ 0 h 628818"/>
              <a:gd name="connsiteX0" fmla="*/ 0 w 9179719"/>
              <a:gd name="connsiteY0" fmla="*/ 0 h 628818"/>
              <a:gd name="connsiteX1" fmla="*/ 9141619 w 9179719"/>
              <a:gd name="connsiteY1" fmla="*/ 0 h 628818"/>
              <a:gd name="connsiteX2" fmla="*/ 9179719 w 9179719"/>
              <a:gd name="connsiteY2" fmla="*/ 349418 h 628818"/>
              <a:gd name="connsiteX3" fmla="*/ 0 w 9179719"/>
              <a:gd name="connsiteY3" fmla="*/ 628818 h 628818"/>
              <a:gd name="connsiteX4" fmla="*/ 0 w 9179719"/>
              <a:gd name="connsiteY4" fmla="*/ 0 h 628818"/>
              <a:gd name="connsiteX0" fmla="*/ 0 w 9179719"/>
              <a:gd name="connsiteY0" fmla="*/ 0 h 628818"/>
              <a:gd name="connsiteX1" fmla="*/ 9141619 w 9179719"/>
              <a:gd name="connsiteY1" fmla="*/ 0 h 628818"/>
              <a:gd name="connsiteX2" fmla="*/ 9179719 w 9179719"/>
              <a:gd name="connsiteY2" fmla="*/ 349418 h 628818"/>
              <a:gd name="connsiteX3" fmla="*/ 1968500 w 9179719"/>
              <a:gd name="connsiteY3" fmla="*/ 266445 h 628818"/>
              <a:gd name="connsiteX4" fmla="*/ 0 w 9179719"/>
              <a:gd name="connsiteY4" fmla="*/ 628818 h 628818"/>
              <a:gd name="connsiteX5" fmla="*/ 0 w 9179719"/>
              <a:gd name="connsiteY5" fmla="*/ 0 h 628818"/>
              <a:gd name="connsiteX0" fmla="*/ 0 w 9179719"/>
              <a:gd name="connsiteY0" fmla="*/ 0 h 628818"/>
              <a:gd name="connsiteX1" fmla="*/ 9141619 w 9179719"/>
              <a:gd name="connsiteY1" fmla="*/ 0 h 628818"/>
              <a:gd name="connsiteX2" fmla="*/ 9179719 w 9179719"/>
              <a:gd name="connsiteY2" fmla="*/ 349418 h 628818"/>
              <a:gd name="connsiteX3" fmla="*/ 1968500 w 9179719"/>
              <a:gd name="connsiteY3" fmla="*/ 266445 h 628818"/>
              <a:gd name="connsiteX4" fmla="*/ 0 w 9179719"/>
              <a:gd name="connsiteY4" fmla="*/ 628818 h 628818"/>
              <a:gd name="connsiteX5" fmla="*/ 0 w 9179719"/>
              <a:gd name="connsiteY5" fmla="*/ 0 h 628818"/>
              <a:gd name="connsiteX0" fmla="*/ 0 w 9179719"/>
              <a:gd name="connsiteY0" fmla="*/ 0 h 628818"/>
              <a:gd name="connsiteX1" fmla="*/ 9141619 w 9179719"/>
              <a:gd name="connsiteY1" fmla="*/ 0 h 628818"/>
              <a:gd name="connsiteX2" fmla="*/ 9179719 w 9179719"/>
              <a:gd name="connsiteY2" fmla="*/ 349418 h 628818"/>
              <a:gd name="connsiteX3" fmla="*/ 7721600 w 9179719"/>
              <a:gd name="connsiteY3" fmla="*/ 456945 h 628818"/>
              <a:gd name="connsiteX4" fmla="*/ 1968500 w 9179719"/>
              <a:gd name="connsiteY4" fmla="*/ 266445 h 628818"/>
              <a:gd name="connsiteX5" fmla="*/ 0 w 9179719"/>
              <a:gd name="connsiteY5" fmla="*/ 628818 h 628818"/>
              <a:gd name="connsiteX6" fmla="*/ 0 w 9179719"/>
              <a:gd name="connsiteY6" fmla="*/ 0 h 628818"/>
              <a:gd name="connsiteX0" fmla="*/ 0 w 9179868"/>
              <a:gd name="connsiteY0" fmla="*/ 0 h 628818"/>
              <a:gd name="connsiteX1" fmla="*/ 9179868 w 9179868"/>
              <a:gd name="connsiteY1" fmla="*/ 12700 h 628818"/>
              <a:gd name="connsiteX2" fmla="*/ 9179719 w 9179868"/>
              <a:gd name="connsiteY2" fmla="*/ 349418 h 628818"/>
              <a:gd name="connsiteX3" fmla="*/ 7721600 w 9179868"/>
              <a:gd name="connsiteY3" fmla="*/ 456945 h 628818"/>
              <a:gd name="connsiteX4" fmla="*/ 1968500 w 9179868"/>
              <a:gd name="connsiteY4" fmla="*/ 266445 h 628818"/>
              <a:gd name="connsiteX5" fmla="*/ 0 w 9179868"/>
              <a:gd name="connsiteY5" fmla="*/ 628818 h 628818"/>
              <a:gd name="connsiteX6" fmla="*/ 0 w 9179868"/>
              <a:gd name="connsiteY6" fmla="*/ 0 h 628818"/>
              <a:gd name="connsiteX0" fmla="*/ 12750 w 9192618"/>
              <a:gd name="connsiteY0" fmla="*/ 0 h 768518"/>
              <a:gd name="connsiteX1" fmla="*/ 9192618 w 9192618"/>
              <a:gd name="connsiteY1" fmla="*/ 12700 h 768518"/>
              <a:gd name="connsiteX2" fmla="*/ 9192469 w 9192618"/>
              <a:gd name="connsiteY2" fmla="*/ 349418 h 768518"/>
              <a:gd name="connsiteX3" fmla="*/ 7734350 w 9192618"/>
              <a:gd name="connsiteY3" fmla="*/ 456945 h 768518"/>
              <a:gd name="connsiteX4" fmla="*/ 1981250 w 9192618"/>
              <a:gd name="connsiteY4" fmla="*/ 266445 h 768518"/>
              <a:gd name="connsiteX5" fmla="*/ 0 w 9192618"/>
              <a:gd name="connsiteY5" fmla="*/ 768518 h 768518"/>
              <a:gd name="connsiteX6" fmla="*/ 12750 w 9192618"/>
              <a:gd name="connsiteY6" fmla="*/ 0 h 76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2618" h="768518">
                <a:moveTo>
                  <a:pt x="12750" y="0"/>
                </a:moveTo>
                <a:lnTo>
                  <a:pt x="9192618" y="12700"/>
                </a:lnTo>
                <a:cubicBezTo>
                  <a:pt x="9192568" y="124939"/>
                  <a:pt x="9192519" y="237179"/>
                  <a:pt x="9192469" y="349418"/>
                </a:cubicBezTo>
                <a:cubicBezTo>
                  <a:pt x="9125133" y="408642"/>
                  <a:pt x="8936220" y="470774"/>
                  <a:pt x="7734350" y="456945"/>
                </a:cubicBezTo>
                <a:cubicBezTo>
                  <a:pt x="6532480" y="443116"/>
                  <a:pt x="3437517" y="220866"/>
                  <a:pt x="1981250" y="266445"/>
                </a:cubicBezTo>
                <a:cubicBezTo>
                  <a:pt x="321783" y="361836"/>
                  <a:pt x="656167" y="647727"/>
                  <a:pt x="0" y="768518"/>
                </a:cubicBezTo>
                <a:lnTo>
                  <a:pt x="12750" y="0"/>
                </a:lnTo>
                <a:close/>
              </a:path>
            </a:pathLst>
          </a:custGeom>
          <a:solidFill>
            <a:srgbClr val="1CADE4"/>
          </a:solidFill>
          <a:ln w="15875" cap="flat" cmpd="sng" algn="ctr">
            <a:noFill/>
            <a:prstDash val="solid"/>
          </a:ln>
          <a:effectLst/>
        </p:spPr>
      </p:sp>
      <p:sp>
        <p:nvSpPr>
          <p:cNvPr id="12" name="Rectangle 5"/>
          <p:cNvSpPr/>
          <p:nvPr/>
        </p:nvSpPr>
        <p:spPr>
          <a:xfrm>
            <a:off x="-12699" y="-12445"/>
            <a:ext cx="9156848" cy="768518"/>
          </a:xfrm>
          <a:custGeom>
            <a:avLst/>
            <a:gdLst>
              <a:gd name="connsiteX0" fmla="*/ 0 w 9141619"/>
              <a:gd name="connsiteY0" fmla="*/ 0 h 489118"/>
              <a:gd name="connsiteX1" fmla="*/ 9141619 w 9141619"/>
              <a:gd name="connsiteY1" fmla="*/ 0 h 489118"/>
              <a:gd name="connsiteX2" fmla="*/ 9141619 w 9141619"/>
              <a:gd name="connsiteY2" fmla="*/ 489118 h 489118"/>
              <a:gd name="connsiteX3" fmla="*/ 0 w 9141619"/>
              <a:gd name="connsiteY3" fmla="*/ 489118 h 489118"/>
              <a:gd name="connsiteX4" fmla="*/ 0 w 9141619"/>
              <a:gd name="connsiteY4" fmla="*/ 0 h 489118"/>
              <a:gd name="connsiteX0" fmla="*/ 0 w 9141619"/>
              <a:gd name="connsiteY0" fmla="*/ 0 h 628818"/>
              <a:gd name="connsiteX1" fmla="*/ 9141619 w 9141619"/>
              <a:gd name="connsiteY1" fmla="*/ 0 h 628818"/>
              <a:gd name="connsiteX2" fmla="*/ 9141619 w 9141619"/>
              <a:gd name="connsiteY2" fmla="*/ 489118 h 628818"/>
              <a:gd name="connsiteX3" fmla="*/ 0 w 9141619"/>
              <a:gd name="connsiteY3" fmla="*/ 628818 h 628818"/>
              <a:gd name="connsiteX4" fmla="*/ 0 w 9141619"/>
              <a:gd name="connsiteY4" fmla="*/ 0 h 628818"/>
              <a:gd name="connsiteX0" fmla="*/ 0 w 9141619"/>
              <a:gd name="connsiteY0" fmla="*/ 0 h 628818"/>
              <a:gd name="connsiteX1" fmla="*/ 9141619 w 9141619"/>
              <a:gd name="connsiteY1" fmla="*/ 0 h 628818"/>
              <a:gd name="connsiteX2" fmla="*/ 9141619 w 9141619"/>
              <a:gd name="connsiteY2" fmla="*/ 489118 h 628818"/>
              <a:gd name="connsiteX3" fmla="*/ 0 w 9141619"/>
              <a:gd name="connsiteY3" fmla="*/ 628818 h 628818"/>
              <a:gd name="connsiteX4" fmla="*/ 0 w 9141619"/>
              <a:gd name="connsiteY4" fmla="*/ 0 h 628818"/>
              <a:gd name="connsiteX0" fmla="*/ 0 w 9141619"/>
              <a:gd name="connsiteY0" fmla="*/ 0 h 628818"/>
              <a:gd name="connsiteX1" fmla="*/ 9141619 w 9141619"/>
              <a:gd name="connsiteY1" fmla="*/ 0 h 628818"/>
              <a:gd name="connsiteX2" fmla="*/ 9141619 w 9141619"/>
              <a:gd name="connsiteY2" fmla="*/ 489118 h 628818"/>
              <a:gd name="connsiteX3" fmla="*/ 0 w 9141619"/>
              <a:gd name="connsiteY3" fmla="*/ 628818 h 628818"/>
              <a:gd name="connsiteX4" fmla="*/ 0 w 9141619"/>
              <a:gd name="connsiteY4" fmla="*/ 0 h 628818"/>
              <a:gd name="connsiteX0" fmla="*/ 0 w 9141619"/>
              <a:gd name="connsiteY0" fmla="*/ 0 h 628818"/>
              <a:gd name="connsiteX1" fmla="*/ 9141619 w 9141619"/>
              <a:gd name="connsiteY1" fmla="*/ 0 h 628818"/>
              <a:gd name="connsiteX2" fmla="*/ 9001919 w 9141619"/>
              <a:gd name="connsiteY2" fmla="*/ 349418 h 628818"/>
              <a:gd name="connsiteX3" fmla="*/ 0 w 9141619"/>
              <a:gd name="connsiteY3" fmla="*/ 628818 h 628818"/>
              <a:gd name="connsiteX4" fmla="*/ 0 w 9141619"/>
              <a:gd name="connsiteY4" fmla="*/ 0 h 628818"/>
              <a:gd name="connsiteX0" fmla="*/ 0 w 9179719"/>
              <a:gd name="connsiteY0" fmla="*/ 0 h 628818"/>
              <a:gd name="connsiteX1" fmla="*/ 9141619 w 9179719"/>
              <a:gd name="connsiteY1" fmla="*/ 0 h 628818"/>
              <a:gd name="connsiteX2" fmla="*/ 9179719 w 9179719"/>
              <a:gd name="connsiteY2" fmla="*/ 349418 h 628818"/>
              <a:gd name="connsiteX3" fmla="*/ 0 w 9179719"/>
              <a:gd name="connsiteY3" fmla="*/ 628818 h 628818"/>
              <a:gd name="connsiteX4" fmla="*/ 0 w 9179719"/>
              <a:gd name="connsiteY4" fmla="*/ 0 h 628818"/>
              <a:gd name="connsiteX0" fmla="*/ 0 w 9179719"/>
              <a:gd name="connsiteY0" fmla="*/ 0 h 628818"/>
              <a:gd name="connsiteX1" fmla="*/ 9141619 w 9179719"/>
              <a:gd name="connsiteY1" fmla="*/ 0 h 628818"/>
              <a:gd name="connsiteX2" fmla="*/ 9179719 w 9179719"/>
              <a:gd name="connsiteY2" fmla="*/ 349418 h 628818"/>
              <a:gd name="connsiteX3" fmla="*/ 1968500 w 9179719"/>
              <a:gd name="connsiteY3" fmla="*/ 266445 h 628818"/>
              <a:gd name="connsiteX4" fmla="*/ 0 w 9179719"/>
              <a:gd name="connsiteY4" fmla="*/ 628818 h 628818"/>
              <a:gd name="connsiteX5" fmla="*/ 0 w 9179719"/>
              <a:gd name="connsiteY5" fmla="*/ 0 h 628818"/>
              <a:gd name="connsiteX0" fmla="*/ 0 w 9179719"/>
              <a:gd name="connsiteY0" fmla="*/ 0 h 628818"/>
              <a:gd name="connsiteX1" fmla="*/ 9141619 w 9179719"/>
              <a:gd name="connsiteY1" fmla="*/ 0 h 628818"/>
              <a:gd name="connsiteX2" fmla="*/ 9179719 w 9179719"/>
              <a:gd name="connsiteY2" fmla="*/ 349418 h 628818"/>
              <a:gd name="connsiteX3" fmla="*/ 1968500 w 9179719"/>
              <a:gd name="connsiteY3" fmla="*/ 266445 h 628818"/>
              <a:gd name="connsiteX4" fmla="*/ 0 w 9179719"/>
              <a:gd name="connsiteY4" fmla="*/ 628818 h 628818"/>
              <a:gd name="connsiteX5" fmla="*/ 0 w 9179719"/>
              <a:gd name="connsiteY5" fmla="*/ 0 h 628818"/>
              <a:gd name="connsiteX0" fmla="*/ 0 w 9179719"/>
              <a:gd name="connsiteY0" fmla="*/ 0 h 628818"/>
              <a:gd name="connsiteX1" fmla="*/ 9141619 w 9179719"/>
              <a:gd name="connsiteY1" fmla="*/ 0 h 628818"/>
              <a:gd name="connsiteX2" fmla="*/ 9179719 w 9179719"/>
              <a:gd name="connsiteY2" fmla="*/ 349418 h 628818"/>
              <a:gd name="connsiteX3" fmla="*/ 7721600 w 9179719"/>
              <a:gd name="connsiteY3" fmla="*/ 456945 h 628818"/>
              <a:gd name="connsiteX4" fmla="*/ 1968500 w 9179719"/>
              <a:gd name="connsiteY4" fmla="*/ 266445 h 628818"/>
              <a:gd name="connsiteX5" fmla="*/ 0 w 9179719"/>
              <a:gd name="connsiteY5" fmla="*/ 628818 h 628818"/>
              <a:gd name="connsiteX6" fmla="*/ 0 w 9179719"/>
              <a:gd name="connsiteY6" fmla="*/ 0 h 628818"/>
              <a:gd name="connsiteX0" fmla="*/ 0 w 9179868"/>
              <a:gd name="connsiteY0" fmla="*/ 0 h 628818"/>
              <a:gd name="connsiteX1" fmla="*/ 9179868 w 9179868"/>
              <a:gd name="connsiteY1" fmla="*/ 12700 h 628818"/>
              <a:gd name="connsiteX2" fmla="*/ 9179719 w 9179868"/>
              <a:gd name="connsiteY2" fmla="*/ 349418 h 628818"/>
              <a:gd name="connsiteX3" fmla="*/ 7721600 w 9179868"/>
              <a:gd name="connsiteY3" fmla="*/ 456945 h 628818"/>
              <a:gd name="connsiteX4" fmla="*/ 1968500 w 9179868"/>
              <a:gd name="connsiteY4" fmla="*/ 266445 h 628818"/>
              <a:gd name="connsiteX5" fmla="*/ 0 w 9179868"/>
              <a:gd name="connsiteY5" fmla="*/ 628818 h 628818"/>
              <a:gd name="connsiteX6" fmla="*/ 0 w 9179868"/>
              <a:gd name="connsiteY6" fmla="*/ 0 h 628818"/>
              <a:gd name="connsiteX0" fmla="*/ 12750 w 9192618"/>
              <a:gd name="connsiteY0" fmla="*/ 0 h 768518"/>
              <a:gd name="connsiteX1" fmla="*/ 9192618 w 9192618"/>
              <a:gd name="connsiteY1" fmla="*/ 12700 h 768518"/>
              <a:gd name="connsiteX2" fmla="*/ 9192469 w 9192618"/>
              <a:gd name="connsiteY2" fmla="*/ 349418 h 768518"/>
              <a:gd name="connsiteX3" fmla="*/ 7734350 w 9192618"/>
              <a:gd name="connsiteY3" fmla="*/ 456945 h 768518"/>
              <a:gd name="connsiteX4" fmla="*/ 1981250 w 9192618"/>
              <a:gd name="connsiteY4" fmla="*/ 266445 h 768518"/>
              <a:gd name="connsiteX5" fmla="*/ 0 w 9192618"/>
              <a:gd name="connsiteY5" fmla="*/ 768518 h 768518"/>
              <a:gd name="connsiteX6" fmla="*/ 12750 w 9192618"/>
              <a:gd name="connsiteY6" fmla="*/ 0 h 76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2618" h="768518">
                <a:moveTo>
                  <a:pt x="12750" y="0"/>
                </a:moveTo>
                <a:lnTo>
                  <a:pt x="9192618" y="12700"/>
                </a:lnTo>
                <a:cubicBezTo>
                  <a:pt x="9192568" y="124939"/>
                  <a:pt x="9192519" y="237179"/>
                  <a:pt x="9192469" y="349418"/>
                </a:cubicBezTo>
                <a:cubicBezTo>
                  <a:pt x="9125133" y="408642"/>
                  <a:pt x="8936220" y="470774"/>
                  <a:pt x="7734350" y="456945"/>
                </a:cubicBezTo>
                <a:cubicBezTo>
                  <a:pt x="6532480" y="443116"/>
                  <a:pt x="3437517" y="220866"/>
                  <a:pt x="1981250" y="266445"/>
                </a:cubicBezTo>
                <a:cubicBezTo>
                  <a:pt x="321783" y="361836"/>
                  <a:pt x="656167" y="647727"/>
                  <a:pt x="0" y="768518"/>
                </a:cubicBezTo>
                <a:lnTo>
                  <a:pt x="12750" y="0"/>
                </a:lnTo>
                <a:close/>
              </a:path>
            </a:pathLst>
          </a:custGeom>
          <a:solidFill>
            <a:srgbClr val="2683C6"/>
          </a:solidFill>
          <a:ln w="15875" cap="flat" cmpd="sng" algn="ctr">
            <a:noFill/>
            <a:prstDash val="solid"/>
          </a:ln>
          <a:effectLst/>
        </p:spPr>
      </p:sp>
      <p:sp>
        <p:nvSpPr>
          <p:cNvPr id="16" name="Rectangle 4"/>
          <p:cNvSpPr/>
          <p:nvPr userDrawn="1"/>
        </p:nvSpPr>
        <p:spPr>
          <a:xfrm>
            <a:off x="2382" y="6400800"/>
            <a:ext cx="9141619" cy="457200"/>
          </a:xfrm>
          <a:prstGeom prst="rect">
            <a:avLst/>
          </a:prstGeom>
          <a:solidFill>
            <a:srgbClr val="2683C6"/>
          </a:solidFill>
          <a:ln w="15875" cap="flat" cmpd="sng" algn="ctr">
            <a:noFill/>
            <a:prstDash val="solid"/>
          </a:ln>
          <a:effectLst/>
        </p:spPr>
      </p:sp>
      <p:sp>
        <p:nvSpPr>
          <p:cNvPr id="17" name="Rectangle 5"/>
          <p:cNvSpPr/>
          <p:nvPr userDrawn="1"/>
        </p:nvSpPr>
        <p:spPr>
          <a:xfrm>
            <a:off x="12" y="6334316"/>
            <a:ext cx="9141619" cy="64008"/>
          </a:xfrm>
          <a:prstGeom prst="rect">
            <a:avLst/>
          </a:prstGeom>
          <a:solidFill>
            <a:srgbClr val="1CADE4"/>
          </a:solidFill>
          <a:ln w="15875" cap="flat" cmpd="sng" algn="ctr">
            <a:noFill/>
            <a:prstDash val="solid"/>
          </a:ln>
          <a:effectLst/>
        </p:spPr>
      </p:sp>
    </p:spTree>
    <p:extLst>
      <p:ext uri="{BB962C8B-B14F-4D97-AF65-F5344CB8AC3E}">
        <p14:creationId xmlns:p14="http://schemas.microsoft.com/office/powerpoint/2010/main" val="175979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3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magicbrno.cz/clanek/silnice-pokrylo-naledi" TargetMode="External"/><Relationship Id="rId3" Type="http://schemas.openxmlformats.org/officeDocument/2006/relationships/hyperlink" Target="http://www.vascak.cz/?p=1343" TargetMode="External"/><Relationship Id="rId7" Type="http://schemas.openxmlformats.org/officeDocument/2006/relationships/hyperlink" Target="http://pocasi.eurozpravy.cz/pocasi-v-cr/108090-zakerna-ledovka-kazda-desetinka-stupne-rozhoduje-rika-meteorolozka/" TargetMode="External"/><Relationship Id="rId2" Type="http://schemas.openxmlformats.org/officeDocument/2006/relationships/hyperlink" Target="http://www.in-pocasi.cz/clanky/teorie/rosa-jini-jinovatka/" TargetMode="External"/><Relationship Id="rId1" Type="http://schemas.openxmlformats.org/officeDocument/2006/relationships/slideLayout" Target="../slideLayouts/slideLayout2.xml"/><Relationship Id="rId6" Type="http://schemas.openxmlformats.org/officeDocument/2006/relationships/hyperlink" Target="http://www.naboje-prebijeni.cz/vlhkomer-lockdown-hygrometer" TargetMode="External"/><Relationship Id="rId5" Type="http://schemas.openxmlformats.org/officeDocument/2006/relationships/hyperlink" Target="http://commons.wikimedia.org/wiki/File:Frost_on_ground.jpg" TargetMode="External"/><Relationship Id="rId4" Type="http://schemas.openxmlformats.org/officeDocument/2006/relationships/hyperlink" Target="http://priroda.sdas.cz/deniky/denik070203.htm" TargetMode="External"/><Relationship Id="rId9" Type="http://schemas.openxmlformats.org/officeDocument/2006/relationships/hyperlink" Target="http://www.e-pocasi.cz/extremni-pocasi/slovinsko-ochromil-mrznouci-dest-naprselo-pres-50mm-srazek-754.html"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technet.idnes.cz/bezmracne-nebe-nad-pekingem-ma-zajistit-i-delostrelectvo-pej-/tec_technika.aspx?c=A080806_091047_tec_technika_fur" TargetMode="External"/><Relationship Id="rId3" Type="http://schemas.openxmlformats.org/officeDocument/2006/relationships/hyperlink" Target="http://www.engineeringtoolbox.com/maximum-moisture-content-air-d_1403.html" TargetMode="External"/><Relationship Id="rId7" Type="http://schemas.openxmlformats.org/officeDocument/2006/relationships/hyperlink" Target="http://www.pocasi-hrusova.cz/hrusova/foto/index.php" TargetMode="External"/><Relationship Id="rId2" Type="http://schemas.openxmlformats.org/officeDocument/2006/relationships/hyperlink" Target="http://www.digimanie.cz/galerie/showimage.php?i=19421&amp;c=12" TargetMode="External"/><Relationship Id="rId1" Type="http://schemas.openxmlformats.org/officeDocument/2006/relationships/slideLayout" Target="../slideLayouts/slideLayout2.xml"/><Relationship Id="rId6" Type="http://schemas.openxmlformats.org/officeDocument/2006/relationships/hyperlink" Target="http://happyrodinka.blog.cz/1209/podzimni-ranni-rosa" TargetMode="External"/><Relationship Id="rId5" Type="http://schemas.openxmlformats.org/officeDocument/2006/relationships/hyperlink" Target="http://galerie.digiarena.e15.cz/showphoto.php?photo=152347" TargetMode="External"/><Relationship Id="rId4" Type="http://schemas.openxmlformats.org/officeDocument/2006/relationships/hyperlink" Target="http://www.jenprozeny.cz/legracky/31235-makro-fotografie-hmyzu-ranni-rose"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zpravy.aktualne.cz/pocasi/obloha-zustane-zatazena-az-do-soboty-otepli-se-az-na-26-c/r~3269c18056d511e594170025900fea04/" TargetMode="External"/><Relationship Id="rId3" Type="http://schemas.openxmlformats.org/officeDocument/2006/relationships/hyperlink" Target="http://meteo-jirkalina.com/" TargetMode="External"/><Relationship Id="rId7" Type="http://schemas.openxmlformats.org/officeDocument/2006/relationships/hyperlink" Target="http://www.ems.psu.edu/~lno/Meteo437/atlas.html" TargetMode="External"/><Relationship Id="rId2" Type="http://schemas.openxmlformats.org/officeDocument/2006/relationships/hyperlink" Target="https://cs.wikipedia.org/wiki/Obla%C4%8Dnost" TargetMode="External"/><Relationship Id="rId1" Type="http://schemas.openxmlformats.org/officeDocument/2006/relationships/slideLayout" Target="../slideLayouts/slideLayout2.xml"/><Relationship Id="rId6" Type="http://schemas.openxmlformats.org/officeDocument/2006/relationships/hyperlink" Target="http://digineff.cz/art/jaknato/clanek1520949271.html" TargetMode="External"/><Relationship Id="rId11" Type="http://schemas.openxmlformats.org/officeDocument/2006/relationships/hyperlink" Target="http://cestyksobe.cz/meditace-za-dest/10309" TargetMode="External"/><Relationship Id="rId5" Type="http://schemas.openxmlformats.org/officeDocument/2006/relationships/hyperlink" Target="https://cs.wikipedia.org/wiki/Seznam_zem%C4%9Bpisn%C3%BDch_rekord%C5%AF_%C4%8Ceska" TargetMode="External"/><Relationship Id="rId10" Type="http://schemas.openxmlformats.org/officeDocument/2006/relationships/hyperlink" Target="http://www.extra.cz/jake-pocasi-nas-ceka-na-letosni-vanoce-napadne-snih" TargetMode="External"/><Relationship Id="rId4" Type="http://schemas.openxmlformats.org/officeDocument/2006/relationships/hyperlink" Target="http://zpravy.idnes.cz/predpoved-pocasi-na-vikend-d0j-/domaci.aspx?c=A120830_071647_domaci_jj" TargetMode="External"/><Relationship Id="rId9" Type="http://schemas.openxmlformats.org/officeDocument/2006/relationships/hyperlink" Target="http://www.martinrak.cz/galerie/toskansko/valici-se-mlha-108.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289012"/>
            <a:ext cx="7772400" cy="1470025"/>
          </a:xfrm>
        </p:spPr>
        <p:txBody>
          <a:bodyPr/>
          <a:lstStyle/>
          <a:p>
            <a:r>
              <a:rPr lang="cs-CZ" b="1" dirty="0"/>
              <a:t>Voda v atmosféře</a:t>
            </a:r>
          </a:p>
        </p:txBody>
      </p:sp>
      <p:sp>
        <p:nvSpPr>
          <p:cNvPr id="3" name="Podnadpis 2"/>
          <p:cNvSpPr>
            <a:spLocks noGrp="1"/>
          </p:cNvSpPr>
          <p:nvPr>
            <p:ph type="subTitle" idx="1"/>
          </p:nvPr>
        </p:nvSpPr>
        <p:spPr>
          <a:xfrm>
            <a:off x="685800" y="3321890"/>
            <a:ext cx="7665719" cy="1752600"/>
          </a:xfrm>
        </p:spPr>
        <p:txBody>
          <a:bodyPr/>
          <a:lstStyle/>
          <a:p>
            <a:r>
              <a:rPr lang="cs-CZ" dirty="0"/>
              <a:t>Vzdušná vlhkost, oblačnost a srážky</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36041">
            <a:off x="6542192" y="718417"/>
            <a:ext cx="2439247" cy="1829435"/>
          </a:xfrm>
          <a:prstGeom prst="rect">
            <a:avLst/>
          </a:prstGeom>
          <a:ln>
            <a:noFill/>
          </a:ln>
          <a:effectLst>
            <a:softEdge rad="112500"/>
          </a:effectLst>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09436">
            <a:off x="185423" y="661280"/>
            <a:ext cx="2418080" cy="1813560"/>
          </a:xfrm>
          <a:prstGeom prst="rect">
            <a:avLst/>
          </a:prstGeom>
          <a:ln>
            <a:noFill/>
          </a:ln>
          <a:effectLst>
            <a:softEdge rad="112500"/>
          </a:effectLst>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0936" y="417541"/>
            <a:ext cx="2593503" cy="1945127"/>
          </a:xfrm>
          <a:prstGeom prst="rect">
            <a:avLst/>
          </a:prstGeom>
          <a:ln>
            <a:noFill/>
          </a:ln>
          <a:effectLst>
            <a:softEdge rad="112500"/>
          </a:effectLst>
        </p:spPr>
      </p:pic>
      <p:pic>
        <p:nvPicPr>
          <p:cNvPr id="8" name="Obráze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70891">
            <a:off x="6715143" y="4357659"/>
            <a:ext cx="2093347" cy="1570010"/>
          </a:xfrm>
          <a:prstGeom prst="rect">
            <a:avLst/>
          </a:prstGeom>
          <a:ln>
            <a:noFill/>
          </a:ln>
          <a:effectLst>
            <a:softEdge rad="112500"/>
          </a:effectLst>
        </p:spPr>
      </p:pic>
      <p:pic>
        <p:nvPicPr>
          <p:cNvPr id="6" name="Obrázek 5"/>
          <p:cNvPicPr>
            <a:picLocks noChangeAspect="1"/>
          </p:cNvPicPr>
          <p:nvPr/>
        </p:nvPicPr>
        <p:blipFill rotWithShape="1">
          <a:blip r:embed="rId7" cstate="print">
            <a:extLst>
              <a:ext uri="{28A0092B-C50C-407E-A947-70E740481C1C}">
                <a14:useLocalDpi xmlns:a14="http://schemas.microsoft.com/office/drawing/2010/main" val="0"/>
              </a:ext>
            </a:extLst>
          </a:blip>
          <a:srcRect t="21778" r="4518" b="35111"/>
          <a:stretch/>
        </p:blipFill>
        <p:spPr>
          <a:xfrm>
            <a:off x="1584325" y="4340770"/>
            <a:ext cx="5685155" cy="1925185"/>
          </a:xfrm>
          <a:prstGeom prst="rect">
            <a:avLst/>
          </a:prstGeom>
          <a:ln>
            <a:noFill/>
          </a:ln>
          <a:effectLst>
            <a:softEdge rad="112500"/>
          </a:effectLst>
        </p:spPr>
      </p:pic>
      <p:pic>
        <p:nvPicPr>
          <p:cNvPr id="9" name="Obráze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34411">
            <a:off x="247733" y="4230737"/>
            <a:ext cx="2024841" cy="1518631"/>
          </a:xfrm>
          <a:prstGeom prst="rect">
            <a:avLst/>
          </a:prstGeom>
          <a:ln>
            <a:noFill/>
          </a:ln>
          <a:effectLst>
            <a:softEdge rad="112500"/>
          </a:effectLst>
        </p:spPr>
      </p:pic>
    </p:spTree>
    <p:extLst>
      <p:ext uri="{BB962C8B-B14F-4D97-AF65-F5344CB8AC3E}">
        <p14:creationId xmlns:p14="http://schemas.microsoft.com/office/powerpoint/2010/main" val="151036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Nasycený vzduch</a:t>
            </a:r>
          </a:p>
        </p:txBody>
      </p:sp>
      <p:sp>
        <p:nvSpPr>
          <p:cNvPr id="3" name="Zástupný symbol pro obsah 2"/>
          <p:cNvSpPr>
            <a:spLocks noGrp="1"/>
          </p:cNvSpPr>
          <p:nvPr>
            <p:ph idx="1"/>
          </p:nvPr>
        </p:nvSpPr>
        <p:spPr/>
        <p:txBody>
          <a:bodyPr>
            <a:normAutofit/>
          </a:bodyPr>
          <a:lstStyle/>
          <a:p>
            <a:pPr marL="0" indent="0" algn="ctr">
              <a:buNone/>
            </a:pPr>
            <a:r>
              <a:rPr lang="cs-CZ" sz="4000" i="1" dirty="0"/>
              <a:t>Vzduch, který není schopen přijímat žádnou další vodní páru!</a:t>
            </a:r>
          </a:p>
        </p:txBody>
      </p:sp>
      <p:pic>
        <p:nvPicPr>
          <p:cNvPr id="1026" name="Picture 2" descr="Výsledek obrázku pro ml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60" y="3493465"/>
            <a:ext cx="4443213" cy="24993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ml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303" y="3337202"/>
            <a:ext cx="4298279" cy="286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46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endParaRPr lang="cs-CZ" dirty="0"/>
          </a:p>
          <a:p>
            <a:endParaRPr lang="cs-CZ" dirty="0"/>
          </a:p>
        </p:txBody>
      </p:sp>
      <p:sp>
        <p:nvSpPr>
          <p:cNvPr id="4" name="Nadpis 1"/>
          <p:cNvSpPr txBox="1">
            <a:spLocks/>
          </p:cNvSpPr>
          <p:nvPr/>
        </p:nvSpPr>
        <p:spPr>
          <a:xfrm>
            <a:off x="457200" y="1035161"/>
            <a:ext cx="8229600" cy="23212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4800" b="1" dirty="0"/>
              <a:t>Proč nám jde při vydechování v zimě pára od úst a v létě nikoliv? </a:t>
            </a:r>
          </a:p>
        </p:txBody>
      </p:sp>
      <p:sp>
        <p:nvSpPr>
          <p:cNvPr id="5" name="Zástupný symbol pro obsah 2"/>
          <p:cNvSpPr txBox="1">
            <a:spLocks/>
          </p:cNvSpPr>
          <p:nvPr/>
        </p:nvSpPr>
        <p:spPr>
          <a:xfrm>
            <a:off x="457200" y="3717032"/>
            <a:ext cx="8229600" cy="2397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cs-CZ" sz="3500" i="1" dirty="0"/>
              <a:t>V zimě chladný vzduch nepojme všechnu vydechovanou vodní páru a dochází k její kondenzaci!</a:t>
            </a:r>
          </a:p>
          <a:p>
            <a:endParaRPr lang="cs-CZ" dirty="0"/>
          </a:p>
        </p:txBody>
      </p:sp>
    </p:spTree>
    <p:extLst>
      <p:ext uri="{BB962C8B-B14F-4D97-AF65-F5344CB8AC3E}">
        <p14:creationId xmlns:p14="http://schemas.microsoft.com/office/powerpoint/2010/main" val="143625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325562"/>
          </a:xfrm>
        </p:spPr>
        <p:txBody>
          <a:bodyPr>
            <a:normAutofit/>
          </a:bodyPr>
          <a:lstStyle/>
          <a:p>
            <a:r>
              <a:rPr lang="cs-CZ" b="1" dirty="0"/>
              <a:t>Vlhkost vzduchu</a:t>
            </a:r>
          </a:p>
        </p:txBody>
      </p:sp>
      <p:sp>
        <p:nvSpPr>
          <p:cNvPr id="3" name="Zástupný symbol pro obsah 2"/>
          <p:cNvSpPr>
            <a:spLocks noGrp="1"/>
          </p:cNvSpPr>
          <p:nvPr>
            <p:ph idx="1"/>
          </p:nvPr>
        </p:nvSpPr>
        <p:spPr>
          <a:xfrm>
            <a:off x="457200" y="1716048"/>
            <a:ext cx="5852160" cy="4425355"/>
          </a:xfrm>
        </p:spPr>
        <p:txBody>
          <a:bodyPr/>
          <a:lstStyle/>
          <a:p>
            <a:r>
              <a:rPr lang="cs-CZ" dirty="0"/>
              <a:t>ukazatel množství vodní páry ve vzduchu</a:t>
            </a:r>
          </a:p>
          <a:p>
            <a:r>
              <a:rPr lang="cs-CZ" dirty="0"/>
              <a:t>měříme vlhkoměrem</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0" y="1244467"/>
            <a:ext cx="2376264" cy="2376264"/>
          </a:xfrm>
          <a:prstGeom prst="rect">
            <a:avLst/>
          </a:prstGeom>
        </p:spPr>
      </p:pic>
      <p:graphicFrame>
        <p:nvGraphicFramePr>
          <p:cNvPr id="5" name="Diagram 4"/>
          <p:cNvGraphicFramePr/>
          <p:nvPr>
            <p:extLst>
              <p:ext uri="{D42A27DB-BD31-4B8C-83A1-F6EECF244321}">
                <p14:modId xmlns:p14="http://schemas.microsoft.com/office/powerpoint/2010/main" val="3198829447"/>
              </p:ext>
            </p:extLst>
          </p:nvPr>
        </p:nvGraphicFramePr>
        <p:xfrm>
          <a:off x="457200" y="3531995"/>
          <a:ext cx="8351520" cy="2609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970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Relativní vlhkost</a:t>
            </a:r>
          </a:p>
        </p:txBody>
      </p:sp>
      <p:graphicFrame>
        <p:nvGraphicFramePr>
          <p:cNvPr id="5" name="Zástupný symbol pro obsah 3"/>
          <p:cNvGraphicFramePr>
            <a:graphicFrameLocks/>
          </p:cNvGraphicFramePr>
          <p:nvPr>
            <p:extLst>
              <p:ext uri="{D42A27DB-BD31-4B8C-83A1-F6EECF244321}">
                <p14:modId xmlns:p14="http://schemas.microsoft.com/office/powerpoint/2010/main" val="2261099571"/>
              </p:ext>
            </p:extLst>
          </p:nvPr>
        </p:nvGraphicFramePr>
        <p:xfrm>
          <a:off x="457200" y="1845756"/>
          <a:ext cx="8229600" cy="3863556"/>
        </p:xfrm>
        <a:graphic>
          <a:graphicData uri="http://schemas.openxmlformats.org/drawingml/2006/table">
            <a:tbl>
              <a:tblPr/>
              <a:tblGrid>
                <a:gridCol w="1722003">
                  <a:extLst>
                    <a:ext uri="{9D8B030D-6E8A-4147-A177-3AD203B41FA5}">
                      <a16:colId xmlns:a16="http://schemas.microsoft.com/office/drawing/2014/main" val="20000"/>
                    </a:ext>
                  </a:extLst>
                </a:gridCol>
                <a:gridCol w="2169199">
                  <a:extLst>
                    <a:ext uri="{9D8B030D-6E8A-4147-A177-3AD203B41FA5}">
                      <a16:colId xmlns:a16="http://schemas.microsoft.com/office/drawing/2014/main" val="20001"/>
                    </a:ext>
                  </a:extLst>
                </a:gridCol>
                <a:gridCol w="2169199">
                  <a:extLst>
                    <a:ext uri="{9D8B030D-6E8A-4147-A177-3AD203B41FA5}">
                      <a16:colId xmlns:a16="http://schemas.microsoft.com/office/drawing/2014/main" val="20002"/>
                    </a:ext>
                  </a:extLst>
                </a:gridCol>
                <a:gridCol w="2169199">
                  <a:extLst>
                    <a:ext uri="{9D8B030D-6E8A-4147-A177-3AD203B41FA5}">
                      <a16:colId xmlns:a16="http://schemas.microsoft.com/office/drawing/2014/main" val="20003"/>
                    </a:ext>
                  </a:extLst>
                </a:gridCol>
              </a:tblGrid>
              <a:tr h="72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1" i="0" dirty="0"/>
                        <a:t>Teplota </a:t>
                      </a:r>
                      <a:r>
                        <a:rPr lang="cs-CZ" sz="2000" b="1" i="0" dirty="0">
                          <a:effectLst/>
                        </a:rPr>
                        <a:t>(</a:t>
                      </a:r>
                      <a:r>
                        <a:rPr lang="cs-CZ" sz="2000" b="1" i="0" baseline="0" dirty="0">
                          <a:effectLst/>
                        </a:rPr>
                        <a:t>°</a:t>
                      </a:r>
                      <a:r>
                        <a:rPr lang="cs-CZ" sz="2000" b="1" i="0" dirty="0">
                          <a:effectLst/>
                        </a:rPr>
                        <a:t>C)</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1" i="0" dirty="0">
                          <a:effectLst/>
                        </a:rPr>
                        <a:t>Množství</a:t>
                      </a:r>
                      <a:r>
                        <a:rPr lang="cs-CZ" sz="2000" b="1" i="0" baseline="0" dirty="0">
                          <a:effectLst/>
                        </a:rPr>
                        <a:t> vodní páry </a:t>
                      </a:r>
                      <a:r>
                        <a:rPr lang="cs-CZ" sz="2000" b="1" i="0" dirty="0">
                          <a:effectLst/>
                        </a:rPr>
                        <a:t>(g/m</a:t>
                      </a:r>
                      <a:r>
                        <a:rPr lang="cs-CZ" sz="2000" b="1" i="0" baseline="30000" dirty="0">
                          <a:effectLst/>
                        </a:rPr>
                        <a:t>3</a:t>
                      </a:r>
                      <a:r>
                        <a:rPr lang="cs-CZ" sz="2000" b="1" i="0" dirty="0">
                          <a:effectLst/>
                        </a:rPr>
                        <a:t>)</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1" i="0" u="none" dirty="0"/>
                        <a:t>Maximální</a:t>
                      </a:r>
                      <a:r>
                        <a:rPr lang="cs-CZ" sz="2000" b="1" i="0" u="none" baseline="0" dirty="0"/>
                        <a:t> </a:t>
                      </a:r>
                      <a:r>
                        <a:rPr lang="cs-CZ" sz="2000" b="1" i="0" baseline="0" dirty="0"/>
                        <a:t>hmotnost vod. páry </a:t>
                      </a:r>
                      <a:r>
                        <a:rPr lang="cs-CZ" sz="2000" b="1" i="0" dirty="0">
                          <a:effectLst/>
                        </a:rPr>
                        <a:t>(g/m</a:t>
                      </a:r>
                      <a:r>
                        <a:rPr lang="cs-CZ" sz="2000" b="1" i="0" baseline="30000" dirty="0">
                          <a:effectLst/>
                        </a:rPr>
                        <a:t>3</a:t>
                      </a:r>
                      <a:r>
                        <a:rPr lang="cs-CZ" sz="2000" b="1" i="0" dirty="0">
                          <a:effectLst/>
                        </a:rPr>
                        <a:t>)</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1" i="0" dirty="0">
                          <a:effectLst/>
                        </a:rPr>
                        <a:t>Relativní vlhkost (v %)</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0000">
                <a:tc>
                  <a:txBody>
                    <a:bodyPr/>
                    <a:lstStyle/>
                    <a:p>
                      <a:pPr algn="ctr"/>
                      <a:r>
                        <a:rPr lang="cs-CZ" sz="2000" dirty="0"/>
                        <a:t>20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6,92</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17,3</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40%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0000">
                <a:tc>
                  <a:txBody>
                    <a:bodyPr/>
                    <a:lstStyle/>
                    <a:p>
                      <a:pPr algn="ctr"/>
                      <a:r>
                        <a:rPr lang="cs-CZ" sz="2000" dirty="0"/>
                        <a:t>20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8,65</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17,3</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50%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20000">
                <a:tc>
                  <a:txBody>
                    <a:bodyPr/>
                    <a:lstStyle/>
                    <a:p>
                      <a:pPr algn="ctr"/>
                      <a:r>
                        <a:rPr lang="cs-CZ" sz="2000" dirty="0"/>
                        <a:t>20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12,11</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17,3</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70%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20000">
                <a:tc>
                  <a:txBody>
                    <a:bodyPr/>
                    <a:lstStyle/>
                    <a:p>
                      <a:pPr algn="ctr"/>
                      <a:r>
                        <a:rPr lang="cs-CZ" sz="2000" dirty="0"/>
                        <a:t>20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17,3</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17,3</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100%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6739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Závislost vlhkosti na teplotě</a:t>
            </a:r>
          </a:p>
        </p:txBody>
      </p:sp>
      <p:graphicFrame>
        <p:nvGraphicFramePr>
          <p:cNvPr id="5" name="Zástupný symbol pro obsah 3"/>
          <p:cNvGraphicFramePr>
            <a:graphicFrameLocks/>
          </p:cNvGraphicFramePr>
          <p:nvPr>
            <p:extLst>
              <p:ext uri="{D42A27DB-BD31-4B8C-83A1-F6EECF244321}">
                <p14:modId xmlns:p14="http://schemas.microsoft.com/office/powerpoint/2010/main" val="951907022"/>
              </p:ext>
            </p:extLst>
          </p:nvPr>
        </p:nvGraphicFramePr>
        <p:xfrm>
          <a:off x="457200" y="1845756"/>
          <a:ext cx="7708232" cy="3600000"/>
        </p:xfrm>
        <a:graphic>
          <a:graphicData uri="http://schemas.openxmlformats.org/drawingml/2006/table">
            <a:tbl>
              <a:tblPr/>
              <a:tblGrid>
                <a:gridCol w="2190218">
                  <a:extLst>
                    <a:ext uri="{9D8B030D-6E8A-4147-A177-3AD203B41FA5}">
                      <a16:colId xmlns:a16="http://schemas.microsoft.com/office/drawing/2014/main" val="20000"/>
                    </a:ext>
                  </a:extLst>
                </a:gridCol>
                <a:gridCol w="2759007">
                  <a:extLst>
                    <a:ext uri="{9D8B030D-6E8A-4147-A177-3AD203B41FA5}">
                      <a16:colId xmlns:a16="http://schemas.microsoft.com/office/drawing/2014/main" val="20002"/>
                    </a:ext>
                  </a:extLst>
                </a:gridCol>
                <a:gridCol w="2759007">
                  <a:extLst>
                    <a:ext uri="{9D8B030D-6E8A-4147-A177-3AD203B41FA5}">
                      <a16:colId xmlns:a16="http://schemas.microsoft.com/office/drawing/2014/main" val="20003"/>
                    </a:ext>
                  </a:extLst>
                </a:gridCol>
              </a:tblGrid>
              <a:tr h="72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1" i="0" dirty="0"/>
                        <a:t>teplota </a:t>
                      </a:r>
                      <a:r>
                        <a:rPr lang="cs-CZ" sz="2000" b="1" i="0" dirty="0">
                          <a:effectLst/>
                        </a:rPr>
                        <a:t>(</a:t>
                      </a:r>
                      <a:r>
                        <a:rPr lang="cs-CZ" sz="2000" b="1" i="0" baseline="0" dirty="0">
                          <a:effectLst/>
                        </a:rPr>
                        <a:t>°</a:t>
                      </a:r>
                      <a:r>
                        <a:rPr lang="cs-CZ" sz="2000" b="1" i="0" dirty="0">
                          <a:effectLst/>
                        </a:rPr>
                        <a:t>C)</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1" i="0" u="none" dirty="0"/>
                        <a:t>absolutní vlhkost</a:t>
                      </a:r>
                      <a:r>
                        <a:rPr lang="cs-CZ" sz="2000" b="1" i="0" baseline="0" dirty="0"/>
                        <a:t> </a:t>
                      </a:r>
                      <a:r>
                        <a:rPr lang="cs-CZ" sz="2000" b="1" i="0" dirty="0">
                          <a:effectLst/>
                        </a:rPr>
                        <a:t>(g/m</a:t>
                      </a:r>
                      <a:r>
                        <a:rPr lang="cs-CZ" sz="2000" b="1" i="0" baseline="30000" dirty="0">
                          <a:effectLst/>
                        </a:rPr>
                        <a:t>3</a:t>
                      </a:r>
                      <a:r>
                        <a:rPr lang="cs-CZ" sz="2000" b="1" i="0" dirty="0">
                          <a:effectLst/>
                        </a:rPr>
                        <a:t>)</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1" i="0" dirty="0">
                          <a:effectLst/>
                        </a:rPr>
                        <a:t>relativní</a:t>
                      </a:r>
                      <a:br>
                        <a:rPr lang="cs-CZ" sz="2000" b="1" i="0" dirty="0">
                          <a:effectLst/>
                        </a:rPr>
                      </a:br>
                      <a:r>
                        <a:rPr lang="cs-CZ" sz="2000" b="1" i="0" dirty="0">
                          <a:effectLst/>
                        </a:rPr>
                        <a:t> vlhkost (v %)</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0000">
                <a:tc>
                  <a:txBody>
                    <a:bodyPr/>
                    <a:lstStyle/>
                    <a:p>
                      <a:pPr algn="ctr"/>
                      <a:r>
                        <a:rPr lang="cs-CZ" sz="2000" dirty="0"/>
                        <a:t>-20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1,05</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100%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0000">
                <a:tc>
                  <a:txBody>
                    <a:bodyPr/>
                    <a:lstStyle/>
                    <a:p>
                      <a:pPr algn="ctr"/>
                      <a:r>
                        <a:rPr lang="cs-CZ" sz="2000" dirty="0"/>
                        <a:t>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4,89</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100%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20000">
                <a:tc>
                  <a:txBody>
                    <a:bodyPr/>
                    <a:lstStyle/>
                    <a:p>
                      <a:pPr algn="ctr"/>
                      <a:r>
                        <a:rPr lang="cs-CZ" sz="2000" dirty="0"/>
                        <a:t>20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17,3</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100%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20000">
                <a:tc>
                  <a:txBody>
                    <a:bodyPr/>
                    <a:lstStyle/>
                    <a:p>
                      <a:pPr algn="ctr"/>
                      <a:r>
                        <a:rPr lang="cs-CZ" sz="2000" dirty="0"/>
                        <a:t>30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30,4</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100%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86064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Rosný bod</a:t>
            </a:r>
          </a:p>
        </p:txBody>
      </p:sp>
      <p:graphicFrame>
        <p:nvGraphicFramePr>
          <p:cNvPr id="4" name="Tabulka 3"/>
          <p:cNvGraphicFramePr>
            <a:graphicFrameLocks noGrp="1"/>
          </p:cNvGraphicFramePr>
          <p:nvPr>
            <p:extLst>
              <p:ext uri="{D42A27DB-BD31-4B8C-83A1-F6EECF244321}">
                <p14:modId xmlns:p14="http://schemas.microsoft.com/office/powerpoint/2010/main" val="404942051"/>
              </p:ext>
            </p:extLst>
          </p:nvPr>
        </p:nvGraphicFramePr>
        <p:xfrm>
          <a:off x="457200" y="2765426"/>
          <a:ext cx="6019800" cy="3470836"/>
        </p:xfrm>
        <a:graphic>
          <a:graphicData uri="http://schemas.openxmlformats.org/drawingml/2006/table">
            <a:tbl>
              <a:tblPr firstRow="1" bandRow="1">
                <a:tableStyleId>{5940675A-B579-460E-94D1-54222C63F5DA}</a:tableStyleId>
              </a:tblPr>
              <a:tblGrid>
                <a:gridCol w="4140599">
                  <a:extLst>
                    <a:ext uri="{9D8B030D-6E8A-4147-A177-3AD203B41FA5}">
                      <a16:colId xmlns:a16="http://schemas.microsoft.com/office/drawing/2014/main" val="20000"/>
                    </a:ext>
                  </a:extLst>
                </a:gridCol>
                <a:gridCol w="1879201">
                  <a:extLst>
                    <a:ext uri="{9D8B030D-6E8A-4147-A177-3AD203B41FA5}">
                      <a16:colId xmlns:a16="http://schemas.microsoft.com/office/drawing/2014/main" val="20001"/>
                    </a:ext>
                  </a:extLst>
                </a:gridCol>
              </a:tblGrid>
              <a:tr h="86280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800" baseline="0" dirty="0"/>
                        <a:t>Ochlazení vzduchu obsahujícím </a:t>
                      </a:r>
                      <a:r>
                        <a:rPr lang="cs-CZ" sz="2800" dirty="0"/>
                        <a:t>15</a:t>
                      </a:r>
                      <a:r>
                        <a:rPr lang="cs-CZ" sz="2800" baseline="0" dirty="0"/>
                        <a:t> </a:t>
                      </a:r>
                      <a:r>
                        <a:rPr lang="cs-CZ" sz="2800" dirty="0"/>
                        <a:t>g</a:t>
                      </a:r>
                      <a:r>
                        <a:rPr lang="cs-CZ" sz="2800" baseline="0" dirty="0"/>
                        <a:t> vodní páry v </a:t>
                      </a:r>
                      <a:r>
                        <a:rPr lang="cs-CZ" sz="2800" dirty="0"/>
                        <a:t>m</a:t>
                      </a:r>
                      <a:r>
                        <a:rPr lang="cs-CZ" sz="2800" baseline="30000" dirty="0"/>
                        <a:t>3</a:t>
                      </a:r>
                    </a:p>
                  </a:txBody>
                  <a:tcPr/>
                </a:tc>
                <a:tc hMerge="1">
                  <a:txBody>
                    <a:bodyPr/>
                    <a:lstStyle/>
                    <a:p>
                      <a:pPr algn="ctr"/>
                      <a:endParaRPr lang="cs-CZ" sz="2800" dirty="0"/>
                    </a:p>
                  </a:txBody>
                  <a:tcPr/>
                </a:tc>
                <a:extLst>
                  <a:ext uri="{0D108BD9-81ED-4DB2-BD59-A6C34878D82A}">
                    <a16:rowId xmlns:a16="http://schemas.microsoft.com/office/drawing/2014/main" val="10000"/>
                  </a:ext>
                </a:extLst>
              </a:tr>
              <a:tr h="631489">
                <a:tc>
                  <a:txBody>
                    <a:bodyPr/>
                    <a:lstStyle/>
                    <a:p>
                      <a:pPr algn="ctr"/>
                      <a:r>
                        <a:rPr lang="cs-CZ" sz="2800" dirty="0"/>
                        <a:t>30°C</a:t>
                      </a:r>
                    </a:p>
                  </a:txBody>
                  <a:tcPr/>
                </a:tc>
                <a:tc>
                  <a:txBody>
                    <a:bodyPr/>
                    <a:lstStyle/>
                    <a:p>
                      <a:pPr algn="ctr"/>
                      <a:r>
                        <a:rPr lang="cs-CZ" sz="2800" dirty="0"/>
                        <a:t>50%</a:t>
                      </a:r>
                    </a:p>
                  </a:txBody>
                  <a:tcPr/>
                </a:tc>
                <a:extLst>
                  <a:ext uri="{0D108BD9-81ED-4DB2-BD59-A6C34878D82A}">
                    <a16:rowId xmlns:a16="http://schemas.microsoft.com/office/drawing/2014/main" val="10001"/>
                  </a:ext>
                </a:extLst>
              </a:tr>
              <a:tr h="631489">
                <a:tc>
                  <a:txBody>
                    <a:bodyPr/>
                    <a:lstStyle/>
                    <a:p>
                      <a:pPr algn="ctr"/>
                      <a:r>
                        <a:rPr lang="cs-CZ" sz="2800" dirty="0"/>
                        <a:t>20°C</a:t>
                      </a:r>
                    </a:p>
                  </a:txBody>
                  <a:tcPr/>
                </a:tc>
                <a:tc>
                  <a:txBody>
                    <a:bodyPr/>
                    <a:lstStyle/>
                    <a:p>
                      <a:pPr algn="ctr"/>
                      <a:r>
                        <a:rPr lang="cs-CZ" sz="2800" dirty="0"/>
                        <a:t>88%</a:t>
                      </a:r>
                    </a:p>
                  </a:txBody>
                  <a:tcPr/>
                </a:tc>
                <a:extLst>
                  <a:ext uri="{0D108BD9-81ED-4DB2-BD59-A6C34878D82A}">
                    <a16:rowId xmlns:a16="http://schemas.microsoft.com/office/drawing/2014/main" val="10002"/>
                  </a:ext>
                </a:extLst>
              </a:tr>
              <a:tr h="631489">
                <a:tc>
                  <a:txBody>
                    <a:bodyPr/>
                    <a:lstStyle/>
                    <a:p>
                      <a:pPr algn="ctr"/>
                      <a:r>
                        <a:rPr lang="cs-CZ" sz="2800" dirty="0"/>
                        <a:t>15 °C</a:t>
                      </a:r>
                    </a:p>
                  </a:txBody>
                  <a:tcPr/>
                </a:tc>
                <a:tc>
                  <a:txBody>
                    <a:bodyPr/>
                    <a:lstStyle/>
                    <a:p>
                      <a:pPr algn="ctr"/>
                      <a:r>
                        <a:rPr lang="cs-CZ" sz="2800" dirty="0"/>
                        <a:t>100%</a:t>
                      </a:r>
                    </a:p>
                  </a:txBody>
                  <a:tcPr/>
                </a:tc>
                <a:extLst>
                  <a:ext uri="{0D108BD9-81ED-4DB2-BD59-A6C34878D82A}">
                    <a16:rowId xmlns:a16="http://schemas.microsoft.com/office/drawing/2014/main" val="10003"/>
                  </a:ext>
                </a:extLst>
              </a:tr>
              <a:tr h="631489">
                <a:tc>
                  <a:txBody>
                    <a:bodyPr/>
                    <a:lstStyle/>
                    <a:p>
                      <a:pPr algn="ctr"/>
                      <a:r>
                        <a:rPr lang="cs-CZ" sz="2800" dirty="0"/>
                        <a:t>10 °C</a:t>
                      </a:r>
                    </a:p>
                  </a:txBody>
                  <a:tcPr/>
                </a:tc>
                <a:tc>
                  <a:txBody>
                    <a:bodyPr/>
                    <a:lstStyle/>
                    <a:p>
                      <a:pPr algn="ctr"/>
                      <a:r>
                        <a:rPr lang="cs-CZ" sz="2800" dirty="0"/>
                        <a:t>100%</a:t>
                      </a:r>
                    </a:p>
                  </a:txBody>
                  <a:tcPr/>
                </a:tc>
                <a:extLst>
                  <a:ext uri="{0D108BD9-81ED-4DB2-BD59-A6C34878D82A}">
                    <a16:rowId xmlns:a16="http://schemas.microsoft.com/office/drawing/2014/main" val="10004"/>
                  </a:ext>
                </a:extLst>
              </a:tr>
            </a:tbl>
          </a:graphicData>
        </a:graphic>
      </p:graphicFrame>
      <p:sp>
        <p:nvSpPr>
          <p:cNvPr id="5" name="Šipka dolů 4"/>
          <p:cNvSpPr/>
          <p:nvPr/>
        </p:nvSpPr>
        <p:spPr>
          <a:xfrm>
            <a:off x="6579840" y="3745264"/>
            <a:ext cx="576064" cy="122791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lů 6"/>
          <p:cNvSpPr/>
          <p:nvPr/>
        </p:nvSpPr>
        <p:spPr>
          <a:xfrm>
            <a:off x="6579840" y="4996408"/>
            <a:ext cx="576064" cy="11993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7011888" y="3745264"/>
            <a:ext cx="1728192" cy="1015663"/>
          </a:xfrm>
          <a:prstGeom prst="rect">
            <a:avLst/>
          </a:prstGeom>
          <a:noFill/>
        </p:spPr>
        <p:txBody>
          <a:bodyPr wrap="square" rtlCol="0">
            <a:spAutoFit/>
          </a:bodyPr>
          <a:lstStyle/>
          <a:p>
            <a:r>
              <a:rPr lang="cs-CZ" sz="2000" b="1" dirty="0">
                <a:solidFill>
                  <a:srgbClr val="FFC000"/>
                </a:solidFill>
              </a:rPr>
              <a:t>Zvýšení relativní vlhkosti</a:t>
            </a:r>
          </a:p>
        </p:txBody>
      </p:sp>
      <p:sp>
        <p:nvSpPr>
          <p:cNvPr id="9" name="TextovéPole 8"/>
          <p:cNvSpPr txBox="1"/>
          <p:nvPr/>
        </p:nvSpPr>
        <p:spPr>
          <a:xfrm>
            <a:off x="7011888" y="5516433"/>
            <a:ext cx="1872208" cy="400110"/>
          </a:xfrm>
          <a:prstGeom prst="rect">
            <a:avLst/>
          </a:prstGeom>
          <a:noFill/>
        </p:spPr>
        <p:txBody>
          <a:bodyPr wrap="square" rtlCol="0">
            <a:spAutoFit/>
          </a:bodyPr>
          <a:lstStyle/>
          <a:p>
            <a:r>
              <a:rPr lang="cs-CZ" sz="2000" b="1" dirty="0">
                <a:solidFill>
                  <a:schemeClr val="tx2"/>
                </a:solidFill>
              </a:rPr>
              <a:t>Kondenzace</a:t>
            </a:r>
          </a:p>
        </p:txBody>
      </p:sp>
      <p:sp>
        <p:nvSpPr>
          <p:cNvPr id="10" name="TextovéPole 9"/>
          <p:cNvSpPr txBox="1"/>
          <p:nvPr/>
        </p:nvSpPr>
        <p:spPr>
          <a:xfrm>
            <a:off x="7011888" y="4820884"/>
            <a:ext cx="1872208" cy="400110"/>
          </a:xfrm>
          <a:prstGeom prst="rect">
            <a:avLst/>
          </a:prstGeom>
          <a:noFill/>
        </p:spPr>
        <p:txBody>
          <a:bodyPr wrap="square" rtlCol="0">
            <a:spAutoFit/>
          </a:bodyPr>
          <a:lstStyle/>
          <a:p>
            <a:r>
              <a:rPr lang="cs-CZ" sz="2000" b="1" dirty="0"/>
              <a:t>Rosný bod</a:t>
            </a:r>
          </a:p>
        </p:txBody>
      </p:sp>
      <p:sp>
        <p:nvSpPr>
          <p:cNvPr id="3" name="TextovéPole 2"/>
          <p:cNvSpPr txBox="1"/>
          <p:nvPr/>
        </p:nvSpPr>
        <p:spPr>
          <a:xfrm>
            <a:off x="457200" y="1418585"/>
            <a:ext cx="8579296" cy="1077218"/>
          </a:xfrm>
          <a:prstGeom prst="rect">
            <a:avLst/>
          </a:prstGeom>
          <a:noFill/>
        </p:spPr>
        <p:txBody>
          <a:bodyPr wrap="square" rtlCol="0">
            <a:spAutoFit/>
          </a:bodyPr>
          <a:lstStyle/>
          <a:p>
            <a:pPr algn="ctr"/>
            <a:r>
              <a:rPr lang="cs-CZ" sz="3200" dirty="0"/>
              <a:t>Teplota, na kterou musíme ochladit vzduch, aby byl vodní parou zcela nasycen. </a:t>
            </a:r>
          </a:p>
        </p:txBody>
      </p:sp>
    </p:spTree>
    <p:extLst>
      <p:ext uri="{BB962C8B-B14F-4D97-AF65-F5344CB8AC3E}">
        <p14:creationId xmlns:p14="http://schemas.microsoft.com/office/powerpoint/2010/main" val="157859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Co se stane, když…</a:t>
            </a:r>
          </a:p>
        </p:txBody>
      </p:sp>
      <p:sp>
        <p:nvSpPr>
          <p:cNvPr id="3" name="Zástupný symbol pro obsah 2"/>
          <p:cNvSpPr>
            <a:spLocks noGrp="1"/>
          </p:cNvSpPr>
          <p:nvPr>
            <p:ph idx="1"/>
          </p:nvPr>
        </p:nvSpPr>
        <p:spPr/>
        <p:txBody>
          <a:bodyPr/>
          <a:lstStyle/>
          <a:p>
            <a:pPr marL="0" indent="0" algn="ctr">
              <a:buNone/>
            </a:pPr>
            <a:r>
              <a:rPr lang="cs-CZ" sz="4000" dirty="0"/>
              <a:t>Teplý vzduch se nasune nad chladný zemský povrch? (advekce)</a:t>
            </a:r>
          </a:p>
          <a:p>
            <a:pPr marL="514350" indent="-514350">
              <a:buFont typeface="+mj-lt"/>
              <a:buAutoNum type="arabicPeriod"/>
            </a:pP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3284983"/>
            <a:ext cx="2592288" cy="2580767"/>
          </a:xfrm>
          <a:prstGeom prst="rect">
            <a:avLst/>
          </a:prstGeom>
        </p:spPr>
      </p:pic>
      <p:pic>
        <p:nvPicPr>
          <p:cNvPr id="5" name="Obrázek 4"/>
          <p:cNvPicPr>
            <a:picLocks noChangeAspect="1"/>
          </p:cNvPicPr>
          <p:nvPr/>
        </p:nvPicPr>
        <p:blipFill rotWithShape="1">
          <a:blip r:embed="rId4">
            <a:extLst>
              <a:ext uri="{28A0092B-C50C-407E-A947-70E740481C1C}">
                <a14:useLocalDpi xmlns:a14="http://schemas.microsoft.com/office/drawing/2010/main" val="0"/>
              </a:ext>
            </a:extLst>
          </a:blip>
          <a:srcRect t="18681" r="15904"/>
          <a:stretch/>
        </p:blipFill>
        <p:spPr>
          <a:xfrm>
            <a:off x="901637" y="3356991"/>
            <a:ext cx="3814380" cy="2769171"/>
          </a:xfrm>
          <a:prstGeom prst="rect">
            <a:avLst/>
          </a:prstGeom>
        </p:spPr>
      </p:pic>
    </p:spTree>
    <p:extLst>
      <p:ext uri="{BB962C8B-B14F-4D97-AF65-F5344CB8AC3E}">
        <p14:creationId xmlns:p14="http://schemas.microsoft.com/office/powerpoint/2010/main" val="28778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Co se stane, když…</a:t>
            </a:r>
          </a:p>
        </p:txBody>
      </p:sp>
      <p:sp>
        <p:nvSpPr>
          <p:cNvPr id="3" name="Zástupný symbol pro obsah 2"/>
          <p:cNvSpPr>
            <a:spLocks noGrp="1"/>
          </p:cNvSpPr>
          <p:nvPr>
            <p:ph idx="1"/>
          </p:nvPr>
        </p:nvSpPr>
        <p:spPr/>
        <p:txBody>
          <a:bodyPr>
            <a:normAutofit/>
          </a:bodyPr>
          <a:lstStyle/>
          <a:p>
            <a:pPr marL="0" indent="0" algn="ctr">
              <a:buNone/>
            </a:pPr>
            <a:r>
              <a:rPr lang="cs-CZ" sz="4000" dirty="0"/>
              <a:t>Začne stoupat vzduch do vyšších hladin? </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3601369"/>
            <a:ext cx="3366392" cy="2524794"/>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955" y="3601369"/>
            <a:ext cx="3570453" cy="2677840"/>
          </a:xfrm>
          <a:prstGeom prst="rect">
            <a:avLst/>
          </a:prstGeom>
        </p:spPr>
      </p:pic>
    </p:spTree>
    <p:extLst>
      <p:ext uri="{BB962C8B-B14F-4D97-AF65-F5344CB8AC3E}">
        <p14:creationId xmlns:p14="http://schemas.microsoft.com/office/powerpoint/2010/main" val="15220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Co se stane, když…</a:t>
            </a:r>
          </a:p>
        </p:txBody>
      </p:sp>
      <p:sp>
        <p:nvSpPr>
          <p:cNvPr id="3" name="Zástupný symbol pro obsah 2"/>
          <p:cNvSpPr>
            <a:spLocks noGrp="1"/>
          </p:cNvSpPr>
          <p:nvPr>
            <p:ph idx="1"/>
          </p:nvPr>
        </p:nvSpPr>
        <p:spPr/>
        <p:txBody>
          <a:bodyPr/>
          <a:lstStyle/>
          <a:p>
            <a:pPr marL="0" indent="0" algn="ctr">
              <a:buNone/>
            </a:pPr>
            <a:r>
              <a:rPr lang="cs-CZ" sz="4000" dirty="0"/>
              <a:t>Přes noc se ochladí zemský povrch a přilehlé vrstvy atmosféry?</a:t>
            </a:r>
          </a:p>
          <a:p>
            <a:pPr marL="514350" indent="-514350">
              <a:buFont typeface="+mj-lt"/>
              <a:buAutoNum type="arabicPeriod"/>
            </a:pP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61" y="3165544"/>
            <a:ext cx="4150071" cy="2768876"/>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0263" y="3558452"/>
            <a:ext cx="4003708" cy="2567711"/>
          </a:xfrm>
          <a:prstGeom prst="rect">
            <a:avLst/>
          </a:prstGeom>
        </p:spPr>
      </p:pic>
    </p:spTree>
    <p:extLst>
      <p:ext uri="{BB962C8B-B14F-4D97-AF65-F5344CB8AC3E}">
        <p14:creationId xmlns:p14="http://schemas.microsoft.com/office/powerpoint/2010/main" val="429205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Mlha</a:t>
            </a:r>
          </a:p>
        </p:txBody>
      </p:sp>
      <p:sp>
        <p:nvSpPr>
          <p:cNvPr id="3" name="Zástupný symbol pro obsah 2"/>
          <p:cNvSpPr>
            <a:spLocks noGrp="1"/>
          </p:cNvSpPr>
          <p:nvPr>
            <p:ph idx="1"/>
          </p:nvPr>
        </p:nvSpPr>
        <p:spPr/>
        <p:txBody>
          <a:bodyPr>
            <a:normAutofit/>
          </a:bodyPr>
          <a:lstStyle/>
          <a:p>
            <a:r>
              <a:rPr lang="cs-CZ" dirty="0"/>
              <a:t>Vzniká v důsledku kondenzace vodní páry</a:t>
            </a:r>
          </a:p>
          <a:p>
            <a:r>
              <a:rPr lang="cs-CZ" dirty="0"/>
              <a:t>Dohlednost je menší než 1 km</a:t>
            </a:r>
          </a:p>
          <a:p>
            <a:r>
              <a:rPr lang="cs-CZ" dirty="0"/>
              <a:t>Problém především pro dopravu (leteckou, lodní i automobilovou)</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970" y="3658642"/>
            <a:ext cx="3562830" cy="2458353"/>
          </a:xfrm>
          <a:prstGeom prst="rect">
            <a:avLst/>
          </a:prstGeom>
        </p:spPr>
      </p:pic>
      <p:pic>
        <p:nvPicPr>
          <p:cNvPr id="5" name="Obrázek 4"/>
          <p:cNvPicPr>
            <a:picLocks noChangeAspect="1"/>
          </p:cNvPicPr>
          <p:nvPr/>
        </p:nvPicPr>
        <p:blipFill rotWithShape="1">
          <a:blip r:embed="rId4" cstate="print">
            <a:extLst>
              <a:ext uri="{28A0092B-C50C-407E-A947-70E740481C1C}">
                <a14:useLocalDpi xmlns:a14="http://schemas.microsoft.com/office/drawing/2010/main" val="0"/>
              </a:ext>
            </a:extLst>
          </a:blip>
          <a:srcRect l="2128" t="4545" r="4255" b="6619"/>
          <a:stretch/>
        </p:blipFill>
        <p:spPr>
          <a:xfrm>
            <a:off x="899592" y="4077072"/>
            <a:ext cx="3600400" cy="2209336"/>
          </a:xfrm>
          <a:prstGeom prst="rect">
            <a:avLst/>
          </a:prstGeom>
        </p:spPr>
      </p:pic>
    </p:spTree>
    <p:extLst>
      <p:ext uri="{BB962C8B-B14F-4D97-AF65-F5344CB8AC3E}">
        <p14:creationId xmlns:p14="http://schemas.microsoft.com/office/powerpoint/2010/main" val="74690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Voda v atmosféře</a:t>
            </a:r>
          </a:p>
        </p:txBody>
      </p:sp>
      <p:sp>
        <p:nvSpPr>
          <p:cNvPr id="3" name="Zástupný symbol pro obsah 2"/>
          <p:cNvSpPr>
            <a:spLocks noGrp="1"/>
          </p:cNvSpPr>
          <p:nvPr>
            <p:ph idx="1"/>
          </p:nvPr>
        </p:nvSpPr>
        <p:spPr/>
        <p:txBody>
          <a:bodyPr/>
          <a:lstStyle/>
          <a:p>
            <a:pPr marL="0" indent="0">
              <a:buNone/>
            </a:pPr>
            <a:r>
              <a:rPr lang="cs-CZ" dirty="0"/>
              <a:t>voda se v atmosféře vyskytuje ve všech skupenstvích:</a:t>
            </a:r>
          </a:p>
          <a:p>
            <a:pPr marL="457200" lvl="1" indent="0">
              <a:buNone/>
            </a:pPr>
            <a:r>
              <a:rPr lang="cs-CZ" dirty="0"/>
              <a:t>pevném (sníh, led, jinovatka)</a:t>
            </a:r>
          </a:p>
          <a:p>
            <a:pPr marL="457200" lvl="1" indent="0">
              <a:buNone/>
            </a:pPr>
            <a:r>
              <a:rPr lang="cs-CZ" dirty="0"/>
              <a:t>kapalném (rosa, kapičky vody)</a:t>
            </a:r>
          </a:p>
          <a:p>
            <a:pPr marL="457200" lvl="1" indent="0">
              <a:buNone/>
            </a:pPr>
            <a:r>
              <a:rPr lang="cs-CZ" dirty="0"/>
              <a:t>plynném (vodní pára)</a:t>
            </a:r>
          </a:p>
          <a:p>
            <a:endParaRPr lang="cs-CZ" dirty="0"/>
          </a:p>
          <a:p>
            <a:endParaRPr lang="cs-CZ" dirty="0"/>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2290" y="4409735"/>
            <a:ext cx="2475599" cy="1856699"/>
          </a:xfrm>
          <a:prstGeom prst="rect">
            <a:avLst/>
          </a:prstGeom>
          <a:ln>
            <a:noFill/>
          </a:ln>
          <a:effectLst>
            <a:softEdge rad="112500"/>
          </a:effec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91" y="4311892"/>
            <a:ext cx="3000375" cy="1914525"/>
          </a:xfrm>
          <a:prstGeom prst="rect">
            <a:avLst/>
          </a:prstGeom>
          <a:ln>
            <a:noFill/>
          </a:ln>
          <a:effectLst>
            <a:softEdge rad="112500"/>
          </a:effectLst>
        </p:spPr>
      </p:pic>
      <p:pic>
        <p:nvPicPr>
          <p:cNvPr id="9" name="Obrázek 8"/>
          <p:cNvPicPr>
            <a:picLocks noChangeAspect="1"/>
          </p:cNvPicPr>
          <p:nvPr/>
        </p:nvPicPr>
        <p:blipFill rotWithShape="1">
          <a:blip r:embed="rId5" cstate="print">
            <a:extLst>
              <a:ext uri="{28A0092B-C50C-407E-A947-70E740481C1C}">
                <a14:useLocalDpi xmlns:a14="http://schemas.microsoft.com/office/drawing/2010/main" val="0"/>
              </a:ext>
            </a:extLst>
          </a:blip>
          <a:srcRect l="13488" t="32950" r="33083" b="9606"/>
          <a:stretch/>
        </p:blipFill>
        <p:spPr>
          <a:xfrm rot="5400000">
            <a:off x="5899499" y="3257206"/>
            <a:ext cx="3731051" cy="2256503"/>
          </a:xfrm>
          <a:prstGeom prst="rect">
            <a:avLst/>
          </a:prstGeom>
          <a:ln>
            <a:noFill/>
          </a:ln>
          <a:effectLst>
            <a:softEdge rad="112500"/>
          </a:effectLst>
        </p:spPr>
      </p:pic>
    </p:spTree>
    <p:extLst>
      <p:ext uri="{BB962C8B-B14F-4D97-AF65-F5344CB8AC3E}">
        <p14:creationId xmlns:p14="http://schemas.microsoft.com/office/powerpoint/2010/main" val="3688827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2264" y="836712"/>
            <a:ext cx="8229600" cy="2035656"/>
          </a:xfrm>
        </p:spPr>
        <p:txBody>
          <a:bodyPr>
            <a:noAutofit/>
          </a:bodyPr>
          <a:lstStyle/>
          <a:p>
            <a:r>
              <a:rPr lang="cs-CZ" sz="4800" b="1" dirty="0"/>
              <a:t>Proč se mlhy vyskytují spíše zrána než po poledni?</a:t>
            </a:r>
          </a:p>
        </p:txBody>
      </p:sp>
      <p:sp>
        <p:nvSpPr>
          <p:cNvPr id="3" name="Zástupný symbol pro obsah 2"/>
          <p:cNvSpPr>
            <a:spLocks noGrp="1"/>
          </p:cNvSpPr>
          <p:nvPr>
            <p:ph idx="1"/>
          </p:nvPr>
        </p:nvSpPr>
        <p:spPr>
          <a:xfrm>
            <a:off x="452264" y="3307080"/>
            <a:ext cx="8229600" cy="2949664"/>
          </a:xfrm>
        </p:spPr>
        <p:txBody>
          <a:bodyPr>
            <a:normAutofit/>
          </a:bodyPr>
          <a:lstStyle/>
          <a:p>
            <a:pPr marL="457200" lvl="1" indent="0" algn="ctr">
              <a:buNone/>
            </a:pPr>
            <a:r>
              <a:rPr lang="cs-CZ" sz="3600" i="1" dirty="0"/>
              <a:t>Ráno mívá zemský povrch teplotu nižší, než je teplota rosného bodu.</a:t>
            </a:r>
          </a:p>
          <a:p>
            <a:pPr marL="457200" lvl="1" indent="0" algn="ctr">
              <a:buNone/>
            </a:pPr>
            <a:endParaRPr lang="cs-CZ" sz="5400" i="1" dirty="0"/>
          </a:p>
        </p:txBody>
      </p:sp>
    </p:spTree>
    <p:extLst>
      <p:ext uri="{BB962C8B-B14F-4D97-AF65-F5344CB8AC3E}">
        <p14:creationId xmlns:p14="http://schemas.microsoft.com/office/powerpoint/2010/main" val="135792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Oblačnost</a:t>
            </a:r>
          </a:p>
        </p:txBody>
      </p:sp>
      <p:sp>
        <p:nvSpPr>
          <p:cNvPr id="11" name="Zástupný symbol pro obsah 2"/>
          <p:cNvSpPr txBox="1">
            <a:spLocks/>
          </p:cNvSpPr>
          <p:nvPr/>
        </p:nvSpPr>
        <p:spPr>
          <a:xfrm>
            <a:off x="457200" y="1793798"/>
            <a:ext cx="5773119" cy="4425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a:t>míra pokrytí oblohy oblaky</a:t>
            </a:r>
          </a:p>
          <a:p>
            <a:pPr lvl="1"/>
            <a:r>
              <a:rPr lang="cs-CZ" dirty="0"/>
              <a:t>udává se v procentech či osminách</a:t>
            </a:r>
          </a:p>
          <a:p>
            <a:pPr lvl="1"/>
            <a:r>
              <a:rPr lang="cs-CZ" dirty="0"/>
              <a:t>patří k nejhůře předpověditelným veličinám</a:t>
            </a:r>
          </a:p>
        </p:txBody>
      </p:sp>
      <p:pic>
        <p:nvPicPr>
          <p:cNvPr id="4" name="Obrázek 3"/>
          <p:cNvPicPr>
            <a:picLocks noChangeAspect="1"/>
          </p:cNvPicPr>
          <p:nvPr/>
        </p:nvPicPr>
        <p:blipFill rotWithShape="1">
          <a:blip r:embed="rId3"/>
          <a:srcRect l="77396" t="15414" r="2473" b="17850"/>
          <a:stretch/>
        </p:blipFill>
        <p:spPr>
          <a:xfrm>
            <a:off x="6004641" y="1246498"/>
            <a:ext cx="2898728" cy="5402954"/>
          </a:xfrm>
          <a:prstGeom prst="rect">
            <a:avLst/>
          </a:prstGeom>
        </p:spPr>
      </p:pic>
      <p:pic>
        <p:nvPicPr>
          <p:cNvPr id="5" name="Obrázek 4"/>
          <p:cNvPicPr>
            <a:picLocks noChangeAspect="1"/>
          </p:cNvPicPr>
          <p:nvPr/>
        </p:nvPicPr>
        <p:blipFill rotWithShape="1">
          <a:blip r:embed="rId4" cstate="print">
            <a:extLst>
              <a:ext uri="{28A0092B-C50C-407E-A947-70E740481C1C}">
                <a14:useLocalDpi xmlns:a14="http://schemas.microsoft.com/office/drawing/2010/main" val="0"/>
              </a:ext>
            </a:extLst>
          </a:blip>
          <a:srcRect t="260" b="-1"/>
          <a:stretch/>
        </p:blipFill>
        <p:spPr>
          <a:xfrm>
            <a:off x="542441" y="4298176"/>
            <a:ext cx="2634712" cy="1970887"/>
          </a:xfrm>
          <a:prstGeom prst="rect">
            <a:avLst/>
          </a:prstGeom>
          <a:ln>
            <a:noFill/>
          </a:ln>
          <a:effectLst>
            <a:softEdge rad="112500"/>
          </a:effectLst>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1620" y="4386020"/>
            <a:ext cx="2490059" cy="1867545"/>
          </a:xfrm>
          <a:prstGeom prst="rect">
            <a:avLst/>
          </a:prstGeom>
          <a:ln>
            <a:noFill/>
          </a:ln>
          <a:effectLst>
            <a:softEdge rad="112500"/>
          </a:effectLst>
        </p:spPr>
      </p:pic>
    </p:spTree>
    <p:extLst>
      <p:ext uri="{BB962C8B-B14F-4D97-AF65-F5344CB8AC3E}">
        <p14:creationId xmlns:p14="http://schemas.microsoft.com/office/powerpoint/2010/main" val="39881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69105"/>
            <a:ext cx="8229600" cy="1325562"/>
          </a:xfrm>
        </p:spPr>
        <p:txBody>
          <a:bodyPr>
            <a:normAutofit fontScale="90000"/>
          </a:bodyPr>
          <a:lstStyle/>
          <a:p>
            <a:r>
              <a:rPr lang="cs-CZ" b="1" dirty="0"/>
              <a:t>Dělení oblačnosti dle výškových pater</a:t>
            </a:r>
          </a:p>
        </p:txBody>
      </p:sp>
      <p:graphicFrame>
        <p:nvGraphicFramePr>
          <p:cNvPr id="10" name="Zástupný symbol pro obsah 9"/>
          <p:cNvGraphicFramePr>
            <a:graphicFrameLocks noGrp="1"/>
          </p:cNvGraphicFramePr>
          <p:nvPr>
            <p:ph idx="1"/>
            <p:extLst>
              <p:ext uri="{D42A27DB-BD31-4B8C-83A1-F6EECF244321}">
                <p14:modId xmlns:p14="http://schemas.microsoft.com/office/powerpoint/2010/main" val="3308141130"/>
              </p:ext>
            </p:extLst>
          </p:nvPr>
        </p:nvGraphicFramePr>
        <p:xfrm>
          <a:off x="1583091" y="2130571"/>
          <a:ext cx="6190259" cy="347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Obrázek 11"/>
          <p:cNvPicPr>
            <a:picLocks noChangeAspect="1"/>
          </p:cNvPicPr>
          <p:nvPr/>
        </p:nvPicPr>
        <p:blipFill rotWithShape="1">
          <a:blip r:embed="rId8">
            <a:extLst>
              <a:ext uri="{28A0092B-C50C-407E-A947-70E740481C1C}">
                <a14:useLocalDpi xmlns:a14="http://schemas.microsoft.com/office/drawing/2010/main" val="0"/>
              </a:ext>
            </a:extLst>
          </a:blip>
          <a:srcRect t="83599" r="44876"/>
          <a:stretch/>
        </p:blipFill>
        <p:spPr>
          <a:xfrm>
            <a:off x="0" y="4489340"/>
            <a:ext cx="4176043" cy="1863674"/>
          </a:xfrm>
          <a:prstGeom prst="rect">
            <a:avLst/>
          </a:prstGeom>
        </p:spPr>
      </p:pic>
    </p:spTree>
    <p:extLst>
      <p:ext uri="{BB962C8B-B14F-4D97-AF65-F5344CB8AC3E}">
        <p14:creationId xmlns:p14="http://schemas.microsoft.com/office/powerpoint/2010/main" val="194849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Vysoká oblaka</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729" y="4090737"/>
            <a:ext cx="2868033" cy="2151025"/>
          </a:xfrm>
          <a:prstGeom prst="rect">
            <a:avLst/>
          </a:prstGeom>
          <a:ln>
            <a:noFill/>
          </a:ln>
          <a:effectLst/>
        </p:spPr>
      </p:pic>
      <p:sp>
        <p:nvSpPr>
          <p:cNvPr id="6" name="Zástupný symbol pro obsah 2"/>
          <p:cNvSpPr txBox="1">
            <a:spLocks/>
          </p:cNvSpPr>
          <p:nvPr/>
        </p:nvSpPr>
        <p:spPr>
          <a:xfrm>
            <a:off x="457200" y="1700808"/>
            <a:ext cx="8229600" cy="4425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dirty="0"/>
          </a:p>
        </p:txBody>
      </p:sp>
      <p:sp>
        <p:nvSpPr>
          <p:cNvPr id="7" name="Zástupný symbol pro obsah 2"/>
          <p:cNvSpPr txBox="1">
            <a:spLocks/>
          </p:cNvSpPr>
          <p:nvPr/>
        </p:nvSpPr>
        <p:spPr>
          <a:xfrm>
            <a:off x="609600" y="1853208"/>
            <a:ext cx="8229600" cy="4425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dirty="0"/>
          </a:p>
        </p:txBody>
      </p:sp>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9584" y="4066755"/>
            <a:ext cx="2932787" cy="2199590"/>
          </a:xfrm>
          <a:prstGeom prst="rect">
            <a:avLst/>
          </a:prstGeom>
          <a:ln>
            <a:noFill/>
          </a:ln>
          <a:effectLst/>
        </p:spPr>
      </p:pic>
      <p:sp>
        <p:nvSpPr>
          <p:cNvPr id="9" name="Zástupný symbol pro obsah 8"/>
          <p:cNvSpPr>
            <a:spLocks noGrp="1"/>
          </p:cNvSpPr>
          <p:nvPr>
            <p:ph idx="1"/>
          </p:nvPr>
        </p:nvSpPr>
        <p:spPr>
          <a:xfrm>
            <a:off x="457200" y="1684766"/>
            <a:ext cx="7788442" cy="2710771"/>
          </a:xfrm>
        </p:spPr>
        <p:txBody>
          <a:bodyPr/>
          <a:lstStyle/>
          <a:p>
            <a:pPr marL="0" indent="0">
              <a:spcBef>
                <a:spcPts val="0"/>
              </a:spcBef>
              <a:buNone/>
              <a:defRPr/>
            </a:pPr>
            <a:r>
              <a:rPr lang="cs-CZ" b="1" i="1" dirty="0" err="1"/>
              <a:t>Cirrus</a:t>
            </a:r>
            <a:r>
              <a:rPr lang="cs-CZ" b="1" i="1" dirty="0"/>
              <a:t>, </a:t>
            </a:r>
            <a:r>
              <a:rPr lang="cs-CZ" b="1" i="1" dirty="0" err="1"/>
              <a:t>Cirrocumulus</a:t>
            </a:r>
            <a:r>
              <a:rPr lang="cs-CZ" b="1" i="1" dirty="0"/>
              <a:t>, </a:t>
            </a:r>
            <a:r>
              <a:rPr lang="cs-CZ" b="1" i="1" dirty="0" err="1"/>
              <a:t>Cirrostratus</a:t>
            </a:r>
            <a:endParaRPr lang="cs-CZ" b="1" i="1" dirty="0"/>
          </a:p>
          <a:p>
            <a:r>
              <a:rPr lang="cs-CZ" dirty="0"/>
              <a:t>nachází se ve výškách 7 - 10 km</a:t>
            </a:r>
          </a:p>
          <a:p>
            <a:r>
              <a:rPr lang="cs-CZ" dirty="0"/>
              <a:t>je tvořena ledovými krystalky</a:t>
            </a:r>
          </a:p>
          <a:p>
            <a:r>
              <a:rPr lang="cs-CZ" dirty="0"/>
              <a:t>srážky z těchto oblaků nevypadávají</a:t>
            </a:r>
          </a:p>
          <a:p>
            <a:endParaRPr lang="cs-CZ" dirty="0"/>
          </a:p>
        </p:txBody>
      </p:sp>
    </p:spTree>
    <p:extLst>
      <p:ext uri="{BB962C8B-B14F-4D97-AF65-F5344CB8AC3E}">
        <p14:creationId xmlns:p14="http://schemas.microsoft.com/office/powerpoint/2010/main" val="1742936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Střední oblaka</a:t>
            </a:r>
          </a:p>
        </p:txBody>
      </p:sp>
      <p:sp>
        <p:nvSpPr>
          <p:cNvPr id="6" name="Zástupný symbol pro obsah 2"/>
          <p:cNvSpPr txBox="1">
            <a:spLocks/>
          </p:cNvSpPr>
          <p:nvPr/>
        </p:nvSpPr>
        <p:spPr>
          <a:xfrm>
            <a:off x="609600" y="1853208"/>
            <a:ext cx="8229600" cy="4425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b="1" i="1" dirty="0" err="1"/>
              <a:t>Altocumulus</a:t>
            </a:r>
            <a:r>
              <a:rPr lang="cs-CZ" b="1" i="1" dirty="0"/>
              <a:t>, Altostratus</a:t>
            </a:r>
          </a:p>
          <a:p>
            <a:r>
              <a:rPr lang="cs-CZ" dirty="0"/>
              <a:t>nachází se ve výškách 2-7 km</a:t>
            </a:r>
          </a:p>
          <a:p>
            <a:r>
              <a:rPr lang="cs-CZ" dirty="0"/>
              <a:t>tvořena ledovými krystalky i vodními kapičkami</a:t>
            </a:r>
          </a:p>
          <a:p>
            <a:r>
              <a:rPr lang="cs-CZ" dirty="0"/>
              <a:t>výjimečně může z tohoto druhu oblaků mrholit</a:t>
            </a:r>
          </a:p>
          <a:p>
            <a:endParaRPr lang="cs-CZ" dirty="0"/>
          </a:p>
        </p:txBody>
      </p:sp>
      <p:pic>
        <p:nvPicPr>
          <p:cNvPr id="1026" name="Picture 2" descr="http://www.ems.psu.edu/~lno/Meteo437/clouds/C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494"/>
          <a:stretch/>
        </p:blipFill>
        <p:spPr bwMode="auto">
          <a:xfrm>
            <a:off x="2760486" y="4630127"/>
            <a:ext cx="3713947" cy="1992991"/>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 name="Zástupný symbol pro obsah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b="19552"/>
          <a:stretch/>
        </p:blipFill>
        <p:spPr>
          <a:xfrm rot="443229">
            <a:off x="4299452" y="2992273"/>
            <a:ext cx="4437652" cy="2677509"/>
          </a:xfrm>
          <a:prstGeom prst="rect">
            <a:avLst/>
          </a:prstGeom>
          <a:ln>
            <a:noFill/>
          </a:ln>
          <a:effectLst/>
        </p:spPr>
      </p:pic>
    </p:spTree>
    <p:extLst>
      <p:ext uri="{BB962C8B-B14F-4D97-AF65-F5344CB8AC3E}">
        <p14:creationId xmlns:p14="http://schemas.microsoft.com/office/powerpoint/2010/main" val="336753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09600" y="1853208"/>
            <a:ext cx="8229600" cy="4425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b="1" i="1" dirty="0" err="1"/>
              <a:t>Cumulus</a:t>
            </a:r>
            <a:r>
              <a:rPr lang="cs-CZ" dirty="0"/>
              <a:t>, </a:t>
            </a:r>
            <a:r>
              <a:rPr lang="cs-CZ" b="1" i="1" dirty="0" err="1"/>
              <a:t>Stratocumulus</a:t>
            </a:r>
            <a:r>
              <a:rPr lang="cs-CZ" b="1" i="1" dirty="0"/>
              <a:t>, Nimbostratus</a:t>
            </a:r>
            <a:r>
              <a:rPr lang="cs-CZ" dirty="0"/>
              <a:t>, </a:t>
            </a:r>
            <a:r>
              <a:rPr lang="cs-CZ" b="1" i="1" dirty="0"/>
              <a:t>Stratus</a:t>
            </a:r>
          </a:p>
          <a:p>
            <a:r>
              <a:rPr lang="cs-CZ" dirty="0"/>
              <a:t>nachází se ve výškách 0-3 km</a:t>
            </a:r>
          </a:p>
          <a:p>
            <a:r>
              <a:rPr lang="cs-CZ" dirty="0"/>
              <a:t>tvořeny vodními kapičkami</a:t>
            </a:r>
          </a:p>
        </p:txBody>
      </p:sp>
      <p:sp>
        <p:nvSpPr>
          <p:cNvPr id="2" name="Nadpis 1"/>
          <p:cNvSpPr>
            <a:spLocks noGrp="1"/>
          </p:cNvSpPr>
          <p:nvPr>
            <p:ph type="title"/>
          </p:nvPr>
        </p:nvSpPr>
        <p:spPr/>
        <p:txBody>
          <a:bodyPr/>
          <a:lstStyle/>
          <a:p>
            <a:r>
              <a:rPr lang="cs-CZ" b="1" dirty="0"/>
              <a:t>Nízká oblaka</a:t>
            </a:r>
          </a:p>
        </p:txBody>
      </p:sp>
      <p:sp>
        <p:nvSpPr>
          <p:cNvPr id="7" name="Zástupný symbol pro obsah 2"/>
          <p:cNvSpPr txBox="1">
            <a:spLocks/>
          </p:cNvSpPr>
          <p:nvPr/>
        </p:nvSpPr>
        <p:spPr>
          <a:xfrm>
            <a:off x="609600" y="1600200"/>
            <a:ext cx="8229600" cy="4425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dirty="0"/>
          </a:p>
          <a:p>
            <a:endParaRPr lang="cs-CZ"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349" y="4272714"/>
            <a:ext cx="4371726" cy="1913596"/>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07329">
            <a:off x="701286" y="3628742"/>
            <a:ext cx="3760962" cy="2820722"/>
          </a:xfrm>
          <a:prstGeom prst="rect">
            <a:avLst/>
          </a:prstGeom>
          <a:ln>
            <a:noFill/>
          </a:ln>
          <a:effectLst/>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2823" y="1860884"/>
            <a:ext cx="4084644" cy="3063483"/>
          </a:xfrm>
          <a:prstGeom prst="rect">
            <a:avLst/>
          </a:prstGeom>
          <a:ln>
            <a:noFill/>
          </a:ln>
          <a:effectLst/>
        </p:spPr>
      </p:pic>
    </p:spTree>
    <p:extLst>
      <p:ext uri="{BB962C8B-B14F-4D97-AF65-F5344CB8AC3E}">
        <p14:creationId xmlns:p14="http://schemas.microsoft.com/office/powerpoint/2010/main" val="21235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74651"/>
            <a:ext cx="9144000" cy="1325562"/>
          </a:xfrm>
        </p:spPr>
        <p:txBody>
          <a:bodyPr>
            <a:normAutofit/>
          </a:bodyPr>
          <a:lstStyle/>
          <a:p>
            <a:r>
              <a:rPr lang="cs-CZ" b="1" dirty="0"/>
              <a:t>Oblaka zasahující do více pater</a:t>
            </a:r>
          </a:p>
        </p:txBody>
      </p:sp>
      <p:sp>
        <p:nvSpPr>
          <p:cNvPr id="6" name="Zástupný symbol pro obsah 2"/>
          <p:cNvSpPr txBox="1">
            <a:spLocks/>
          </p:cNvSpPr>
          <p:nvPr/>
        </p:nvSpPr>
        <p:spPr>
          <a:xfrm>
            <a:off x="609600" y="1853208"/>
            <a:ext cx="8229600" cy="4425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a:t>Oblaka druhu </a:t>
            </a:r>
            <a:r>
              <a:rPr lang="cs-CZ" b="1" dirty="0" err="1"/>
              <a:t>Cumulonimbus</a:t>
            </a:r>
            <a:r>
              <a:rPr lang="cs-CZ" dirty="0"/>
              <a:t> zasahují do všech výškových pater</a:t>
            </a:r>
          </a:p>
          <a:p>
            <a:r>
              <a:rPr lang="cs-CZ" dirty="0"/>
              <a:t>Jedná se o výrazná bouřková oblaka, která přináší bouřky a krupobití</a:t>
            </a:r>
          </a:p>
          <a:p>
            <a:r>
              <a:rPr lang="cs-CZ" dirty="0"/>
              <a:t>Vyskytují se především v letní polovině roku</a:t>
            </a:r>
          </a:p>
          <a:p>
            <a:endParaRPr lang="cs-CZ" dirty="0"/>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20925143">
            <a:off x="165458" y="2081153"/>
            <a:ext cx="6163984" cy="3467241"/>
          </a:xfrm>
          <a:prstGeom prst="rect">
            <a:avLst/>
          </a:prstGeom>
          <a:ln>
            <a:noFill/>
          </a:ln>
          <a:effectLst/>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36593">
            <a:off x="5229990" y="3146157"/>
            <a:ext cx="3615954" cy="2711966"/>
          </a:xfrm>
          <a:prstGeom prst="rect">
            <a:avLst/>
          </a:prstGeom>
          <a:ln>
            <a:noFill/>
          </a:ln>
          <a:effectLst/>
        </p:spPr>
      </p:pic>
    </p:spTree>
    <p:extLst>
      <p:ext uri="{BB962C8B-B14F-4D97-AF65-F5344CB8AC3E}">
        <p14:creationId xmlns:p14="http://schemas.microsoft.com/office/powerpoint/2010/main" val="376163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6021" y="534934"/>
            <a:ext cx="8229600" cy="1143000"/>
          </a:xfrm>
        </p:spPr>
        <p:txBody>
          <a:bodyPr>
            <a:normAutofit fontScale="90000"/>
          </a:bodyPr>
          <a:lstStyle/>
          <a:p>
            <a:r>
              <a:rPr lang="cs-CZ" b="1" dirty="0"/>
              <a:t>Kupovitá × vrstevnatá oblačnost</a:t>
            </a:r>
          </a:p>
        </p:txBody>
      </p:sp>
      <p:sp>
        <p:nvSpPr>
          <p:cNvPr id="5" name="Zástupný symbol pro text 4"/>
          <p:cNvSpPr>
            <a:spLocks noGrp="1"/>
          </p:cNvSpPr>
          <p:nvPr>
            <p:ph type="body" idx="1"/>
          </p:nvPr>
        </p:nvSpPr>
        <p:spPr/>
        <p:txBody>
          <a:bodyPr/>
          <a:lstStyle/>
          <a:p>
            <a:pPr algn="ctr"/>
            <a:r>
              <a:rPr lang="cs-CZ" dirty="0"/>
              <a:t>Kupovitá</a:t>
            </a:r>
          </a:p>
        </p:txBody>
      </p:sp>
      <p:sp>
        <p:nvSpPr>
          <p:cNvPr id="6" name="Zástupný symbol pro obsah 5"/>
          <p:cNvSpPr>
            <a:spLocks noGrp="1"/>
          </p:cNvSpPr>
          <p:nvPr>
            <p:ph sz="half" idx="2"/>
          </p:nvPr>
        </p:nvSpPr>
        <p:spPr/>
        <p:txBody>
          <a:bodyPr/>
          <a:lstStyle/>
          <a:p>
            <a:r>
              <a:rPr lang="cs-CZ" dirty="0"/>
              <a:t>je zřetelně ohraničená</a:t>
            </a:r>
          </a:p>
          <a:p>
            <a:r>
              <a:rPr lang="cs-CZ" dirty="0"/>
              <a:t>oblačnost je dobře pozorovatelná zboku</a:t>
            </a:r>
          </a:p>
          <a:p>
            <a:r>
              <a:rPr lang="cs-CZ" dirty="0"/>
              <a:t>tvoří se při výstupných proudech v atmosféře</a:t>
            </a:r>
          </a:p>
        </p:txBody>
      </p:sp>
      <p:sp>
        <p:nvSpPr>
          <p:cNvPr id="7" name="Zástupný symbol pro text 6"/>
          <p:cNvSpPr>
            <a:spLocks noGrp="1"/>
          </p:cNvSpPr>
          <p:nvPr>
            <p:ph type="body" sz="quarter" idx="3"/>
          </p:nvPr>
        </p:nvSpPr>
        <p:spPr/>
        <p:txBody>
          <a:bodyPr/>
          <a:lstStyle/>
          <a:p>
            <a:pPr algn="ctr"/>
            <a:r>
              <a:rPr lang="cs-CZ" dirty="0"/>
              <a:t>Vrstevnatá</a:t>
            </a:r>
          </a:p>
        </p:txBody>
      </p:sp>
      <p:sp>
        <p:nvSpPr>
          <p:cNvPr id="8" name="Zástupný symbol pro obsah 7"/>
          <p:cNvSpPr>
            <a:spLocks noGrp="1"/>
          </p:cNvSpPr>
          <p:nvPr>
            <p:ph sz="quarter" idx="4"/>
          </p:nvPr>
        </p:nvSpPr>
        <p:spPr/>
        <p:txBody>
          <a:bodyPr/>
          <a:lstStyle/>
          <a:p>
            <a:r>
              <a:rPr lang="cs-CZ" dirty="0"/>
              <a:t>nemá jasné okraje</a:t>
            </a:r>
          </a:p>
          <a:p>
            <a:r>
              <a:rPr lang="cs-CZ" dirty="0"/>
              <a:t>často pokrývá velkou část oblohy nebo celou oblohu</a:t>
            </a:r>
          </a:p>
          <a:p>
            <a:r>
              <a:rPr lang="cs-CZ" dirty="0"/>
              <a:t>tvoří se nasouváním teplého vzduchu</a:t>
            </a:r>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845" y="4150519"/>
            <a:ext cx="2915816" cy="2186862"/>
          </a:xfrm>
          <a:prstGeom prst="rect">
            <a:avLst/>
          </a:prstGeom>
          <a:ln>
            <a:noFill/>
          </a:ln>
          <a:effectLst>
            <a:softEdge rad="112500"/>
          </a:effectLst>
        </p:spPr>
      </p:pic>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57" y="4150519"/>
            <a:ext cx="2915816" cy="2186862"/>
          </a:xfrm>
          <a:prstGeom prst="rect">
            <a:avLst/>
          </a:prstGeom>
          <a:ln>
            <a:noFill/>
          </a:ln>
          <a:effectLst>
            <a:softEdge rad="112500"/>
          </a:effectLst>
        </p:spPr>
      </p:pic>
    </p:spTree>
    <p:extLst>
      <p:ext uri="{BB962C8B-B14F-4D97-AF65-F5344CB8AC3E}">
        <p14:creationId xmlns:p14="http://schemas.microsoft.com/office/powerpoint/2010/main" val="1778965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Atlasy oblaků</a:t>
            </a:r>
          </a:p>
        </p:txBody>
      </p:sp>
      <p:pic>
        <p:nvPicPr>
          <p:cNvPr id="8" name="Zástupný symbol pro obsah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133330">
            <a:off x="4720370" y="1767327"/>
            <a:ext cx="4035504" cy="30691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73088">
            <a:off x="3410392" y="3284984"/>
            <a:ext cx="2438008" cy="33010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28" y="1600200"/>
            <a:ext cx="2627784" cy="40243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90401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Srážky</a:t>
            </a:r>
          </a:p>
        </p:txBody>
      </p:sp>
      <p:sp>
        <p:nvSpPr>
          <p:cNvPr id="5" name="Zástupný symbol pro obsah 4"/>
          <p:cNvSpPr>
            <a:spLocks noGrp="1"/>
          </p:cNvSpPr>
          <p:nvPr>
            <p:ph idx="1"/>
          </p:nvPr>
        </p:nvSpPr>
        <p:spPr>
          <a:xfrm>
            <a:off x="0" y="1700808"/>
            <a:ext cx="9144000" cy="4425355"/>
          </a:xfrm>
        </p:spPr>
        <p:txBody>
          <a:bodyPr>
            <a:normAutofit/>
          </a:bodyPr>
          <a:lstStyle/>
          <a:p>
            <a:pPr marL="0" indent="0" algn="ctr">
              <a:buNone/>
            </a:pPr>
            <a:r>
              <a:rPr lang="cs-CZ" dirty="0"/>
              <a:t>částice vzniklé kondenzací vodní páry v ovzduší, dělíme na:</a:t>
            </a:r>
          </a:p>
          <a:p>
            <a:pPr marL="0" indent="0" algn="ctr">
              <a:buNone/>
            </a:pPr>
            <a:r>
              <a:rPr lang="cs-CZ" b="1" dirty="0"/>
              <a:t>kapalné</a:t>
            </a:r>
            <a:r>
              <a:rPr lang="cs-CZ" dirty="0"/>
              <a:t> a </a:t>
            </a:r>
            <a:r>
              <a:rPr lang="cs-CZ" b="1" dirty="0"/>
              <a:t>pevné</a:t>
            </a:r>
          </a:p>
          <a:p>
            <a:pPr marL="0" indent="0" algn="ctr">
              <a:buNone/>
            </a:pPr>
            <a:r>
              <a:rPr lang="cs-CZ" b="1" dirty="0"/>
              <a:t>padající</a:t>
            </a:r>
            <a:r>
              <a:rPr lang="cs-CZ" dirty="0"/>
              <a:t> (vertikální) a </a:t>
            </a:r>
            <a:r>
              <a:rPr lang="cs-CZ" b="1" dirty="0"/>
              <a:t>usazené </a:t>
            </a:r>
            <a:r>
              <a:rPr lang="cs-CZ" dirty="0"/>
              <a:t>(horizontální)</a:t>
            </a:r>
          </a:p>
          <a:p>
            <a:endParaRPr lang="cs-CZ" b="1" dirty="0"/>
          </a:p>
          <a:p>
            <a:pPr marL="0" indent="0">
              <a:buNone/>
            </a:pPr>
            <a:endParaRPr lang="cs-CZ" b="1" dirty="0"/>
          </a:p>
          <a:p>
            <a:pPr marL="0" indent="0">
              <a:buNone/>
            </a:pPr>
            <a:endParaRPr lang="cs-CZ" b="1" dirty="0"/>
          </a:p>
        </p:txBody>
      </p:sp>
      <p:pic>
        <p:nvPicPr>
          <p:cNvPr id="2050" name="Picture 2" descr="Výsledek obrázku pro déš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35" y="3983065"/>
            <a:ext cx="3858170" cy="21702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sní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460" y="4069287"/>
            <a:ext cx="3524843" cy="220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57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320560192"/>
              </p:ext>
            </p:extLst>
          </p:nvPr>
        </p:nvGraphicFramePr>
        <p:xfrm>
          <a:off x="755576" y="1916832"/>
          <a:ext cx="7632848"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ovéPole 8"/>
          <p:cNvSpPr txBox="1"/>
          <p:nvPr/>
        </p:nvSpPr>
        <p:spPr>
          <a:xfrm>
            <a:off x="5652120" y="3645024"/>
            <a:ext cx="2592288" cy="584775"/>
          </a:xfrm>
          <a:prstGeom prst="rect">
            <a:avLst/>
          </a:prstGeom>
          <a:noFill/>
        </p:spPr>
        <p:txBody>
          <a:bodyPr wrap="square" rtlCol="0">
            <a:spAutoFit/>
          </a:bodyPr>
          <a:lstStyle/>
          <a:p>
            <a:r>
              <a:rPr lang="cs-CZ" sz="3200" i="1" dirty="0"/>
              <a:t>Sublimace</a:t>
            </a:r>
          </a:p>
        </p:txBody>
      </p:sp>
      <p:sp>
        <p:nvSpPr>
          <p:cNvPr id="10" name="TextovéPole 9"/>
          <p:cNvSpPr txBox="1"/>
          <p:nvPr/>
        </p:nvSpPr>
        <p:spPr>
          <a:xfrm>
            <a:off x="971600" y="3645024"/>
            <a:ext cx="2592288" cy="584775"/>
          </a:xfrm>
          <a:prstGeom prst="rect">
            <a:avLst/>
          </a:prstGeom>
          <a:noFill/>
        </p:spPr>
        <p:txBody>
          <a:bodyPr wrap="square" rtlCol="0">
            <a:spAutoFit/>
          </a:bodyPr>
          <a:lstStyle/>
          <a:p>
            <a:r>
              <a:rPr lang="cs-CZ" sz="3200" i="1" dirty="0"/>
              <a:t>Vypařování</a:t>
            </a:r>
          </a:p>
        </p:txBody>
      </p:sp>
      <p:sp>
        <p:nvSpPr>
          <p:cNvPr id="11" name="TextovéPole 10"/>
          <p:cNvSpPr txBox="1"/>
          <p:nvPr/>
        </p:nvSpPr>
        <p:spPr>
          <a:xfrm>
            <a:off x="3995936" y="5013176"/>
            <a:ext cx="1152128" cy="584775"/>
          </a:xfrm>
          <a:prstGeom prst="rect">
            <a:avLst/>
          </a:prstGeom>
          <a:noFill/>
        </p:spPr>
        <p:txBody>
          <a:bodyPr wrap="square" rtlCol="0">
            <a:spAutoFit/>
          </a:bodyPr>
          <a:lstStyle/>
          <a:p>
            <a:r>
              <a:rPr lang="cs-CZ" sz="3200" i="1" dirty="0"/>
              <a:t>Tání</a:t>
            </a:r>
          </a:p>
        </p:txBody>
      </p:sp>
      <p:sp>
        <p:nvSpPr>
          <p:cNvPr id="12" name="Nadpis 1"/>
          <p:cNvSpPr txBox="1">
            <a:spLocks/>
          </p:cNvSpPr>
          <p:nvPr/>
        </p:nvSpPr>
        <p:spPr>
          <a:xfrm>
            <a:off x="457200" y="430134"/>
            <a:ext cx="8229600" cy="132556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a:t>Úkol č. 1: </a:t>
            </a:r>
            <a:r>
              <a:rPr lang="cs-CZ" dirty="0"/>
              <a:t>Doplňte chybějící pojmy u šipek</a:t>
            </a:r>
            <a:endParaRPr lang="cs-CZ" b="1" dirty="0"/>
          </a:p>
        </p:txBody>
      </p:sp>
    </p:spTree>
    <p:extLst>
      <p:ext uri="{BB962C8B-B14F-4D97-AF65-F5344CB8AC3E}">
        <p14:creationId xmlns:p14="http://schemas.microsoft.com/office/powerpoint/2010/main" val="247324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p:txBody>
          <a:bodyPr>
            <a:normAutofit/>
          </a:bodyPr>
          <a:lstStyle/>
          <a:p>
            <a:pPr marL="0" indent="0">
              <a:buNone/>
            </a:pPr>
            <a:endParaRPr lang="cs-CZ" b="1" dirty="0"/>
          </a:p>
          <a:p>
            <a:pPr marL="0" indent="0" algn="ctr">
              <a:buNone/>
            </a:pPr>
            <a:r>
              <a:rPr lang="cs-CZ" sz="4000" b="1" dirty="0"/>
              <a:t>Úkol č. 3:</a:t>
            </a:r>
            <a:r>
              <a:rPr lang="cs-CZ" sz="4000" dirty="0"/>
              <a:t> Vypište všechny druhy srážek které znáte. </a:t>
            </a:r>
            <a:r>
              <a:rPr lang="cs-CZ" sz="4000" i="1" dirty="0"/>
              <a:t>Déšť, sníh,…</a:t>
            </a:r>
            <a:r>
              <a:rPr lang="cs-CZ" sz="4000" dirty="0"/>
              <a:t>	</a:t>
            </a:r>
          </a:p>
          <a:p>
            <a:pPr marL="0" indent="0" algn="ctr">
              <a:buNone/>
            </a:pPr>
            <a:endParaRPr lang="cs-CZ" sz="4000" i="1" u="sng" dirty="0"/>
          </a:p>
          <a:p>
            <a:pPr marL="0" indent="0" algn="ctr">
              <a:buNone/>
            </a:pPr>
            <a:r>
              <a:rPr lang="cs-CZ" sz="4000" i="1" u="sng" dirty="0"/>
              <a:t>Nezapomeňte na srážky usazené!</a:t>
            </a:r>
          </a:p>
        </p:txBody>
      </p:sp>
    </p:spTree>
    <p:extLst>
      <p:ext uri="{BB962C8B-B14F-4D97-AF65-F5344CB8AC3E}">
        <p14:creationId xmlns:p14="http://schemas.microsoft.com/office/powerpoint/2010/main" val="2000333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Srážky</a:t>
            </a:r>
          </a:p>
        </p:txBody>
      </p:sp>
      <p:sp>
        <p:nvSpPr>
          <p:cNvPr id="5" name="Zástupný symbol pro obsah 4"/>
          <p:cNvSpPr>
            <a:spLocks noGrp="1"/>
          </p:cNvSpPr>
          <p:nvPr>
            <p:ph idx="1"/>
          </p:nvPr>
        </p:nvSpPr>
        <p:spPr/>
        <p:txBody>
          <a:bodyPr/>
          <a:lstStyle/>
          <a:p>
            <a:r>
              <a:rPr lang="cs-CZ" dirty="0"/>
              <a:t>Srážky rozdělujeme na </a:t>
            </a:r>
            <a:r>
              <a:rPr lang="cs-CZ" b="1" dirty="0"/>
              <a:t>vertikální</a:t>
            </a:r>
            <a:r>
              <a:rPr lang="cs-CZ" dirty="0"/>
              <a:t> a </a:t>
            </a:r>
            <a:r>
              <a:rPr lang="cs-CZ" b="1" dirty="0"/>
              <a:t>horizontální</a:t>
            </a:r>
          </a:p>
          <a:p>
            <a:r>
              <a:rPr lang="cs-CZ" b="1" dirty="0"/>
              <a:t>Úkol č.5:</a:t>
            </a:r>
            <a:r>
              <a:rPr lang="cs-CZ" dirty="0"/>
              <a:t> Vypište jaké druhy srážek znáte? </a:t>
            </a:r>
            <a:r>
              <a:rPr lang="cs-CZ" i="1" dirty="0"/>
              <a:t>Déšť, sníh,…</a:t>
            </a:r>
            <a:r>
              <a:rPr lang="cs-CZ" dirty="0"/>
              <a:t>	</a:t>
            </a:r>
          </a:p>
        </p:txBody>
      </p:sp>
      <p:graphicFrame>
        <p:nvGraphicFramePr>
          <p:cNvPr id="7" name="Tabulka 6"/>
          <p:cNvGraphicFramePr>
            <a:graphicFrameLocks noGrp="1"/>
          </p:cNvGraphicFramePr>
          <p:nvPr>
            <p:extLst>
              <p:ext uri="{D42A27DB-BD31-4B8C-83A1-F6EECF244321}">
                <p14:modId xmlns:p14="http://schemas.microsoft.com/office/powerpoint/2010/main" val="1409791351"/>
              </p:ext>
            </p:extLst>
          </p:nvPr>
        </p:nvGraphicFramePr>
        <p:xfrm>
          <a:off x="350520" y="1456646"/>
          <a:ext cx="8458200" cy="4846320"/>
        </p:xfrm>
        <a:graphic>
          <a:graphicData uri="http://schemas.openxmlformats.org/drawingml/2006/table">
            <a:tbl>
              <a:tblPr firstRow="1" bandRow="1">
                <a:tableStyleId>{5940675A-B579-460E-94D1-54222C63F5DA}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800835">
                <a:tc>
                  <a:txBody>
                    <a:bodyPr/>
                    <a:lstStyle/>
                    <a:p>
                      <a:pPr algn="ctr"/>
                      <a:r>
                        <a:rPr lang="cs-CZ" sz="2400" b="1" dirty="0"/>
                        <a:t>Padající (vertikální) </a:t>
                      </a:r>
                    </a:p>
                    <a:p>
                      <a:pPr algn="ctr"/>
                      <a:r>
                        <a:rPr lang="cs-CZ" sz="2400" b="1" dirty="0"/>
                        <a:t>srážky</a:t>
                      </a:r>
                    </a:p>
                  </a:txBody>
                  <a:tcPr>
                    <a:solidFill>
                      <a:schemeClr val="bg1"/>
                    </a:solidFill>
                  </a:tcPr>
                </a:tc>
                <a:tc>
                  <a:txBody>
                    <a:bodyPr/>
                    <a:lstStyle/>
                    <a:p>
                      <a:pPr algn="ctr"/>
                      <a:r>
                        <a:rPr lang="cs-CZ" sz="2400" b="1" dirty="0"/>
                        <a:t>Usazené (horizontální) srážky</a:t>
                      </a:r>
                    </a:p>
                  </a:txBody>
                  <a:tcPr>
                    <a:solidFill>
                      <a:schemeClr val="bg1"/>
                    </a:solidFill>
                  </a:tcPr>
                </a:tc>
                <a:extLst>
                  <a:ext uri="{0D108BD9-81ED-4DB2-BD59-A6C34878D82A}">
                    <a16:rowId xmlns:a16="http://schemas.microsoft.com/office/drawing/2014/main" val="10000"/>
                  </a:ext>
                </a:extLst>
              </a:tr>
              <a:tr h="454685">
                <a:tc>
                  <a:txBody>
                    <a:bodyPr/>
                    <a:lstStyle/>
                    <a:p>
                      <a:r>
                        <a:rPr lang="cs-CZ" sz="2400" dirty="0"/>
                        <a:t>Déšť, přeháňka</a:t>
                      </a:r>
                    </a:p>
                  </a:txBody>
                  <a:tcPr>
                    <a:solidFill>
                      <a:schemeClr val="bg1"/>
                    </a:solidFill>
                  </a:tcPr>
                </a:tc>
                <a:tc>
                  <a:txBody>
                    <a:bodyPr/>
                    <a:lstStyle/>
                    <a:p>
                      <a:r>
                        <a:rPr lang="cs-CZ" sz="2400" dirty="0"/>
                        <a:t>Rosa</a:t>
                      </a:r>
                    </a:p>
                  </a:txBody>
                  <a:tcPr>
                    <a:solidFill>
                      <a:schemeClr val="bg1"/>
                    </a:solidFill>
                  </a:tcPr>
                </a:tc>
                <a:extLst>
                  <a:ext uri="{0D108BD9-81ED-4DB2-BD59-A6C34878D82A}">
                    <a16:rowId xmlns:a16="http://schemas.microsoft.com/office/drawing/2014/main" val="10001"/>
                  </a:ext>
                </a:extLst>
              </a:tr>
              <a:tr h="454685">
                <a:tc>
                  <a:txBody>
                    <a:bodyPr/>
                    <a:lstStyle/>
                    <a:p>
                      <a:r>
                        <a:rPr lang="cs-CZ" sz="2400" dirty="0"/>
                        <a:t>Déšť se sněhem</a:t>
                      </a:r>
                    </a:p>
                  </a:txBody>
                  <a:tcPr>
                    <a:solidFill>
                      <a:schemeClr val="bg1"/>
                    </a:solidFill>
                  </a:tcPr>
                </a:tc>
                <a:tc>
                  <a:txBody>
                    <a:bodyPr/>
                    <a:lstStyle/>
                    <a:p>
                      <a:r>
                        <a:rPr lang="cs-CZ" sz="2400" dirty="0"/>
                        <a:t>Zmrzlá rosa</a:t>
                      </a:r>
                    </a:p>
                  </a:txBody>
                  <a:tcPr>
                    <a:solidFill>
                      <a:schemeClr val="bg1"/>
                    </a:solidFill>
                  </a:tcPr>
                </a:tc>
                <a:extLst>
                  <a:ext uri="{0D108BD9-81ED-4DB2-BD59-A6C34878D82A}">
                    <a16:rowId xmlns:a16="http://schemas.microsoft.com/office/drawing/2014/main" val="10002"/>
                  </a:ext>
                </a:extLst>
              </a:tr>
              <a:tr h="792567">
                <a:tc>
                  <a:txBody>
                    <a:bodyPr/>
                    <a:lstStyle/>
                    <a:p>
                      <a:r>
                        <a:rPr lang="cs-CZ" sz="2400" dirty="0"/>
                        <a:t>Sněžení (sněhové krupky, zrna)</a:t>
                      </a:r>
                    </a:p>
                  </a:txBody>
                  <a:tcPr>
                    <a:solidFill>
                      <a:schemeClr val="bg1"/>
                    </a:solidFill>
                  </a:tcPr>
                </a:tc>
                <a:tc>
                  <a:txBody>
                    <a:bodyPr/>
                    <a:lstStyle/>
                    <a:p>
                      <a:r>
                        <a:rPr lang="cs-CZ" sz="2400" dirty="0"/>
                        <a:t>Jinovatka</a:t>
                      </a:r>
                    </a:p>
                  </a:txBody>
                  <a:tcPr>
                    <a:solidFill>
                      <a:schemeClr val="bg1"/>
                    </a:solidFill>
                  </a:tcPr>
                </a:tc>
                <a:extLst>
                  <a:ext uri="{0D108BD9-81ED-4DB2-BD59-A6C34878D82A}">
                    <a16:rowId xmlns:a16="http://schemas.microsoft.com/office/drawing/2014/main" val="10003"/>
                  </a:ext>
                </a:extLst>
              </a:tr>
              <a:tr h="454685">
                <a:tc>
                  <a:txBody>
                    <a:bodyPr/>
                    <a:lstStyle/>
                    <a:p>
                      <a:r>
                        <a:rPr lang="cs-CZ" sz="2400" dirty="0"/>
                        <a:t>Zmrzlý déšť</a:t>
                      </a:r>
                    </a:p>
                  </a:txBody>
                  <a:tcPr>
                    <a:solidFill>
                      <a:schemeClr val="bg1"/>
                    </a:solidFill>
                  </a:tcPr>
                </a:tc>
                <a:tc>
                  <a:txBody>
                    <a:bodyPr/>
                    <a:lstStyle/>
                    <a:p>
                      <a:r>
                        <a:rPr lang="cs-CZ" sz="2400" dirty="0"/>
                        <a:t>Jíní</a:t>
                      </a:r>
                    </a:p>
                  </a:txBody>
                  <a:tcPr>
                    <a:solidFill>
                      <a:schemeClr val="bg1"/>
                    </a:solidFill>
                  </a:tcPr>
                </a:tc>
                <a:extLst>
                  <a:ext uri="{0D108BD9-81ED-4DB2-BD59-A6C34878D82A}">
                    <a16:rowId xmlns:a16="http://schemas.microsoft.com/office/drawing/2014/main" val="10004"/>
                  </a:ext>
                </a:extLst>
              </a:tr>
              <a:tr h="454685">
                <a:tc>
                  <a:txBody>
                    <a:bodyPr/>
                    <a:lstStyle/>
                    <a:p>
                      <a:r>
                        <a:rPr lang="cs-CZ" sz="2400" dirty="0"/>
                        <a:t>Mrholení</a:t>
                      </a:r>
                    </a:p>
                  </a:txBody>
                  <a:tcPr>
                    <a:solidFill>
                      <a:schemeClr val="bg1"/>
                    </a:solidFill>
                  </a:tcPr>
                </a:tc>
                <a:tc>
                  <a:txBody>
                    <a:bodyPr/>
                    <a:lstStyle/>
                    <a:p>
                      <a:endParaRPr lang="cs-CZ" sz="2400" dirty="0"/>
                    </a:p>
                  </a:txBody>
                  <a:tcPr>
                    <a:solidFill>
                      <a:schemeClr val="bg1"/>
                    </a:solidFill>
                  </a:tcPr>
                </a:tc>
                <a:extLst>
                  <a:ext uri="{0D108BD9-81ED-4DB2-BD59-A6C34878D82A}">
                    <a16:rowId xmlns:a16="http://schemas.microsoft.com/office/drawing/2014/main" val="10005"/>
                  </a:ext>
                </a:extLst>
              </a:tr>
              <a:tr h="454685">
                <a:tc>
                  <a:txBody>
                    <a:bodyPr/>
                    <a:lstStyle/>
                    <a:p>
                      <a:r>
                        <a:rPr lang="cs-CZ" sz="2400" dirty="0"/>
                        <a:t>Kroupy</a:t>
                      </a:r>
                    </a:p>
                  </a:txBody>
                  <a:tcPr>
                    <a:solidFill>
                      <a:schemeClr val="bg1"/>
                    </a:solidFill>
                  </a:tcPr>
                </a:tc>
                <a:tc>
                  <a:txBody>
                    <a:bodyPr/>
                    <a:lstStyle/>
                    <a:p>
                      <a:endParaRPr lang="cs-CZ" sz="2400" dirty="0"/>
                    </a:p>
                  </a:txBody>
                  <a:tcPr>
                    <a:solidFill>
                      <a:schemeClr val="bg1"/>
                    </a:solidFill>
                  </a:tcPr>
                </a:tc>
                <a:extLst>
                  <a:ext uri="{0D108BD9-81ED-4DB2-BD59-A6C34878D82A}">
                    <a16:rowId xmlns:a16="http://schemas.microsoft.com/office/drawing/2014/main" val="10006"/>
                  </a:ext>
                </a:extLst>
              </a:tr>
              <a:tr h="454685">
                <a:tc>
                  <a:txBody>
                    <a:bodyPr/>
                    <a:lstStyle/>
                    <a:p>
                      <a:r>
                        <a:rPr lang="cs-CZ" sz="2400" dirty="0"/>
                        <a:t>Mrznoucí déšť</a:t>
                      </a:r>
                    </a:p>
                  </a:txBody>
                  <a:tcPr>
                    <a:solidFill>
                      <a:schemeClr val="bg1"/>
                    </a:solidFill>
                  </a:tcPr>
                </a:tc>
                <a:tc>
                  <a:txBody>
                    <a:bodyPr/>
                    <a:lstStyle/>
                    <a:p>
                      <a:endParaRPr lang="cs-CZ" sz="2400" dirty="0"/>
                    </a:p>
                  </a:txBody>
                  <a:tcPr>
                    <a:solidFill>
                      <a:schemeClr val="bg1"/>
                    </a:solidFill>
                  </a:tcPr>
                </a:tc>
                <a:extLst>
                  <a:ext uri="{0D108BD9-81ED-4DB2-BD59-A6C34878D82A}">
                    <a16:rowId xmlns:a16="http://schemas.microsoft.com/office/drawing/2014/main" val="10007"/>
                  </a:ext>
                </a:extLst>
              </a:tr>
              <a:tr h="454685">
                <a:tc>
                  <a:txBody>
                    <a:bodyPr/>
                    <a:lstStyle/>
                    <a:p>
                      <a:r>
                        <a:rPr lang="cs-CZ" sz="2400" dirty="0"/>
                        <a:t>a</a:t>
                      </a:r>
                      <a:r>
                        <a:rPr lang="cs-CZ" sz="2400" baseline="0" dirty="0"/>
                        <a:t> další…</a:t>
                      </a:r>
                      <a:endParaRPr lang="cs-CZ" sz="2400" dirty="0"/>
                    </a:p>
                  </a:txBody>
                  <a:tcPr>
                    <a:solidFill>
                      <a:schemeClr val="bg1"/>
                    </a:solidFill>
                  </a:tcPr>
                </a:tc>
                <a:tc>
                  <a:txBody>
                    <a:bodyPr/>
                    <a:lstStyle/>
                    <a:p>
                      <a:endParaRPr lang="cs-CZ" sz="2400" dirty="0"/>
                    </a:p>
                  </a:txBody>
                  <a:tcP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32863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zmrzlý déšť × mrznoucí déšť</a:t>
            </a:r>
          </a:p>
        </p:txBody>
      </p:sp>
      <p:sp>
        <p:nvSpPr>
          <p:cNvPr id="3" name="Zástupný symbol pro text 2"/>
          <p:cNvSpPr>
            <a:spLocks noGrp="1"/>
          </p:cNvSpPr>
          <p:nvPr>
            <p:ph type="body" idx="1"/>
          </p:nvPr>
        </p:nvSpPr>
        <p:spPr>
          <a:xfrm>
            <a:off x="457200" y="1655520"/>
            <a:ext cx="4040188" cy="639762"/>
          </a:xfrm>
        </p:spPr>
        <p:txBody>
          <a:bodyPr>
            <a:normAutofit/>
          </a:bodyPr>
          <a:lstStyle/>
          <a:p>
            <a:pPr algn="ctr"/>
            <a:r>
              <a:rPr lang="cs-CZ" sz="3200" dirty="0"/>
              <a:t>mrznoucí déšť</a:t>
            </a:r>
          </a:p>
        </p:txBody>
      </p:sp>
      <p:pic>
        <p:nvPicPr>
          <p:cNvPr id="7" name="Zástupný symbol pro obsah 6"/>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7177"/>
          <a:stretch/>
        </p:blipFill>
        <p:spPr>
          <a:xfrm>
            <a:off x="457200" y="2553289"/>
            <a:ext cx="4040188" cy="2812653"/>
          </a:xfrm>
          <a:prstGeom prst="rect">
            <a:avLst/>
          </a:prstGeom>
          <a:ln>
            <a:noFill/>
          </a:ln>
          <a:effectLst>
            <a:outerShdw blurRad="292100" dist="139700" dir="2700000" algn="tl" rotWithShape="0">
              <a:srgbClr val="333333">
                <a:alpha val="65000"/>
              </a:srgbClr>
            </a:outerShdw>
          </a:effectLst>
        </p:spPr>
      </p:pic>
      <p:sp>
        <p:nvSpPr>
          <p:cNvPr id="5" name="Zástupný symbol pro text 4"/>
          <p:cNvSpPr>
            <a:spLocks noGrp="1"/>
          </p:cNvSpPr>
          <p:nvPr>
            <p:ph type="body" sz="quarter" idx="3"/>
          </p:nvPr>
        </p:nvSpPr>
        <p:spPr>
          <a:xfrm>
            <a:off x="4501961" y="5025827"/>
            <a:ext cx="4041775" cy="639762"/>
          </a:xfrm>
        </p:spPr>
        <p:txBody>
          <a:bodyPr>
            <a:noAutofit/>
          </a:bodyPr>
          <a:lstStyle/>
          <a:p>
            <a:pPr algn="ctr"/>
            <a:r>
              <a:rPr lang="cs-CZ" sz="3200" dirty="0"/>
              <a:t>zmrzlý déšť</a:t>
            </a:r>
          </a:p>
        </p:txBody>
      </p:sp>
      <p:pic>
        <p:nvPicPr>
          <p:cNvPr id="8" name="Zástupný symbol pro obsah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590506" y="1826911"/>
            <a:ext cx="4041775" cy="30313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605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531" y="404664"/>
            <a:ext cx="8568953" cy="1325562"/>
          </a:xfrm>
        </p:spPr>
        <p:txBody>
          <a:bodyPr>
            <a:normAutofit fontScale="90000"/>
          </a:bodyPr>
          <a:lstStyle/>
          <a:p>
            <a:r>
              <a:rPr lang="cs-CZ" b="1" dirty="0"/>
              <a:t>Pojmenujte správně srážky na obrázku!</a:t>
            </a:r>
          </a:p>
        </p:txBody>
      </p:sp>
      <p:sp>
        <p:nvSpPr>
          <p:cNvPr id="6" name="TextovéPole 5"/>
          <p:cNvSpPr txBox="1"/>
          <p:nvPr/>
        </p:nvSpPr>
        <p:spPr>
          <a:xfrm>
            <a:off x="359531" y="5225986"/>
            <a:ext cx="4932549" cy="923330"/>
          </a:xfrm>
          <a:prstGeom prst="rect">
            <a:avLst/>
          </a:prstGeom>
          <a:noFill/>
        </p:spPr>
        <p:txBody>
          <a:bodyPr wrap="square" rtlCol="0">
            <a:spAutoFit/>
          </a:bodyPr>
          <a:lstStyle/>
          <a:p>
            <a:pPr algn="ctr"/>
            <a:r>
              <a:rPr lang="cs-CZ" sz="5400" i="1" dirty="0"/>
              <a:t>Jinovatka</a:t>
            </a:r>
          </a:p>
        </p:txBody>
      </p:sp>
      <p:pic>
        <p:nvPicPr>
          <p:cNvPr id="7" name="Zástupný symbol pro obsah 8"/>
          <p:cNvPicPr>
            <a:picLocks noChangeAspect="1"/>
          </p:cNvPicPr>
          <p:nvPr/>
        </p:nvPicPr>
        <p:blipFill>
          <a:blip r:embed="rId2" cstate="print">
            <a:extLst>
              <a:ext uri="{28A0092B-C50C-407E-A947-70E740481C1C}">
                <a14:useLocalDpi xmlns:a14="http://schemas.microsoft.com/office/drawing/2010/main" val="0"/>
              </a:ext>
            </a:extLst>
          </a:blip>
          <a:srcRect l="5593" r="5593"/>
          <a:stretch>
            <a:fillRect/>
          </a:stretch>
        </p:blipFill>
        <p:spPr>
          <a:xfrm>
            <a:off x="737781" y="1912088"/>
            <a:ext cx="4176048" cy="31320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Obrázek 7"/>
          <p:cNvPicPr>
            <a:picLocks noChangeAspect="1"/>
          </p:cNvPicPr>
          <p:nvPr/>
        </p:nvPicPr>
        <p:blipFill rotWithShape="1">
          <a:blip r:embed="rId3" cstate="print">
            <a:extLst>
              <a:ext uri="{28A0092B-C50C-407E-A947-70E740481C1C}">
                <a14:useLocalDpi xmlns:a14="http://schemas.microsoft.com/office/drawing/2010/main" val="0"/>
              </a:ext>
            </a:extLst>
          </a:blip>
          <a:srcRect t="12040" r="18319"/>
          <a:stretch/>
        </p:blipFill>
        <p:spPr>
          <a:xfrm>
            <a:off x="5235679" y="3628103"/>
            <a:ext cx="3554362" cy="2551722"/>
          </a:xfrm>
          <a:prstGeom prst="round2DiagRect">
            <a:avLst>
              <a:gd name="adj1" fmla="val 17293"/>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868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531" y="404664"/>
            <a:ext cx="8568953" cy="1325562"/>
          </a:xfrm>
        </p:spPr>
        <p:txBody>
          <a:bodyPr>
            <a:normAutofit fontScale="90000"/>
          </a:bodyPr>
          <a:lstStyle/>
          <a:p>
            <a:r>
              <a:rPr lang="cs-CZ" b="1" dirty="0"/>
              <a:t>Pojmenujte správně srážky na obrázku!</a:t>
            </a:r>
          </a:p>
        </p:txBody>
      </p:sp>
      <p:sp>
        <p:nvSpPr>
          <p:cNvPr id="6" name="TextovéPole 5"/>
          <p:cNvSpPr txBox="1"/>
          <p:nvPr/>
        </p:nvSpPr>
        <p:spPr>
          <a:xfrm>
            <a:off x="359531" y="5225986"/>
            <a:ext cx="4932549" cy="923330"/>
          </a:xfrm>
          <a:prstGeom prst="rect">
            <a:avLst/>
          </a:prstGeom>
          <a:noFill/>
        </p:spPr>
        <p:txBody>
          <a:bodyPr wrap="square" rtlCol="0">
            <a:spAutoFit/>
          </a:bodyPr>
          <a:lstStyle/>
          <a:p>
            <a:pPr algn="ctr"/>
            <a:r>
              <a:rPr lang="cs-CZ" sz="5400" i="1" dirty="0"/>
              <a:t>Jíní</a:t>
            </a: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3633" y="3648624"/>
            <a:ext cx="2880320" cy="2153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Zástupný symbol pro obsah 3"/>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359531" y="2106362"/>
            <a:ext cx="4548152" cy="3029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4449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531" y="404664"/>
            <a:ext cx="8568953" cy="1325562"/>
          </a:xfrm>
        </p:spPr>
        <p:txBody>
          <a:bodyPr>
            <a:normAutofit fontScale="90000"/>
          </a:bodyPr>
          <a:lstStyle/>
          <a:p>
            <a:r>
              <a:rPr lang="cs-CZ" b="1" dirty="0"/>
              <a:t>Pojmenujte správně srážky na obrázku!</a:t>
            </a:r>
          </a:p>
        </p:txBody>
      </p:sp>
      <p:sp>
        <p:nvSpPr>
          <p:cNvPr id="6" name="TextovéPole 5"/>
          <p:cNvSpPr txBox="1"/>
          <p:nvPr/>
        </p:nvSpPr>
        <p:spPr>
          <a:xfrm>
            <a:off x="359531" y="5225986"/>
            <a:ext cx="4932549" cy="923330"/>
          </a:xfrm>
          <a:prstGeom prst="rect">
            <a:avLst/>
          </a:prstGeom>
          <a:noFill/>
        </p:spPr>
        <p:txBody>
          <a:bodyPr wrap="square" rtlCol="0">
            <a:spAutoFit/>
          </a:bodyPr>
          <a:lstStyle/>
          <a:p>
            <a:pPr algn="ctr"/>
            <a:r>
              <a:rPr lang="cs-CZ" sz="5400" i="1" dirty="0"/>
              <a:t>Rosa</a:t>
            </a:r>
          </a:p>
        </p:txBody>
      </p:sp>
      <p:pic>
        <p:nvPicPr>
          <p:cNvPr id="7" name="Zástupný symbol pro obsah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81" y="2083306"/>
            <a:ext cx="4176048" cy="278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3832462"/>
            <a:ext cx="2967363" cy="17853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241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531" y="404664"/>
            <a:ext cx="8568953" cy="1325562"/>
          </a:xfrm>
        </p:spPr>
        <p:txBody>
          <a:bodyPr>
            <a:normAutofit fontScale="90000"/>
          </a:bodyPr>
          <a:lstStyle/>
          <a:p>
            <a:r>
              <a:rPr lang="cs-CZ" b="1" dirty="0"/>
              <a:t>Pojmenujte správně srážky na obrázku!</a:t>
            </a:r>
          </a:p>
        </p:txBody>
      </p:sp>
      <p:pic>
        <p:nvPicPr>
          <p:cNvPr id="4"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531" y="1988840"/>
            <a:ext cx="5244823" cy="29523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Zástupný symbol pro obsah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789" y="3933056"/>
            <a:ext cx="3321695" cy="22162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ovéPole 5"/>
          <p:cNvSpPr txBox="1"/>
          <p:nvPr/>
        </p:nvSpPr>
        <p:spPr>
          <a:xfrm>
            <a:off x="359531" y="5225986"/>
            <a:ext cx="4932549" cy="923330"/>
          </a:xfrm>
          <a:prstGeom prst="rect">
            <a:avLst/>
          </a:prstGeom>
          <a:noFill/>
        </p:spPr>
        <p:txBody>
          <a:bodyPr wrap="square" rtlCol="0">
            <a:spAutoFit/>
          </a:bodyPr>
          <a:lstStyle/>
          <a:p>
            <a:pPr algn="ctr"/>
            <a:r>
              <a:rPr lang="cs-CZ" sz="5400" i="1" dirty="0"/>
              <a:t>Mrznoucí déšť</a:t>
            </a:r>
          </a:p>
        </p:txBody>
      </p:sp>
    </p:spTree>
    <p:extLst>
      <p:ext uri="{BB962C8B-B14F-4D97-AF65-F5344CB8AC3E}">
        <p14:creationId xmlns:p14="http://schemas.microsoft.com/office/powerpoint/2010/main" val="26845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531" y="404664"/>
            <a:ext cx="8568953" cy="1325562"/>
          </a:xfrm>
        </p:spPr>
        <p:txBody>
          <a:bodyPr>
            <a:normAutofit fontScale="90000"/>
          </a:bodyPr>
          <a:lstStyle/>
          <a:p>
            <a:r>
              <a:rPr lang="cs-CZ" b="1" dirty="0"/>
              <a:t>Pojmenujte správně srážky na obrázku!</a:t>
            </a:r>
          </a:p>
        </p:txBody>
      </p:sp>
      <p:sp>
        <p:nvSpPr>
          <p:cNvPr id="6" name="TextovéPole 5"/>
          <p:cNvSpPr txBox="1"/>
          <p:nvPr/>
        </p:nvSpPr>
        <p:spPr>
          <a:xfrm>
            <a:off x="359531" y="5225986"/>
            <a:ext cx="4932549" cy="923330"/>
          </a:xfrm>
          <a:prstGeom prst="rect">
            <a:avLst/>
          </a:prstGeom>
          <a:noFill/>
        </p:spPr>
        <p:txBody>
          <a:bodyPr wrap="square" rtlCol="0">
            <a:spAutoFit/>
          </a:bodyPr>
          <a:lstStyle/>
          <a:p>
            <a:pPr algn="ctr"/>
            <a:r>
              <a:rPr lang="cs-CZ" sz="5400" i="1" dirty="0"/>
              <a:t>Kroupy</a:t>
            </a:r>
          </a:p>
        </p:txBody>
      </p:sp>
      <p:pic>
        <p:nvPicPr>
          <p:cNvPr id="7" name="Zástupný symbol pro obsah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781" y="1912088"/>
            <a:ext cx="4176048" cy="31320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3633" y="3645024"/>
            <a:ext cx="2880320"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9730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Dešťové srážky</a:t>
            </a:r>
          </a:p>
        </p:txBody>
      </p:sp>
      <p:sp>
        <p:nvSpPr>
          <p:cNvPr id="3" name="Zástupný symbol pro obsah 2"/>
          <p:cNvSpPr>
            <a:spLocks noGrp="1"/>
          </p:cNvSpPr>
          <p:nvPr>
            <p:ph idx="1"/>
          </p:nvPr>
        </p:nvSpPr>
        <p:spPr>
          <a:xfrm>
            <a:off x="457200" y="1700809"/>
            <a:ext cx="8003232" cy="2736304"/>
          </a:xfrm>
        </p:spPr>
        <p:txBody>
          <a:bodyPr/>
          <a:lstStyle/>
          <a:p>
            <a:r>
              <a:rPr lang="cs-CZ" dirty="0"/>
              <a:t>měříme srážkoměry</a:t>
            </a:r>
          </a:p>
          <a:p>
            <a:r>
              <a:rPr lang="cs-CZ" dirty="0"/>
              <a:t>množství je udáváno v mm vodního sloupce</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573016"/>
            <a:ext cx="1745924" cy="2636912"/>
          </a:xfrm>
          <a:prstGeom prst="rect">
            <a:avLst/>
          </a:prstGeom>
        </p:spPr>
      </p:pic>
      <p:graphicFrame>
        <p:nvGraphicFramePr>
          <p:cNvPr id="5" name="Tabulka 4"/>
          <p:cNvGraphicFramePr>
            <a:graphicFrameLocks noGrp="1"/>
          </p:cNvGraphicFramePr>
          <p:nvPr>
            <p:extLst>
              <p:ext uri="{D42A27DB-BD31-4B8C-83A1-F6EECF244321}">
                <p14:modId xmlns:p14="http://schemas.microsoft.com/office/powerpoint/2010/main" val="4184703781"/>
              </p:ext>
            </p:extLst>
          </p:nvPr>
        </p:nvGraphicFramePr>
        <p:xfrm>
          <a:off x="2483768" y="3434278"/>
          <a:ext cx="6428184" cy="2880322"/>
        </p:xfrm>
        <a:graphic>
          <a:graphicData uri="http://schemas.openxmlformats.org/drawingml/2006/table">
            <a:tbl>
              <a:tblPr firstRow="1" bandRow="1">
                <a:tableStyleId>{5940675A-B579-460E-94D1-54222C63F5DA}</a:tableStyleId>
              </a:tblPr>
              <a:tblGrid>
                <a:gridCol w="3023291">
                  <a:extLst>
                    <a:ext uri="{9D8B030D-6E8A-4147-A177-3AD203B41FA5}">
                      <a16:colId xmlns:a16="http://schemas.microsoft.com/office/drawing/2014/main" val="20000"/>
                    </a:ext>
                  </a:extLst>
                </a:gridCol>
                <a:gridCol w="3404893">
                  <a:extLst>
                    <a:ext uri="{9D8B030D-6E8A-4147-A177-3AD203B41FA5}">
                      <a16:colId xmlns:a16="http://schemas.microsoft.com/office/drawing/2014/main" val="20001"/>
                    </a:ext>
                  </a:extLst>
                </a:gridCol>
              </a:tblGrid>
              <a:tr h="980102">
                <a:tc>
                  <a:txBody>
                    <a:bodyPr/>
                    <a:lstStyle/>
                    <a:p>
                      <a:pPr algn="ctr"/>
                      <a:r>
                        <a:rPr lang="cs-CZ" sz="2400" b="1" dirty="0"/>
                        <a:t>Množství srážek</a:t>
                      </a:r>
                      <a:r>
                        <a:rPr lang="cs-CZ" sz="2400" b="1" baseline="0" dirty="0"/>
                        <a:t> za 1 hodinu</a:t>
                      </a:r>
                      <a:endParaRPr lang="cs-CZ" sz="2400" b="1" dirty="0"/>
                    </a:p>
                  </a:txBody>
                  <a:tcPr anchor="ctr"/>
                </a:tc>
                <a:tc>
                  <a:txBody>
                    <a:bodyPr/>
                    <a:lstStyle/>
                    <a:p>
                      <a:pPr algn="ctr"/>
                      <a:r>
                        <a:rPr lang="cs-CZ" sz="2400" b="1" dirty="0"/>
                        <a:t>Popis</a:t>
                      </a:r>
                    </a:p>
                  </a:txBody>
                  <a:tcPr anchor="ctr"/>
                </a:tc>
                <a:extLst>
                  <a:ext uri="{0D108BD9-81ED-4DB2-BD59-A6C34878D82A}">
                    <a16:rowId xmlns:a16="http://schemas.microsoft.com/office/drawing/2014/main" val="10000"/>
                  </a:ext>
                </a:extLst>
              </a:tr>
              <a:tr h="475055">
                <a:tc>
                  <a:txBody>
                    <a:bodyPr/>
                    <a:lstStyle/>
                    <a:p>
                      <a:r>
                        <a:rPr lang="cs-CZ" sz="2400" dirty="0"/>
                        <a:t>0,1 mm</a:t>
                      </a:r>
                    </a:p>
                  </a:txBody>
                  <a:tcPr/>
                </a:tc>
                <a:tc>
                  <a:txBody>
                    <a:bodyPr/>
                    <a:lstStyle/>
                    <a:p>
                      <a:r>
                        <a:rPr lang="cs-CZ" sz="2400" dirty="0"/>
                        <a:t>neznatelné srážky</a:t>
                      </a:r>
                    </a:p>
                  </a:txBody>
                  <a:tcPr/>
                </a:tc>
                <a:extLst>
                  <a:ext uri="{0D108BD9-81ED-4DB2-BD59-A6C34878D82A}">
                    <a16:rowId xmlns:a16="http://schemas.microsoft.com/office/drawing/2014/main" val="10001"/>
                  </a:ext>
                </a:extLst>
              </a:tr>
              <a:tr h="475055">
                <a:tc>
                  <a:txBody>
                    <a:bodyPr/>
                    <a:lstStyle/>
                    <a:p>
                      <a:r>
                        <a:rPr lang="cs-CZ" sz="2400" dirty="0"/>
                        <a:t>1 mm</a:t>
                      </a:r>
                    </a:p>
                  </a:txBody>
                  <a:tcPr/>
                </a:tc>
                <a:tc>
                  <a:txBody>
                    <a:bodyPr/>
                    <a:lstStyle/>
                    <a:p>
                      <a:r>
                        <a:rPr lang="cs-CZ" sz="2400" dirty="0"/>
                        <a:t>mrholení</a:t>
                      </a:r>
                    </a:p>
                  </a:txBody>
                  <a:tcPr/>
                </a:tc>
                <a:extLst>
                  <a:ext uri="{0D108BD9-81ED-4DB2-BD59-A6C34878D82A}">
                    <a16:rowId xmlns:a16="http://schemas.microsoft.com/office/drawing/2014/main" val="10002"/>
                  </a:ext>
                </a:extLst>
              </a:tr>
              <a:tr h="475055">
                <a:tc>
                  <a:txBody>
                    <a:bodyPr/>
                    <a:lstStyle/>
                    <a:p>
                      <a:r>
                        <a:rPr lang="cs-CZ" sz="2400" dirty="0"/>
                        <a:t>3 mm</a:t>
                      </a:r>
                    </a:p>
                  </a:txBody>
                  <a:tcPr/>
                </a:tc>
                <a:tc>
                  <a:txBody>
                    <a:bodyPr/>
                    <a:lstStyle/>
                    <a:p>
                      <a:r>
                        <a:rPr lang="cs-CZ" sz="2400" dirty="0"/>
                        <a:t>středně silný déšť</a:t>
                      </a:r>
                    </a:p>
                  </a:txBody>
                  <a:tcPr/>
                </a:tc>
                <a:extLst>
                  <a:ext uri="{0D108BD9-81ED-4DB2-BD59-A6C34878D82A}">
                    <a16:rowId xmlns:a16="http://schemas.microsoft.com/office/drawing/2014/main" val="10003"/>
                  </a:ext>
                </a:extLst>
              </a:tr>
              <a:tr h="475055">
                <a:tc>
                  <a:txBody>
                    <a:bodyPr/>
                    <a:lstStyle/>
                    <a:p>
                      <a:r>
                        <a:rPr lang="cs-CZ" sz="2400" dirty="0"/>
                        <a:t>10 mm</a:t>
                      </a:r>
                    </a:p>
                  </a:txBody>
                  <a:tcPr/>
                </a:tc>
                <a:tc>
                  <a:txBody>
                    <a:bodyPr/>
                    <a:lstStyle/>
                    <a:p>
                      <a:r>
                        <a:rPr lang="cs-CZ" sz="2400" dirty="0"/>
                        <a:t>vydatný</a:t>
                      </a:r>
                      <a:r>
                        <a:rPr lang="cs-CZ" sz="2400" baseline="0" dirty="0"/>
                        <a:t> déšť</a:t>
                      </a:r>
                      <a:endParaRPr lang="cs-CZ"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25725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Sněhové srážky</a:t>
            </a:r>
          </a:p>
        </p:txBody>
      </p:sp>
      <p:sp>
        <p:nvSpPr>
          <p:cNvPr id="7" name="Zástupný symbol pro obsah 6"/>
          <p:cNvSpPr>
            <a:spLocks noGrp="1"/>
          </p:cNvSpPr>
          <p:nvPr>
            <p:ph idx="1"/>
          </p:nvPr>
        </p:nvSpPr>
        <p:spPr/>
        <p:txBody>
          <a:bodyPr/>
          <a:lstStyle/>
          <a:p>
            <a:r>
              <a:rPr lang="cs-CZ" dirty="0"/>
              <a:t>Množství sněhových srážek měříme v cm</a:t>
            </a:r>
          </a:p>
          <a:p>
            <a:r>
              <a:rPr lang="cs-CZ" b="1" dirty="0"/>
              <a:t>Sníh postupně mění svůj charakter: </a:t>
            </a:r>
            <a:r>
              <a:rPr lang="cs-CZ" b="1" i="1" dirty="0"/>
              <a:t>Nový sníh </a:t>
            </a:r>
            <a:r>
              <a:rPr lang="cs-CZ" dirty="0"/>
              <a:t>je často nadýchaný, pokud neroztaje, mění se na </a:t>
            </a:r>
            <a:r>
              <a:rPr lang="cs-CZ" b="1" i="1" dirty="0"/>
              <a:t>starý sníh</a:t>
            </a:r>
            <a:r>
              <a:rPr lang="cs-CZ" dirty="0"/>
              <a:t>, který má větší hustotu. Po přeměně na ledová zrna se nazývá </a:t>
            </a:r>
            <a:r>
              <a:rPr lang="cs-CZ" b="1" i="1" dirty="0"/>
              <a:t>firn</a:t>
            </a:r>
            <a:r>
              <a:rPr lang="cs-CZ" dirty="0"/>
              <a:t>.</a:t>
            </a:r>
          </a:p>
          <a:p>
            <a:endParaRPr lang="cs-CZ"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4282894"/>
            <a:ext cx="2915816" cy="1943877"/>
          </a:xfrm>
          <a:prstGeom prst="rect">
            <a:avLst/>
          </a:prstGeom>
        </p:spPr>
      </p:pic>
      <p:graphicFrame>
        <p:nvGraphicFramePr>
          <p:cNvPr id="5" name="Tabulka 4"/>
          <p:cNvGraphicFramePr>
            <a:graphicFrameLocks noGrp="1"/>
          </p:cNvGraphicFramePr>
          <p:nvPr>
            <p:extLst>
              <p:ext uri="{D42A27DB-BD31-4B8C-83A1-F6EECF244321}">
                <p14:modId xmlns:p14="http://schemas.microsoft.com/office/powerpoint/2010/main" val="2049291821"/>
              </p:ext>
            </p:extLst>
          </p:nvPr>
        </p:nvGraphicFramePr>
        <p:xfrm>
          <a:off x="144378" y="1412779"/>
          <a:ext cx="8887328" cy="4885596"/>
        </p:xfrm>
        <a:graphic>
          <a:graphicData uri="http://schemas.openxmlformats.org/drawingml/2006/table">
            <a:tbl>
              <a:tblPr>
                <a:tableStyleId>{5940675A-B579-460E-94D1-54222C63F5DA}</a:tableStyleId>
              </a:tblPr>
              <a:tblGrid>
                <a:gridCol w="2221832">
                  <a:extLst>
                    <a:ext uri="{9D8B030D-6E8A-4147-A177-3AD203B41FA5}">
                      <a16:colId xmlns:a16="http://schemas.microsoft.com/office/drawing/2014/main" val="20000"/>
                    </a:ext>
                  </a:extLst>
                </a:gridCol>
                <a:gridCol w="2221832">
                  <a:extLst>
                    <a:ext uri="{9D8B030D-6E8A-4147-A177-3AD203B41FA5}">
                      <a16:colId xmlns:a16="http://schemas.microsoft.com/office/drawing/2014/main" val="20001"/>
                    </a:ext>
                  </a:extLst>
                </a:gridCol>
                <a:gridCol w="2221832">
                  <a:extLst>
                    <a:ext uri="{9D8B030D-6E8A-4147-A177-3AD203B41FA5}">
                      <a16:colId xmlns:a16="http://schemas.microsoft.com/office/drawing/2014/main" val="20002"/>
                    </a:ext>
                  </a:extLst>
                </a:gridCol>
                <a:gridCol w="2221832">
                  <a:extLst>
                    <a:ext uri="{9D8B030D-6E8A-4147-A177-3AD203B41FA5}">
                      <a16:colId xmlns:a16="http://schemas.microsoft.com/office/drawing/2014/main" val="20003"/>
                    </a:ext>
                  </a:extLst>
                </a:gridCol>
              </a:tblGrid>
              <a:tr h="898914">
                <a:tc gridSpan="4">
                  <a:txBody>
                    <a:bodyPr/>
                    <a:lstStyle/>
                    <a:p>
                      <a:pPr algn="ctr"/>
                      <a:r>
                        <a:rPr lang="cs-CZ" sz="2400" dirty="0"/>
                        <a:t>Roční</a:t>
                      </a:r>
                      <a:r>
                        <a:rPr lang="cs-CZ" sz="2400" baseline="0" dirty="0"/>
                        <a:t> úhrn srážek na stanici </a:t>
                      </a:r>
                      <a:r>
                        <a:rPr lang="cs-CZ" sz="2400" b="1" baseline="0" dirty="0"/>
                        <a:t>Počátky</a:t>
                      </a:r>
                      <a:r>
                        <a:rPr lang="cs-CZ" sz="2400" baseline="0" dirty="0"/>
                        <a:t> (Českomoravská Vysočina)</a:t>
                      </a:r>
                      <a:endParaRPr lang="cs-CZ" sz="2400" dirty="0"/>
                    </a:p>
                  </a:txBody>
                  <a:tcPr marL="9525" marR="9525" marT="9525" marB="9525" anchor="ctr">
                    <a:solidFill>
                      <a:schemeClr val="bg1"/>
                    </a:solidFill>
                  </a:tcPr>
                </a:tc>
                <a:tc hMerge="1">
                  <a:txBody>
                    <a:bodyPr/>
                    <a:lstStyle/>
                    <a:p>
                      <a:pPr algn="ctr"/>
                      <a:endParaRPr lang="cs-CZ" dirty="0"/>
                    </a:p>
                  </a:txBody>
                  <a:tcPr marL="9525" marR="9525" marT="9525" marB="9525" anchor="ctr"/>
                </a:tc>
                <a:tc hMerge="1">
                  <a:txBody>
                    <a:bodyPr/>
                    <a:lstStyle/>
                    <a:p>
                      <a:pPr algn="ctr"/>
                      <a:endParaRPr lang="cs-CZ" dirty="0"/>
                    </a:p>
                  </a:txBody>
                  <a:tcPr marL="9525" marR="9525" marT="9525" marB="9525" anchor="ctr"/>
                </a:tc>
                <a:tc hMerge="1">
                  <a:txBody>
                    <a:bodyPr/>
                    <a:lstStyle/>
                    <a:p>
                      <a:pPr algn="ctr"/>
                      <a:endParaRPr lang="cs-CZ" dirty="0"/>
                    </a:p>
                  </a:txBody>
                  <a:tcPr marL="9525" marR="9525" marT="9525" marB="9525" anchor="ctr"/>
                </a:tc>
                <a:extLst>
                  <a:ext uri="{0D108BD9-81ED-4DB2-BD59-A6C34878D82A}">
                    <a16:rowId xmlns:a16="http://schemas.microsoft.com/office/drawing/2014/main" val="10000"/>
                  </a:ext>
                </a:extLst>
              </a:tr>
              <a:tr h="802386">
                <a:tc>
                  <a:txBody>
                    <a:bodyPr/>
                    <a:lstStyle/>
                    <a:p>
                      <a:pPr algn="ctr"/>
                      <a:r>
                        <a:rPr lang="cs-CZ" sz="1800" b="1" i="1" dirty="0"/>
                        <a:t>Rok</a:t>
                      </a:r>
                    </a:p>
                  </a:txBody>
                  <a:tcPr marL="9525" marR="9525" marT="9525" marB="9525" anchor="ctr">
                    <a:solidFill>
                      <a:schemeClr val="bg1"/>
                    </a:solidFill>
                  </a:tcPr>
                </a:tc>
                <a:tc>
                  <a:txBody>
                    <a:bodyPr/>
                    <a:lstStyle/>
                    <a:p>
                      <a:pPr algn="ctr"/>
                      <a:r>
                        <a:rPr lang="cs-CZ" sz="1800" b="1" i="1" dirty="0"/>
                        <a:t>Srážky</a:t>
                      </a:r>
                    </a:p>
                  </a:txBody>
                  <a:tcPr marL="9525" marR="9525" marT="9525" marB="9525" anchor="ctr">
                    <a:solidFill>
                      <a:schemeClr val="bg1"/>
                    </a:solidFill>
                  </a:tcPr>
                </a:tc>
                <a:tc>
                  <a:txBody>
                    <a:bodyPr/>
                    <a:lstStyle/>
                    <a:p>
                      <a:pPr algn="ctr"/>
                      <a:r>
                        <a:rPr lang="cs-CZ" sz="1800" b="1" i="1" dirty="0"/>
                        <a:t>Sníh</a:t>
                      </a:r>
                    </a:p>
                  </a:txBody>
                  <a:tcPr marL="9525" marR="9525" marT="9525" marB="9525" anchor="ctr">
                    <a:solidFill>
                      <a:schemeClr val="bg1"/>
                    </a:solidFill>
                  </a:tcPr>
                </a:tc>
                <a:tc>
                  <a:txBody>
                    <a:bodyPr/>
                    <a:lstStyle/>
                    <a:p>
                      <a:pPr algn="ctr"/>
                      <a:r>
                        <a:rPr lang="cs-CZ" sz="1800" b="1" i="1" dirty="0"/>
                        <a:t>Počet dní se srážkami</a:t>
                      </a:r>
                    </a:p>
                  </a:txBody>
                  <a:tcPr marL="9525" marR="9525" marT="9525" marB="9525" anchor="ctr">
                    <a:solidFill>
                      <a:schemeClr val="bg1"/>
                    </a:solidFill>
                  </a:tcPr>
                </a:tc>
                <a:extLst>
                  <a:ext uri="{0D108BD9-81ED-4DB2-BD59-A6C34878D82A}">
                    <a16:rowId xmlns:a16="http://schemas.microsoft.com/office/drawing/2014/main" val="10001"/>
                  </a:ext>
                </a:extLst>
              </a:tr>
              <a:tr h="530716">
                <a:tc>
                  <a:txBody>
                    <a:bodyPr/>
                    <a:lstStyle/>
                    <a:p>
                      <a:pPr algn="ctr"/>
                      <a:r>
                        <a:rPr lang="cs-CZ" sz="1800" dirty="0"/>
                        <a:t>2014</a:t>
                      </a:r>
                    </a:p>
                  </a:txBody>
                  <a:tcPr marL="9525" marR="9525" marT="9525" marB="9525" anchor="ctr">
                    <a:solidFill>
                      <a:schemeClr val="bg1"/>
                    </a:solidFill>
                  </a:tcPr>
                </a:tc>
                <a:tc>
                  <a:txBody>
                    <a:bodyPr/>
                    <a:lstStyle/>
                    <a:p>
                      <a:pPr algn="ctr"/>
                      <a:r>
                        <a:rPr lang="cs-CZ" sz="1800"/>
                        <a:t>764,7 mm</a:t>
                      </a:r>
                    </a:p>
                  </a:txBody>
                  <a:tcPr marL="9525" marR="9525" marT="9525" marB="9525" anchor="ctr">
                    <a:solidFill>
                      <a:schemeClr val="bg1"/>
                    </a:solidFill>
                  </a:tcPr>
                </a:tc>
                <a:tc>
                  <a:txBody>
                    <a:bodyPr/>
                    <a:lstStyle/>
                    <a:p>
                      <a:pPr algn="ctr"/>
                      <a:r>
                        <a:rPr lang="cs-CZ" sz="1800" dirty="0"/>
                        <a:t>16 cm</a:t>
                      </a:r>
                    </a:p>
                  </a:txBody>
                  <a:tcPr marL="9525" marR="9525" marT="9525" marB="9525" anchor="ctr">
                    <a:solidFill>
                      <a:schemeClr val="bg1"/>
                    </a:solidFill>
                  </a:tcPr>
                </a:tc>
                <a:tc>
                  <a:txBody>
                    <a:bodyPr/>
                    <a:lstStyle/>
                    <a:p>
                      <a:pPr algn="ctr"/>
                      <a:r>
                        <a:rPr lang="cs-CZ" sz="1800" dirty="0"/>
                        <a:t>179 dnů</a:t>
                      </a:r>
                    </a:p>
                  </a:txBody>
                  <a:tcPr marL="9525" marR="9525" marT="9525" marB="9525" anchor="ctr">
                    <a:solidFill>
                      <a:schemeClr val="bg1"/>
                    </a:solidFill>
                  </a:tcPr>
                </a:tc>
                <a:extLst>
                  <a:ext uri="{0D108BD9-81ED-4DB2-BD59-A6C34878D82A}">
                    <a16:rowId xmlns:a16="http://schemas.microsoft.com/office/drawing/2014/main" val="10002"/>
                  </a:ext>
                </a:extLst>
              </a:tr>
              <a:tr h="530716">
                <a:tc>
                  <a:txBody>
                    <a:bodyPr/>
                    <a:lstStyle/>
                    <a:p>
                      <a:pPr algn="ctr"/>
                      <a:r>
                        <a:rPr lang="cs-CZ" sz="1800"/>
                        <a:t>2013</a:t>
                      </a:r>
                    </a:p>
                  </a:txBody>
                  <a:tcPr marL="9525" marR="9525" marT="9525" marB="9525" anchor="ctr">
                    <a:solidFill>
                      <a:schemeClr val="bg1"/>
                    </a:solidFill>
                  </a:tcPr>
                </a:tc>
                <a:tc>
                  <a:txBody>
                    <a:bodyPr/>
                    <a:lstStyle/>
                    <a:p>
                      <a:pPr algn="ctr"/>
                      <a:r>
                        <a:rPr lang="cs-CZ" sz="1800"/>
                        <a:t>733,5 mm</a:t>
                      </a:r>
                    </a:p>
                  </a:txBody>
                  <a:tcPr marL="9525" marR="9525" marT="9525" marB="9525" anchor="ctr">
                    <a:solidFill>
                      <a:schemeClr val="bg1"/>
                    </a:solidFill>
                  </a:tcPr>
                </a:tc>
                <a:tc>
                  <a:txBody>
                    <a:bodyPr/>
                    <a:lstStyle/>
                    <a:p>
                      <a:pPr algn="ctr"/>
                      <a:r>
                        <a:rPr lang="cs-CZ" sz="1800" dirty="0"/>
                        <a:t>103 cm</a:t>
                      </a:r>
                    </a:p>
                  </a:txBody>
                  <a:tcPr marL="9525" marR="9525" marT="9525" marB="9525" anchor="ctr">
                    <a:solidFill>
                      <a:schemeClr val="bg1"/>
                    </a:solidFill>
                  </a:tcPr>
                </a:tc>
                <a:tc>
                  <a:txBody>
                    <a:bodyPr/>
                    <a:lstStyle/>
                    <a:p>
                      <a:pPr algn="ctr"/>
                      <a:r>
                        <a:rPr lang="cs-CZ" sz="1800" dirty="0"/>
                        <a:t>174 dnů</a:t>
                      </a:r>
                    </a:p>
                  </a:txBody>
                  <a:tcPr marL="9525" marR="9525" marT="9525" marB="9525" anchor="ctr">
                    <a:solidFill>
                      <a:schemeClr val="bg1"/>
                    </a:solidFill>
                  </a:tcPr>
                </a:tc>
                <a:extLst>
                  <a:ext uri="{0D108BD9-81ED-4DB2-BD59-A6C34878D82A}">
                    <a16:rowId xmlns:a16="http://schemas.microsoft.com/office/drawing/2014/main" val="10003"/>
                  </a:ext>
                </a:extLst>
              </a:tr>
              <a:tr h="530716">
                <a:tc>
                  <a:txBody>
                    <a:bodyPr/>
                    <a:lstStyle/>
                    <a:p>
                      <a:pPr algn="ctr"/>
                      <a:r>
                        <a:rPr lang="cs-CZ" sz="1800"/>
                        <a:t>2012</a:t>
                      </a:r>
                    </a:p>
                  </a:txBody>
                  <a:tcPr marL="9525" marR="9525" marT="9525" marB="9525" anchor="ctr">
                    <a:solidFill>
                      <a:schemeClr val="bg1"/>
                    </a:solidFill>
                  </a:tcPr>
                </a:tc>
                <a:tc>
                  <a:txBody>
                    <a:bodyPr/>
                    <a:lstStyle/>
                    <a:p>
                      <a:pPr algn="ctr"/>
                      <a:r>
                        <a:rPr lang="cs-CZ" sz="1800"/>
                        <a:t>724,0 mm</a:t>
                      </a:r>
                    </a:p>
                  </a:txBody>
                  <a:tcPr marL="9525" marR="9525" marT="9525" marB="9525" anchor="ctr">
                    <a:solidFill>
                      <a:schemeClr val="bg1"/>
                    </a:solidFill>
                  </a:tcPr>
                </a:tc>
                <a:tc>
                  <a:txBody>
                    <a:bodyPr/>
                    <a:lstStyle/>
                    <a:p>
                      <a:pPr algn="ctr"/>
                      <a:r>
                        <a:rPr lang="cs-CZ" sz="1800" dirty="0"/>
                        <a:t>157 cm</a:t>
                      </a:r>
                    </a:p>
                  </a:txBody>
                  <a:tcPr marL="9525" marR="9525" marT="9525" marB="9525" anchor="ctr">
                    <a:solidFill>
                      <a:schemeClr val="bg1"/>
                    </a:solidFill>
                  </a:tcPr>
                </a:tc>
                <a:tc>
                  <a:txBody>
                    <a:bodyPr/>
                    <a:lstStyle/>
                    <a:p>
                      <a:pPr algn="ctr"/>
                      <a:r>
                        <a:rPr lang="cs-CZ" sz="1800"/>
                        <a:t>178 dnů</a:t>
                      </a:r>
                    </a:p>
                  </a:txBody>
                  <a:tcPr marL="9525" marR="9525" marT="9525" marB="9525" anchor="ctr">
                    <a:solidFill>
                      <a:schemeClr val="bg1"/>
                    </a:solidFill>
                  </a:tcPr>
                </a:tc>
                <a:extLst>
                  <a:ext uri="{0D108BD9-81ED-4DB2-BD59-A6C34878D82A}">
                    <a16:rowId xmlns:a16="http://schemas.microsoft.com/office/drawing/2014/main" val="10004"/>
                  </a:ext>
                </a:extLst>
              </a:tr>
              <a:tr h="530716">
                <a:tc>
                  <a:txBody>
                    <a:bodyPr/>
                    <a:lstStyle/>
                    <a:p>
                      <a:pPr algn="ctr"/>
                      <a:r>
                        <a:rPr lang="cs-CZ" sz="1800"/>
                        <a:t>2011</a:t>
                      </a:r>
                    </a:p>
                  </a:txBody>
                  <a:tcPr marL="9525" marR="9525" marT="9525" marB="9525" anchor="ctr">
                    <a:solidFill>
                      <a:schemeClr val="bg1"/>
                    </a:solidFill>
                  </a:tcPr>
                </a:tc>
                <a:tc>
                  <a:txBody>
                    <a:bodyPr/>
                    <a:lstStyle/>
                    <a:p>
                      <a:pPr algn="ctr"/>
                      <a:r>
                        <a:rPr lang="cs-CZ" sz="1800"/>
                        <a:t>636,3 mm</a:t>
                      </a:r>
                    </a:p>
                  </a:txBody>
                  <a:tcPr marL="9525" marR="9525" marT="9525" marB="9525" anchor="ctr">
                    <a:solidFill>
                      <a:schemeClr val="bg1"/>
                    </a:solidFill>
                  </a:tcPr>
                </a:tc>
                <a:tc>
                  <a:txBody>
                    <a:bodyPr/>
                    <a:lstStyle/>
                    <a:p>
                      <a:pPr algn="ctr"/>
                      <a:r>
                        <a:rPr lang="cs-CZ" sz="1800" dirty="0"/>
                        <a:t>52 cm</a:t>
                      </a:r>
                    </a:p>
                  </a:txBody>
                  <a:tcPr marL="9525" marR="9525" marT="9525" marB="9525" anchor="ctr">
                    <a:solidFill>
                      <a:schemeClr val="bg1"/>
                    </a:solidFill>
                  </a:tcPr>
                </a:tc>
                <a:tc>
                  <a:txBody>
                    <a:bodyPr/>
                    <a:lstStyle/>
                    <a:p>
                      <a:pPr algn="ctr"/>
                      <a:r>
                        <a:rPr lang="cs-CZ" sz="1800" dirty="0"/>
                        <a:t>150 dnů</a:t>
                      </a:r>
                    </a:p>
                  </a:txBody>
                  <a:tcPr marL="9525" marR="9525" marT="9525" marB="9525" anchor="ctr">
                    <a:solidFill>
                      <a:schemeClr val="bg1"/>
                    </a:solidFill>
                  </a:tcPr>
                </a:tc>
                <a:extLst>
                  <a:ext uri="{0D108BD9-81ED-4DB2-BD59-A6C34878D82A}">
                    <a16:rowId xmlns:a16="http://schemas.microsoft.com/office/drawing/2014/main" val="10005"/>
                  </a:ext>
                </a:extLst>
              </a:tr>
              <a:tr h="530716">
                <a:tc>
                  <a:txBody>
                    <a:bodyPr/>
                    <a:lstStyle/>
                    <a:p>
                      <a:pPr algn="ctr"/>
                      <a:r>
                        <a:rPr lang="cs-CZ" sz="1800"/>
                        <a:t>2010</a:t>
                      </a:r>
                    </a:p>
                  </a:txBody>
                  <a:tcPr marL="9525" marR="9525" marT="9525" marB="9525" anchor="ctr">
                    <a:solidFill>
                      <a:schemeClr val="bg1"/>
                    </a:solidFill>
                  </a:tcPr>
                </a:tc>
                <a:tc>
                  <a:txBody>
                    <a:bodyPr/>
                    <a:lstStyle/>
                    <a:p>
                      <a:pPr algn="ctr"/>
                      <a:r>
                        <a:rPr lang="cs-CZ" sz="1800"/>
                        <a:t>744,0 mm</a:t>
                      </a:r>
                    </a:p>
                  </a:txBody>
                  <a:tcPr marL="9525" marR="9525" marT="9525" marB="9525" anchor="ctr">
                    <a:solidFill>
                      <a:schemeClr val="bg1"/>
                    </a:solidFill>
                  </a:tcPr>
                </a:tc>
                <a:tc>
                  <a:txBody>
                    <a:bodyPr/>
                    <a:lstStyle/>
                    <a:p>
                      <a:pPr algn="ctr"/>
                      <a:r>
                        <a:rPr lang="cs-CZ" sz="1800"/>
                        <a:t>184 cm</a:t>
                      </a:r>
                    </a:p>
                  </a:txBody>
                  <a:tcPr marL="9525" marR="9525" marT="9525" marB="9525" anchor="ctr">
                    <a:solidFill>
                      <a:schemeClr val="bg1"/>
                    </a:solidFill>
                  </a:tcPr>
                </a:tc>
                <a:tc>
                  <a:txBody>
                    <a:bodyPr/>
                    <a:lstStyle/>
                    <a:p>
                      <a:pPr algn="ctr"/>
                      <a:r>
                        <a:rPr lang="cs-CZ" sz="1800" dirty="0"/>
                        <a:t>194 dnů</a:t>
                      </a:r>
                    </a:p>
                  </a:txBody>
                  <a:tcPr marL="9525" marR="9525" marT="9525" marB="9525" anchor="ctr">
                    <a:solidFill>
                      <a:schemeClr val="bg1"/>
                    </a:solidFill>
                  </a:tcPr>
                </a:tc>
                <a:extLst>
                  <a:ext uri="{0D108BD9-81ED-4DB2-BD59-A6C34878D82A}">
                    <a16:rowId xmlns:a16="http://schemas.microsoft.com/office/drawing/2014/main" val="10006"/>
                  </a:ext>
                </a:extLst>
              </a:tr>
              <a:tr h="530716">
                <a:tc>
                  <a:txBody>
                    <a:bodyPr/>
                    <a:lstStyle/>
                    <a:p>
                      <a:pPr algn="ctr"/>
                      <a:r>
                        <a:rPr lang="cs-CZ" sz="1800" dirty="0"/>
                        <a:t>2009</a:t>
                      </a:r>
                    </a:p>
                  </a:txBody>
                  <a:tcPr marL="9525" marR="9525" marT="9525" marB="9525" anchor="ctr">
                    <a:solidFill>
                      <a:schemeClr val="bg1"/>
                    </a:solidFill>
                  </a:tcPr>
                </a:tc>
                <a:tc>
                  <a:txBody>
                    <a:bodyPr/>
                    <a:lstStyle/>
                    <a:p>
                      <a:pPr algn="ctr"/>
                      <a:r>
                        <a:rPr lang="cs-CZ" sz="1800"/>
                        <a:t>766,4 mm</a:t>
                      </a:r>
                    </a:p>
                  </a:txBody>
                  <a:tcPr marL="9525" marR="9525" marT="9525" marB="9525" anchor="ctr">
                    <a:solidFill>
                      <a:schemeClr val="bg1"/>
                    </a:solidFill>
                  </a:tcPr>
                </a:tc>
                <a:tc>
                  <a:txBody>
                    <a:bodyPr/>
                    <a:lstStyle/>
                    <a:p>
                      <a:pPr algn="ctr"/>
                      <a:r>
                        <a:rPr lang="cs-CZ" sz="1800"/>
                        <a:t>150 cm</a:t>
                      </a:r>
                    </a:p>
                  </a:txBody>
                  <a:tcPr marL="9525" marR="9525" marT="9525" marB="9525" anchor="ctr">
                    <a:solidFill>
                      <a:schemeClr val="bg1"/>
                    </a:solidFill>
                  </a:tcPr>
                </a:tc>
                <a:tc>
                  <a:txBody>
                    <a:bodyPr/>
                    <a:lstStyle/>
                    <a:p>
                      <a:pPr algn="ctr"/>
                      <a:r>
                        <a:rPr lang="cs-CZ" sz="1800" dirty="0"/>
                        <a:t>200 dnů</a:t>
                      </a:r>
                    </a:p>
                  </a:txBody>
                  <a:tcPr marL="9525" marR="9525" marT="9525" marB="9525" anchor="ct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7119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501170841"/>
              </p:ext>
            </p:extLst>
          </p:nvPr>
        </p:nvGraphicFramePr>
        <p:xfrm>
          <a:off x="755576" y="1916832"/>
          <a:ext cx="7632848"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ovéPole 8"/>
          <p:cNvSpPr txBox="1"/>
          <p:nvPr/>
        </p:nvSpPr>
        <p:spPr>
          <a:xfrm>
            <a:off x="5652120" y="3645024"/>
            <a:ext cx="2592288" cy="584775"/>
          </a:xfrm>
          <a:prstGeom prst="rect">
            <a:avLst/>
          </a:prstGeom>
          <a:noFill/>
        </p:spPr>
        <p:txBody>
          <a:bodyPr wrap="square" rtlCol="0">
            <a:spAutoFit/>
          </a:bodyPr>
          <a:lstStyle/>
          <a:p>
            <a:r>
              <a:rPr lang="cs-CZ" sz="3200" i="1" dirty="0"/>
              <a:t>Desublimace</a:t>
            </a:r>
          </a:p>
        </p:txBody>
      </p:sp>
      <p:sp>
        <p:nvSpPr>
          <p:cNvPr id="10" name="TextovéPole 9"/>
          <p:cNvSpPr txBox="1"/>
          <p:nvPr/>
        </p:nvSpPr>
        <p:spPr>
          <a:xfrm>
            <a:off x="1138692" y="3645024"/>
            <a:ext cx="2592288" cy="584775"/>
          </a:xfrm>
          <a:prstGeom prst="rect">
            <a:avLst/>
          </a:prstGeom>
          <a:noFill/>
        </p:spPr>
        <p:txBody>
          <a:bodyPr wrap="square" rtlCol="0">
            <a:spAutoFit/>
          </a:bodyPr>
          <a:lstStyle/>
          <a:p>
            <a:r>
              <a:rPr lang="cs-CZ" sz="3200" i="1" dirty="0"/>
              <a:t>Kondenzace</a:t>
            </a:r>
          </a:p>
        </p:txBody>
      </p:sp>
      <p:sp>
        <p:nvSpPr>
          <p:cNvPr id="11" name="TextovéPole 10"/>
          <p:cNvSpPr txBox="1"/>
          <p:nvPr/>
        </p:nvSpPr>
        <p:spPr>
          <a:xfrm>
            <a:off x="3743908" y="5013176"/>
            <a:ext cx="1656184" cy="584775"/>
          </a:xfrm>
          <a:prstGeom prst="rect">
            <a:avLst/>
          </a:prstGeom>
          <a:noFill/>
        </p:spPr>
        <p:txBody>
          <a:bodyPr wrap="square" rtlCol="0">
            <a:spAutoFit/>
          </a:bodyPr>
          <a:lstStyle/>
          <a:p>
            <a:r>
              <a:rPr lang="cs-CZ" sz="3200" i="1" dirty="0"/>
              <a:t>Tuhnutí</a:t>
            </a:r>
          </a:p>
        </p:txBody>
      </p:sp>
      <p:sp>
        <p:nvSpPr>
          <p:cNvPr id="12" name="Nadpis 1"/>
          <p:cNvSpPr txBox="1">
            <a:spLocks/>
          </p:cNvSpPr>
          <p:nvPr/>
        </p:nvSpPr>
        <p:spPr>
          <a:xfrm>
            <a:off x="457200" y="430134"/>
            <a:ext cx="8229600" cy="132556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a:t>Úkol č. 1: </a:t>
            </a:r>
            <a:r>
              <a:rPr lang="cs-CZ" dirty="0"/>
              <a:t>Doplňte chybějící pojmy u šipek</a:t>
            </a:r>
            <a:endParaRPr lang="cs-CZ" b="1" dirty="0"/>
          </a:p>
        </p:txBody>
      </p:sp>
    </p:spTree>
    <p:extLst>
      <p:ext uri="{BB962C8B-B14F-4D97-AF65-F5344CB8AC3E}">
        <p14:creationId xmlns:p14="http://schemas.microsoft.com/office/powerpoint/2010/main" val="57986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0517"/>
            <a:ext cx="8229600" cy="1325562"/>
          </a:xfrm>
        </p:spPr>
        <p:txBody>
          <a:bodyPr/>
          <a:lstStyle/>
          <a:p>
            <a:r>
              <a:rPr lang="cs-CZ" b="1" dirty="0"/>
              <a:t>Srážky ve světě </a:t>
            </a:r>
          </a:p>
        </p:txBody>
      </p:sp>
      <p:sp>
        <p:nvSpPr>
          <p:cNvPr id="3" name="Zástupný symbol pro obsah 2"/>
          <p:cNvSpPr>
            <a:spLocks noGrp="1"/>
          </p:cNvSpPr>
          <p:nvPr>
            <p:ph idx="1"/>
          </p:nvPr>
        </p:nvSpPr>
        <p:spPr>
          <a:xfrm>
            <a:off x="0" y="1506079"/>
            <a:ext cx="9137888" cy="4425355"/>
          </a:xfrm>
        </p:spPr>
        <p:txBody>
          <a:bodyPr/>
          <a:lstStyle/>
          <a:p>
            <a:pPr marL="0" indent="0" algn="ctr">
              <a:buNone/>
            </a:pPr>
            <a:r>
              <a:rPr lang="cs-CZ" b="1" dirty="0"/>
              <a:t>Úkol č.4: </a:t>
            </a:r>
            <a:r>
              <a:rPr lang="cs-CZ" dirty="0"/>
              <a:t>Odhadněte jaké úhrnné roční srážky očekáváme v pouštích? Jaké v deštných pralesích?</a:t>
            </a:r>
          </a:p>
          <a:p>
            <a:endParaRPr lang="cs-CZ"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76" y="3102252"/>
            <a:ext cx="7505466" cy="3170211"/>
          </a:xfrm>
          <a:prstGeom prst="rect">
            <a:avLst/>
          </a:prstGeom>
        </p:spPr>
      </p:pic>
    </p:spTree>
    <p:extLst>
      <p:ext uri="{BB962C8B-B14F-4D97-AF65-F5344CB8AC3E}">
        <p14:creationId xmlns:p14="http://schemas.microsoft.com/office/powerpoint/2010/main" val="407165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Roční chod srážek</a:t>
            </a:r>
            <a:endParaRPr lang="cs-CZ" b="1" dirty="0">
              <a:solidFill>
                <a:srgbClr val="FF0000"/>
              </a:solidFill>
            </a:endParaRPr>
          </a:p>
        </p:txBody>
      </p:sp>
      <p:sp>
        <p:nvSpPr>
          <p:cNvPr id="7" name="Zástupný symbol pro obsah 2"/>
          <p:cNvSpPr txBox="1">
            <a:spLocks/>
          </p:cNvSpPr>
          <p:nvPr/>
        </p:nvSpPr>
        <p:spPr>
          <a:xfrm>
            <a:off x="457200" y="1697752"/>
            <a:ext cx="8459376" cy="4425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b="1" dirty="0"/>
              <a:t>Úkol č. 5a:</a:t>
            </a:r>
            <a:r>
              <a:rPr lang="cs-CZ" dirty="0"/>
              <a:t> Ve kterých měsících spadne v ČR </a:t>
            </a:r>
            <a:r>
              <a:rPr lang="cs-CZ" b="1" dirty="0"/>
              <a:t>nejvíce</a:t>
            </a:r>
            <a:r>
              <a:rPr lang="cs-CZ" dirty="0"/>
              <a:t> srážek? Kdy </a:t>
            </a:r>
            <a:r>
              <a:rPr lang="cs-CZ" b="1" dirty="0"/>
              <a:t>nejméně</a:t>
            </a:r>
            <a:r>
              <a:rPr lang="cs-CZ" dirty="0"/>
              <a:t>?</a:t>
            </a:r>
          </a:p>
          <a:p>
            <a:pPr marL="0" indent="0">
              <a:buNone/>
            </a:pPr>
            <a:endParaRPr lang="cs-CZ" dirty="0"/>
          </a:p>
        </p:txBody>
      </p:sp>
      <p:graphicFrame>
        <p:nvGraphicFramePr>
          <p:cNvPr id="9" name="Graf 8"/>
          <p:cNvGraphicFramePr>
            <a:graphicFrameLocks/>
          </p:cNvGraphicFramePr>
          <p:nvPr>
            <p:extLst>
              <p:ext uri="{D42A27DB-BD31-4B8C-83A1-F6EECF244321}">
                <p14:modId xmlns:p14="http://schemas.microsoft.com/office/powerpoint/2010/main" val="3292413049"/>
              </p:ext>
            </p:extLst>
          </p:nvPr>
        </p:nvGraphicFramePr>
        <p:xfrm>
          <a:off x="457200" y="2788921"/>
          <a:ext cx="5562600" cy="356616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ovéPole 3"/>
          <p:cNvSpPr txBox="1"/>
          <p:nvPr/>
        </p:nvSpPr>
        <p:spPr>
          <a:xfrm>
            <a:off x="6141720" y="3246120"/>
            <a:ext cx="2774856" cy="2677656"/>
          </a:xfrm>
          <a:prstGeom prst="rect">
            <a:avLst/>
          </a:prstGeom>
          <a:noFill/>
        </p:spPr>
        <p:txBody>
          <a:bodyPr wrap="square" rtlCol="0">
            <a:spAutoFit/>
          </a:bodyPr>
          <a:lstStyle/>
          <a:p>
            <a:pPr algn="ctr"/>
            <a:r>
              <a:rPr lang="cs-CZ" sz="2400" b="1" dirty="0"/>
              <a:t>Nejvíce: </a:t>
            </a:r>
          </a:p>
          <a:p>
            <a:pPr algn="ctr"/>
            <a:r>
              <a:rPr lang="cs-CZ" sz="2400" dirty="0"/>
              <a:t>letní období</a:t>
            </a:r>
          </a:p>
          <a:p>
            <a:pPr algn="ctr"/>
            <a:r>
              <a:rPr lang="cs-CZ" sz="2400" dirty="0"/>
              <a:t>květen – srpen</a:t>
            </a:r>
          </a:p>
          <a:p>
            <a:pPr algn="ctr"/>
            <a:endParaRPr lang="cs-CZ" sz="2400" dirty="0"/>
          </a:p>
          <a:p>
            <a:pPr algn="ctr"/>
            <a:r>
              <a:rPr lang="cs-CZ" sz="2400" b="1" dirty="0"/>
              <a:t>Nejméně: </a:t>
            </a:r>
          </a:p>
          <a:p>
            <a:pPr algn="ctr"/>
            <a:r>
              <a:rPr lang="cs-CZ" sz="2400" dirty="0"/>
              <a:t>zimní období</a:t>
            </a:r>
          </a:p>
          <a:p>
            <a:pPr algn="ctr"/>
            <a:r>
              <a:rPr lang="cs-CZ" sz="2400" dirty="0"/>
              <a:t>říjen - únor</a:t>
            </a:r>
          </a:p>
        </p:txBody>
      </p:sp>
    </p:spTree>
    <p:extLst>
      <p:ext uri="{BB962C8B-B14F-4D97-AF65-F5344CB8AC3E}">
        <p14:creationId xmlns:p14="http://schemas.microsoft.com/office/powerpoint/2010/main" val="28100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Roční chod srážek</a:t>
            </a:r>
            <a:endParaRPr lang="cs-CZ" b="1" dirty="0">
              <a:solidFill>
                <a:srgbClr val="FF0000"/>
              </a:solidFill>
            </a:endParaRPr>
          </a:p>
        </p:txBody>
      </p:sp>
      <p:sp>
        <p:nvSpPr>
          <p:cNvPr id="7" name="Zástupný symbol pro obsah 2"/>
          <p:cNvSpPr txBox="1">
            <a:spLocks/>
          </p:cNvSpPr>
          <p:nvPr/>
        </p:nvSpPr>
        <p:spPr>
          <a:xfrm>
            <a:off x="457200" y="1697752"/>
            <a:ext cx="8459376" cy="4425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b="1" dirty="0"/>
              <a:t>Úkol č. 5b)</a:t>
            </a:r>
            <a:r>
              <a:rPr lang="cs-CZ" dirty="0"/>
              <a:t> Ve které oblasti </a:t>
            </a:r>
            <a:r>
              <a:rPr lang="cs-CZ" b="1" dirty="0"/>
              <a:t>Evropy</a:t>
            </a:r>
            <a:r>
              <a:rPr lang="cs-CZ" dirty="0"/>
              <a:t> je roční průběh srážek přesně obrácený v porovnání ve střední Evropou?</a:t>
            </a:r>
          </a:p>
          <a:p>
            <a:endParaRPr lang="cs-CZ" dirty="0"/>
          </a:p>
        </p:txBody>
      </p:sp>
      <p:graphicFrame>
        <p:nvGraphicFramePr>
          <p:cNvPr id="6" name="Graf 5"/>
          <p:cNvGraphicFramePr>
            <a:graphicFrameLocks/>
          </p:cNvGraphicFramePr>
          <p:nvPr>
            <p:extLst>
              <p:ext uri="{D42A27DB-BD31-4B8C-83A1-F6EECF244321}">
                <p14:modId xmlns:p14="http://schemas.microsoft.com/office/powerpoint/2010/main" val="687919113"/>
              </p:ext>
            </p:extLst>
          </p:nvPr>
        </p:nvGraphicFramePr>
        <p:xfrm>
          <a:off x="2012632" y="3276601"/>
          <a:ext cx="5058728" cy="3028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793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Rekapitulace - vlhkost</a:t>
            </a:r>
          </a:p>
        </p:txBody>
      </p:sp>
      <p:sp>
        <p:nvSpPr>
          <p:cNvPr id="3" name="Zástupný symbol pro obsah 2"/>
          <p:cNvSpPr>
            <a:spLocks noGrp="1"/>
          </p:cNvSpPr>
          <p:nvPr>
            <p:ph idx="1"/>
          </p:nvPr>
        </p:nvSpPr>
        <p:spPr/>
        <p:txBody>
          <a:bodyPr/>
          <a:lstStyle/>
          <a:p>
            <a:r>
              <a:rPr lang="cs-CZ" dirty="0"/>
              <a:t>Při výrazném ochlazení vzduchu dochází ke kondenzaci				A / N</a:t>
            </a:r>
          </a:p>
          <a:p>
            <a:r>
              <a:rPr lang="cs-CZ" dirty="0"/>
              <a:t>Pokud dosáhneme teploty rosného bodu, bude relativní vlhkost 100% 		A / N</a:t>
            </a:r>
          </a:p>
          <a:p>
            <a:r>
              <a:rPr lang="cs-CZ" dirty="0"/>
              <a:t>Teplý vzduch pojme více vodní páry než vzduch studený				A / N</a:t>
            </a:r>
          </a:p>
          <a:p>
            <a:r>
              <a:rPr lang="cs-CZ" dirty="0"/>
              <a:t>Při nasunutí teplého vzduchu nad chladný zem. povrch mohou vznikat mlhy A / N</a:t>
            </a:r>
          </a:p>
          <a:p>
            <a:endParaRPr lang="cs-CZ" dirty="0"/>
          </a:p>
          <a:p>
            <a:endParaRPr lang="cs-CZ" dirty="0"/>
          </a:p>
          <a:p>
            <a:endParaRPr lang="cs-CZ" dirty="0"/>
          </a:p>
          <a:p>
            <a:endParaRPr lang="cs-CZ" dirty="0"/>
          </a:p>
        </p:txBody>
      </p:sp>
      <p:sp>
        <p:nvSpPr>
          <p:cNvPr id="4" name="Ovál 3"/>
          <p:cNvSpPr/>
          <p:nvPr/>
        </p:nvSpPr>
        <p:spPr>
          <a:xfrm>
            <a:off x="6858000" y="2270760"/>
            <a:ext cx="477129" cy="502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a:off x="6858000" y="4416504"/>
            <a:ext cx="477129" cy="502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6858000" y="5468064"/>
            <a:ext cx="477129" cy="502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6857999" y="3315773"/>
            <a:ext cx="477129" cy="502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2125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Rekapitulace - oblačnost</a:t>
            </a:r>
          </a:p>
        </p:txBody>
      </p:sp>
      <p:sp>
        <p:nvSpPr>
          <p:cNvPr id="3" name="Zástupný symbol pro obsah 2"/>
          <p:cNvSpPr>
            <a:spLocks noGrp="1"/>
          </p:cNvSpPr>
          <p:nvPr>
            <p:ph idx="1"/>
          </p:nvPr>
        </p:nvSpPr>
        <p:spPr>
          <a:xfrm>
            <a:off x="457200" y="1700808"/>
            <a:ext cx="8003232" cy="4425355"/>
          </a:xfrm>
        </p:spPr>
        <p:txBody>
          <a:bodyPr>
            <a:normAutofit/>
          </a:bodyPr>
          <a:lstStyle/>
          <a:p>
            <a:r>
              <a:rPr lang="cs-CZ" dirty="0"/>
              <a:t>Oblaka vysokého patra jsou jednoznačně dešťová oblaka				A / N</a:t>
            </a:r>
          </a:p>
          <a:p>
            <a:r>
              <a:rPr lang="cs-CZ" dirty="0"/>
              <a:t>Výrazný bouřkový oblak </a:t>
            </a:r>
            <a:r>
              <a:rPr lang="cs-CZ" i="1" dirty="0" err="1"/>
              <a:t>Cumulonimbus</a:t>
            </a:r>
            <a:r>
              <a:rPr lang="cs-CZ" dirty="0"/>
              <a:t> zasahuje do všech </a:t>
            </a:r>
            <a:r>
              <a:rPr lang="cs-CZ" dirty="0" err="1"/>
              <a:t>výšk</a:t>
            </a:r>
            <a:r>
              <a:rPr lang="cs-CZ" dirty="0"/>
              <a:t>. pater 	A / N</a:t>
            </a:r>
          </a:p>
          <a:p>
            <a:r>
              <a:rPr lang="cs-CZ" dirty="0"/>
              <a:t>Kupovitá oblačnost je jasně ohraničená, vzniká při výstupných proudech	A / N</a:t>
            </a:r>
          </a:p>
          <a:p>
            <a:r>
              <a:rPr lang="cs-CZ" dirty="0"/>
              <a:t>Vrstevnatá oblačnost často pokrývá celou oblohu						A / N</a:t>
            </a:r>
          </a:p>
          <a:p>
            <a:endParaRPr lang="cs-CZ" dirty="0"/>
          </a:p>
          <a:p>
            <a:endParaRPr lang="cs-CZ" dirty="0"/>
          </a:p>
        </p:txBody>
      </p:sp>
      <p:sp>
        <p:nvSpPr>
          <p:cNvPr id="4" name="Ovál 3"/>
          <p:cNvSpPr/>
          <p:nvPr/>
        </p:nvSpPr>
        <p:spPr>
          <a:xfrm>
            <a:off x="7498080" y="2255520"/>
            <a:ext cx="518160" cy="487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a:off x="6812280" y="4424561"/>
            <a:ext cx="518160" cy="487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6812280" y="3337520"/>
            <a:ext cx="518160" cy="487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6812280" y="5461912"/>
            <a:ext cx="518160" cy="487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9936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Rekapitulace - srážky</a:t>
            </a:r>
          </a:p>
        </p:txBody>
      </p:sp>
      <p:sp>
        <p:nvSpPr>
          <p:cNvPr id="3" name="Zástupný symbol pro obsah 2"/>
          <p:cNvSpPr>
            <a:spLocks noGrp="1"/>
          </p:cNvSpPr>
          <p:nvPr>
            <p:ph idx="1"/>
          </p:nvPr>
        </p:nvSpPr>
        <p:spPr/>
        <p:txBody>
          <a:bodyPr/>
          <a:lstStyle/>
          <a:p>
            <a:r>
              <a:rPr lang="cs-CZ" dirty="0"/>
              <a:t>Ve střední Evropě je maximum srážkové činnosti v zimě				A / N</a:t>
            </a:r>
          </a:p>
          <a:p>
            <a:r>
              <a:rPr lang="cs-CZ" dirty="0"/>
              <a:t>Srážky 10 mm/hod klasifikujeme jako mrholení					A / N</a:t>
            </a:r>
          </a:p>
          <a:p>
            <a:r>
              <a:rPr lang="cs-CZ" dirty="0"/>
              <a:t>Zmrzlý sníh (zrna) se nazývá firn	A / N</a:t>
            </a:r>
          </a:p>
          <a:p>
            <a:r>
              <a:rPr lang="cs-CZ" dirty="0"/>
              <a:t>Rosa vzniká při výrazném ochlazení spodních vrstev atmosféry		A / N</a:t>
            </a:r>
          </a:p>
          <a:p>
            <a:endParaRPr lang="cs-CZ" dirty="0"/>
          </a:p>
          <a:p>
            <a:endParaRPr lang="cs-CZ" dirty="0"/>
          </a:p>
          <a:p>
            <a:endParaRPr lang="cs-CZ" dirty="0"/>
          </a:p>
          <a:p>
            <a:endParaRPr lang="cs-CZ" dirty="0"/>
          </a:p>
        </p:txBody>
      </p:sp>
      <p:sp>
        <p:nvSpPr>
          <p:cNvPr id="4" name="Ovál 3"/>
          <p:cNvSpPr/>
          <p:nvPr/>
        </p:nvSpPr>
        <p:spPr>
          <a:xfrm>
            <a:off x="7528560" y="2270760"/>
            <a:ext cx="457200" cy="472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7528560" y="3313152"/>
            <a:ext cx="457200" cy="472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6858000" y="5019824"/>
            <a:ext cx="457200" cy="472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p:cNvSpPr/>
          <p:nvPr/>
        </p:nvSpPr>
        <p:spPr>
          <a:xfrm>
            <a:off x="6858000" y="3913485"/>
            <a:ext cx="457200" cy="472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5676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Rekapitulace</a:t>
            </a:r>
          </a:p>
        </p:txBody>
      </p:sp>
      <p:graphicFrame>
        <p:nvGraphicFramePr>
          <p:cNvPr id="4" name="Tabulka 3"/>
          <p:cNvGraphicFramePr>
            <a:graphicFrameLocks noGrp="1"/>
          </p:cNvGraphicFramePr>
          <p:nvPr>
            <p:extLst>
              <p:ext uri="{D42A27DB-BD31-4B8C-83A1-F6EECF244321}">
                <p14:modId xmlns:p14="http://schemas.microsoft.com/office/powerpoint/2010/main" val="1762039242"/>
              </p:ext>
            </p:extLst>
          </p:nvPr>
        </p:nvGraphicFramePr>
        <p:xfrm>
          <a:off x="1177871" y="1751308"/>
          <a:ext cx="6943242" cy="4184544"/>
        </p:xfrm>
        <a:graphic>
          <a:graphicData uri="http://schemas.openxmlformats.org/drawingml/2006/table">
            <a:tbl>
              <a:tblPr firstRow="1" bandRow="1">
                <a:tableStyleId>{5940675A-B579-460E-94D1-54222C63F5DA}</a:tableStyleId>
              </a:tblPr>
              <a:tblGrid>
                <a:gridCol w="3265532">
                  <a:extLst>
                    <a:ext uri="{9D8B030D-6E8A-4147-A177-3AD203B41FA5}">
                      <a16:colId xmlns:a16="http://schemas.microsoft.com/office/drawing/2014/main" val="20000"/>
                    </a:ext>
                  </a:extLst>
                </a:gridCol>
                <a:gridCol w="3677710">
                  <a:extLst>
                    <a:ext uri="{9D8B030D-6E8A-4147-A177-3AD203B41FA5}">
                      <a16:colId xmlns:a16="http://schemas.microsoft.com/office/drawing/2014/main" val="20001"/>
                    </a:ext>
                  </a:extLst>
                </a:gridCol>
              </a:tblGrid>
              <a:tr h="1423896">
                <a:tc>
                  <a:txBody>
                    <a:bodyPr/>
                    <a:lstStyle/>
                    <a:p>
                      <a:pPr algn="ctr"/>
                      <a:r>
                        <a:rPr lang="cs-CZ" sz="2400" b="1" dirty="0"/>
                        <a:t>Množství srážek</a:t>
                      </a:r>
                      <a:r>
                        <a:rPr lang="cs-CZ" sz="2400" b="1" baseline="0" dirty="0"/>
                        <a:t> za 1 hodinu</a:t>
                      </a:r>
                      <a:endParaRPr lang="cs-CZ" sz="2400" b="1" dirty="0"/>
                    </a:p>
                  </a:txBody>
                  <a:tcPr anchor="ctr"/>
                </a:tc>
                <a:tc>
                  <a:txBody>
                    <a:bodyPr/>
                    <a:lstStyle/>
                    <a:p>
                      <a:pPr algn="ctr"/>
                      <a:r>
                        <a:rPr lang="cs-CZ" sz="2400" b="1" dirty="0"/>
                        <a:t>Popis</a:t>
                      </a:r>
                    </a:p>
                  </a:txBody>
                  <a:tcPr anchor="ctr"/>
                </a:tc>
                <a:extLst>
                  <a:ext uri="{0D108BD9-81ED-4DB2-BD59-A6C34878D82A}">
                    <a16:rowId xmlns:a16="http://schemas.microsoft.com/office/drawing/2014/main" val="10000"/>
                  </a:ext>
                </a:extLst>
              </a:tr>
              <a:tr h="690162">
                <a:tc>
                  <a:txBody>
                    <a:bodyPr/>
                    <a:lstStyle/>
                    <a:p>
                      <a:r>
                        <a:rPr lang="cs-CZ" sz="2400" dirty="0"/>
                        <a:t>0,1 mm</a:t>
                      </a:r>
                    </a:p>
                  </a:txBody>
                  <a:tcPr/>
                </a:tc>
                <a:tc>
                  <a:txBody>
                    <a:bodyPr/>
                    <a:lstStyle/>
                    <a:p>
                      <a:r>
                        <a:rPr lang="cs-CZ" sz="2400" dirty="0"/>
                        <a:t>Neznatelné srážky</a:t>
                      </a:r>
                    </a:p>
                  </a:txBody>
                  <a:tcPr/>
                </a:tc>
                <a:extLst>
                  <a:ext uri="{0D108BD9-81ED-4DB2-BD59-A6C34878D82A}">
                    <a16:rowId xmlns:a16="http://schemas.microsoft.com/office/drawing/2014/main" val="10001"/>
                  </a:ext>
                </a:extLst>
              </a:tr>
              <a:tr h="690162">
                <a:tc>
                  <a:txBody>
                    <a:bodyPr/>
                    <a:lstStyle/>
                    <a:p>
                      <a:r>
                        <a:rPr lang="cs-CZ" sz="2400" dirty="0"/>
                        <a:t>1 mm</a:t>
                      </a:r>
                    </a:p>
                  </a:txBody>
                  <a:tcPr/>
                </a:tc>
                <a:tc>
                  <a:txBody>
                    <a:bodyPr/>
                    <a:lstStyle/>
                    <a:p>
                      <a:r>
                        <a:rPr lang="cs-CZ" sz="2400" dirty="0"/>
                        <a:t>Mrholení</a:t>
                      </a:r>
                    </a:p>
                  </a:txBody>
                  <a:tcPr/>
                </a:tc>
                <a:extLst>
                  <a:ext uri="{0D108BD9-81ED-4DB2-BD59-A6C34878D82A}">
                    <a16:rowId xmlns:a16="http://schemas.microsoft.com/office/drawing/2014/main" val="10002"/>
                  </a:ext>
                </a:extLst>
              </a:tr>
              <a:tr h="690162">
                <a:tc>
                  <a:txBody>
                    <a:bodyPr/>
                    <a:lstStyle/>
                    <a:p>
                      <a:r>
                        <a:rPr lang="cs-CZ" sz="2400" dirty="0"/>
                        <a:t>3 mm</a:t>
                      </a:r>
                    </a:p>
                  </a:txBody>
                  <a:tcPr/>
                </a:tc>
                <a:tc>
                  <a:txBody>
                    <a:bodyPr/>
                    <a:lstStyle/>
                    <a:p>
                      <a:r>
                        <a:rPr lang="cs-CZ" sz="2400" dirty="0"/>
                        <a:t>Středně silný déšť</a:t>
                      </a:r>
                    </a:p>
                  </a:txBody>
                  <a:tcPr/>
                </a:tc>
                <a:extLst>
                  <a:ext uri="{0D108BD9-81ED-4DB2-BD59-A6C34878D82A}">
                    <a16:rowId xmlns:a16="http://schemas.microsoft.com/office/drawing/2014/main" val="10003"/>
                  </a:ext>
                </a:extLst>
              </a:tr>
              <a:tr h="690162">
                <a:tc>
                  <a:txBody>
                    <a:bodyPr/>
                    <a:lstStyle/>
                    <a:p>
                      <a:r>
                        <a:rPr lang="cs-CZ" sz="2400" dirty="0"/>
                        <a:t>10 mm</a:t>
                      </a:r>
                    </a:p>
                  </a:txBody>
                  <a:tcPr/>
                </a:tc>
                <a:tc>
                  <a:txBody>
                    <a:bodyPr/>
                    <a:lstStyle/>
                    <a:p>
                      <a:r>
                        <a:rPr lang="cs-CZ" sz="2400" dirty="0"/>
                        <a:t>Vydatný</a:t>
                      </a:r>
                      <a:r>
                        <a:rPr lang="cs-CZ" sz="2400" baseline="0" dirty="0"/>
                        <a:t> déšť</a:t>
                      </a:r>
                      <a:endParaRPr lang="cs-CZ"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6006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Zdroje</a:t>
            </a:r>
          </a:p>
        </p:txBody>
      </p:sp>
      <p:sp>
        <p:nvSpPr>
          <p:cNvPr id="3" name="Zástupný symbol pro obsah 2"/>
          <p:cNvSpPr>
            <a:spLocks noGrp="1"/>
          </p:cNvSpPr>
          <p:nvPr>
            <p:ph idx="1"/>
          </p:nvPr>
        </p:nvSpPr>
        <p:spPr>
          <a:xfrm>
            <a:off x="457200" y="1434354"/>
            <a:ext cx="8229600" cy="4191532"/>
          </a:xfrm>
        </p:spPr>
        <p:txBody>
          <a:bodyPr>
            <a:normAutofit fontScale="70000" lnSpcReduction="20000"/>
          </a:bodyPr>
          <a:lstStyle/>
          <a:p>
            <a:r>
              <a:rPr lang="cs-CZ" dirty="0">
                <a:hlinkClick r:id="rId2"/>
              </a:rPr>
              <a:t>http://www.in-pocasi.cz/clanky/teorie/rosa-jini-jinovatka/</a:t>
            </a:r>
            <a:endParaRPr lang="cs-CZ" dirty="0"/>
          </a:p>
          <a:p>
            <a:r>
              <a:rPr lang="cs-CZ" dirty="0">
                <a:hlinkClick r:id="rId3"/>
              </a:rPr>
              <a:t>http://www.vascak.cz/?p=1343</a:t>
            </a:r>
            <a:endParaRPr lang="cs-CZ" dirty="0"/>
          </a:p>
          <a:p>
            <a:r>
              <a:rPr lang="cs-CZ" dirty="0">
                <a:hlinkClick r:id="rId4"/>
              </a:rPr>
              <a:t>http://priroda.sdas.cz/deniky/denik070203.htm</a:t>
            </a:r>
            <a:endParaRPr lang="cs-CZ" dirty="0"/>
          </a:p>
          <a:p>
            <a:r>
              <a:rPr lang="cs-CZ" dirty="0">
                <a:hlinkClick r:id="rId5"/>
              </a:rPr>
              <a:t>http://commons.wikimedia.org/wiki/File:Frost_on_ground.jpg</a:t>
            </a:r>
            <a:endParaRPr lang="cs-CZ" dirty="0"/>
          </a:p>
          <a:p>
            <a:r>
              <a:rPr lang="cs-CZ" dirty="0">
                <a:hlinkClick r:id="rId6"/>
              </a:rPr>
              <a:t>http://www.naboje-prebijeni.cz/vlhkomer-lockdown-hygrometer</a:t>
            </a:r>
            <a:endParaRPr lang="cs-CZ" dirty="0"/>
          </a:p>
          <a:p>
            <a:r>
              <a:rPr lang="cs-CZ" dirty="0">
                <a:hlinkClick r:id="rId7"/>
              </a:rPr>
              <a:t>http://pocasi.eurozpravy.cz/pocasi-v-cr/108090-zakerna-ledovka-kazda-desetinka-stupne-rozhoduje-rika-meteorolozka/</a:t>
            </a:r>
            <a:endParaRPr lang="cs-CZ" dirty="0"/>
          </a:p>
          <a:p>
            <a:r>
              <a:rPr lang="cs-CZ" dirty="0">
                <a:hlinkClick r:id="rId8"/>
              </a:rPr>
              <a:t>http://www.magicbrno.cz/clanek/silnice-pokrylo-naledi</a:t>
            </a:r>
            <a:endParaRPr lang="cs-CZ" dirty="0"/>
          </a:p>
          <a:p>
            <a:r>
              <a:rPr lang="cs-CZ" dirty="0">
                <a:hlinkClick r:id="rId9"/>
              </a:rPr>
              <a:t>http://www.e-pocasi.cz/extremni-pocasi/slovinsko-ochromil-mrznouci-dest-naprselo-pres-50mm-srazek-754.html</a:t>
            </a:r>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97851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Zdroje</a:t>
            </a:r>
          </a:p>
        </p:txBody>
      </p:sp>
      <p:sp>
        <p:nvSpPr>
          <p:cNvPr id="3" name="Zástupný symbol pro obsah 2"/>
          <p:cNvSpPr>
            <a:spLocks noGrp="1"/>
          </p:cNvSpPr>
          <p:nvPr>
            <p:ph idx="1"/>
          </p:nvPr>
        </p:nvSpPr>
        <p:spPr/>
        <p:txBody>
          <a:bodyPr>
            <a:normAutofit fontScale="70000" lnSpcReduction="20000"/>
          </a:bodyPr>
          <a:lstStyle/>
          <a:p>
            <a:r>
              <a:rPr lang="cs-CZ" dirty="0">
                <a:hlinkClick r:id="rId2"/>
              </a:rPr>
              <a:t>http://www.digimanie.cz/galerie/showimage.php?i=19421&amp;c=12</a:t>
            </a:r>
            <a:endParaRPr lang="cs-CZ" dirty="0"/>
          </a:p>
          <a:p>
            <a:r>
              <a:rPr lang="cs-CZ" dirty="0">
                <a:hlinkClick r:id="rId3"/>
              </a:rPr>
              <a:t>http://www.engineeringtoolbox.com/maximum-moisture-content-air-d_1403.html</a:t>
            </a:r>
            <a:endParaRPr lang="cs-CZ" dirty="0"/>
          </a:p>
          <a:p>
            <a:r>
              <a:rPr lang="cs-CZ" dirty="0">
                <a:hlinkClick r:id="rId4"/>
              </a:rPr>
              <a:t>http://www.jenprozeny.cz/legracky/31235-makro-fotografie-hmyzu-ranni-rose</a:t>
            </a:r>
            <a:endParaRPr lang="cs-CZ" dirty="0"/>
          </a:p>
          <a:p>
            <a:r>
              <a:rPr lang="cs-CZ" dirty="0">
                <a:hlinkClick r:id="rId5"/>
              </a:rPr>
              <a:t>http://galerie.digiarena.e15.cz/showphoto.php?photo=152347</a:t>
            </a:r>
            <a:endParaRPr lang="cs-CZ" dirty="0"/>
          </a:p>
          <a:p>
            <a:r>
              <a:rPr lang="cs-CZ" dirty="0">
                <a:hlinkClick r:id="rId6"/>
              </a:rPr>
              <a:t>http://happyrodinka.blog.cz/1209/podzimni-ranni-rosa</a:t>
            </a:r>
            <a:endParaRPr lang="cs-CZ" dirty="0"/>
          </a:p>
          <a:p>
            <a:r>
              <a:rPr lang="cs-CZ" dirty="0">
                <a:hlinkClick r:id="rId7"/>
              </a:rPr>
              <a:t>http://www.pocasi-hrusova.cz/hrusova/foto/index.php</a:t>
            </a:r>
            <a:endParaRPr lang="cs-CZ" dirty="0"/>
          </a:p>
          <a:p>
            <a:r>
              <a:rPr lang="cs-CZ" dirty="0">
                <a:hlinkClick r:id="rId8"/>
              </a:rPr>
              <a:t>http://technet.idnes.cz/bezmracne-nebe-nad-pekingem-ma-zajistit-i-delostrelectvo-pej-/tec_technika.aspx?c=A080806_091047_tec_technika_fur</a:t>
            </a:r>
            <a:endParaRPr lang="cs-CZ" dirty="0"/>
          </a:p>
          <a:p>
            <a:endParaRPr lang="cs-CZ" dirty="0"/>
          </a:p>
        </p:txBody>
      </p:sp>
    </p:spTree>
    <p:extLst>
      <p:ext uri="{BB962C8B-B14F-4D97-AF65-F5344CB8AC3E}">
        <p14:creationId xmlns:p14="http://schemas.microsoft.com/office/powerpoint/2010/main" val="3665115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Zdroje</a:t>
            </a:r>
          </a:p>
        </p:txBody>
      </p:sp>
      <p:sp>
        <p:nvSpPr>
          <p:cNvPr id="3" name="Zástupný symbol pro obsah 2"/>
          <p:cNvSpPr>
            <a:spLocks noGrp="1"/>
          </p:cNvSpPr>
          <p:nvPr>
            <p:ph idx="1"/>
          </p:nvPr>
        </p:nvSpPr>
        <p:spPr/>
        <p:txBody>
          <a:bodyPr>
            <a:normAutofit fontScale="55000" lnSpcReduction="20000"/>
          </a:bodyPr>
          <a:lstStyle/>
          <a:p>
            <a:r>
              <a:rPr lang="cs-CZ" dirty="0">
                <a:hlinkClick r:id="rId2"/>
              </a:rPr>
              <a:t>https://cs.wikipedia.org/wiki/Obla%C4%8Dnost</a:t>
            </a:r>
            <a:endParaRPr lang="cs-CZ" dirty="0"/>
          </a:p>
          <a:p>
            <a:r>
              <a:rPr lang="cs-CZ" dirty="0">
                <a:hlinkClick r:id="rId3"/>
              </a:rPr>
              <a:t>http://meteo-jirkalina.com/</a:t>
            </a:r>
            <a:endParaRPr lang="cs-CZ" dirty="0"/>
          </a:p>
          <a:p>
            <a:r>
              <a:rPr lang="cs-CZ" dirty="0">
                <a:hlinkClick r:id="rId4"/>
              </a:rPr>
              <a:t>http://zpravy.idnes.cz/predpoved-pocasi-na-vikend-d0j-/domaci.aspx?c=A120830_071647_domaci_jj</a:t>
            </a:r>
            <a:endParaRPr lang="cs-CZ" dirty="0"/>
          </a:p>
          <a:p>
            <a:r>
              <a:rPr lang="cs-CZ" dirty="0">
                <a:hlinkClick r:id="rId5"/>
              </a:rPr>
              <a:t>https://cs.wikipedia.org/wiki/Seznam_zem%C4%9Bpisn%C3%BDch_rekord%C5%AF_%C4%8Ceska</a:t>
            </a:r>
            <a:endParaRPr lang="cs-CZ" dirty="0"/>
          </a:p>
          <a:p>
            <a:r>
              <a:rPr lang="cs-CZ" dirty="0">
                <a:hlinkClick r:id="rId6"/>
              </a:rPr>
              <a:t>http://digineff.cz/art/jaknato/clanek1520949271.html</a:t>
            </a:r>
            <a:endParaRPr lang="cs-CZ" dirty="0"/>
          </a:p>
          <a:p>
            <a:r>
              <a:rPr lang="cs-CZ" dirty="0">
                <a:hlinkClick r:id="rId7"/>
              </a:rPr>
              <a:t>http://www.ems.psu.edu/~lno/Meteo437/atlas.html</a:t>
            </a:r>
            <a:endParaRPr lang="cs-CZ" dirty="0"/>
          </a:p>
          <a:p>
            <a:r>
              <a:rPr lang="cs-CZ" dirty="0">
                <a:hlinkClick r:id="rId8"/>
              </a:rPr>
              <a:t>http://zpravy.aktualne.cz/pocasi/obloha-zustane-zatazena-az-do-soboty-otepli-se-az-na-26-c/r~3269c18056d511e594170025900fea04/</a:t>
            </a:r>
            <a:endParaRPr lang="cs-CZ" dirty="0"/>
          </a:p>
          <a:p>
            <a:r>
              <a:rPr lang="cs-CZ" dirty="0">
                <a:hlinkClick r:id="rId9"/>
              </a:rPr>
              <a:t>http://www.martinrak.cz/galerie/toskansko/valici-se-mlha-108.html</a:t>
            </a:r>
            <a:endParaRPr lang="cs-CZ" dirty="0"/>
          </a:p>
          <a:p>
            <a:r>
              <a:rPr lang="cs-CZ" dirty="0">
                <a:hlinkClick r:id="rId10"/>
              </a:rPr>
              <a:t>http://www.extra.cz/jake-pocasi-nas-ceka-na-letosni-vanoce-napadne-snih</a:t>
            </a:r>
            <a:endParaRPr lang="cs-CZ" dirty="0"/>
          </a:p>
          <a:p>
            <a:r>
              <a:rPr lang="cs-CZ" dirty="0">
                <a:hlinkClick r:id="rId11"/>
              </a:rPr>
              <a:t>http://cestyksobe.cz/meditace-za-dest/10309</a:t>
            </a:r>
            <a:endParaRPr lang="cs-CZ" dirty="0"/>
          </a:p>
          <a:p>
            <a:endParaRPr lang="cs-CZ" dirty="0"/>
          </a:p>
        </p:txBody>
      </p:sp>
    </p:spTree>
    <p:extLst>
      <p:ext uri="{BB962C8B-B14F-4D97-AF65-F5344CB8AC3E}">
        <p14:creationId xmlns:p14="http://schemas.microsoft.com/office/powerpoint/2010/main" val="218498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Kondenzace</a:t>
            </a:r>
          </a:p>
        </p:txBody>
      </p:sp>
      <p:sp>
        <p:nvSpPr>
          <p:cNvPr id="10" name="Šipka doprava 9"/>
          <p:cNvSpPr/>
          <p:nvPr/>
        </p:nvSpPr>
        <p:spPr>
          <a:xfrm>
            <a:off x="3273402" y="3080357"/>
            <a:ext cx="2735992" cy="158417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3202689" y="4627620"/>
            <a:ext cx="2592288" cy="1384995"/>
          </a:xfrm>
          <a:prstGeom prst="rect">
            <a:avLst/>
          </a:prstGeom>
          <a:noFill/>
        </p:spPr>
        <p:txBody>
          <a:bodyPr wrap="square" rtlCol="0">
            <a:spAutoFit/>
          </a:bodyPr>
          <a:lstStyle/>
          <a:p>
            <a:pPr algn="ctr"/>
            <a:r>
              <a:rPr lang="cs-CZ" sz="2800" b="1" i="1" dirty="0">
                <a:solidFill>
                  <a:srgbClr val="FF0000"/>
                </a:solidFill>
              </a:rPr>
              <a:t>Předávání tepla do okolí!</a:t>
            </a:r>
          </a:p>
        </p:txBody>
      </p:sp>
      <p:sp>
        <p:nvSpPr>
          <p:cNvPr id="15" name="Zaoblený obdélník 14"/>
          <p:cNvSpPr/>
          <p:nvPr/>
        </p:nvSpPr>
        <p:spPr>
          <a:xfrm>
            <a:off x="188025" y="2158553"/>
            <a:ext cx="3085377" cy="33123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Zaoblený obdélník 15"/>
          <p:cNvSpPr/>
          <p:nvPr/>
        </p:nvSpPr>
        <p:spPr>
          <a:xfrm>
            <a:off x="6009395" y="2158553"/>
            <a:ext cx="2880320" cy="33123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ovéPole 16"/>
          <p:cNvSpPr txBox="1"/>
          <p:nvPr/>
        </p:nvSpPr>
        <p:spPr>
          <a:xfrm>
            <a:off x="112632" y="2638544"/>
            <a:ext cx="3104099" cy="2308324"/>
          </a:xfrm>
          <a:prstGeom prst="rect">
            <a:avLst/>
          </a:prstGeom>
          <a:noFill/>
        </p:spPr>
        <p:txBody>
          <a:bodyPr wrap="square" rtlCol="0">
            <a:spAutoFit/>
          </a:bodyPr>
          <a:lstStyle/>
          <a:p>
            <a:pPr algn="ctr"/>
            <a:r>
              <a:rPr lang="cs-CZ" sz="3600" dirty="0"/>
              <a:t>Plynné skupenství:</a:t>
            </a:r>
          </a:p>
          <a:p>
            <a:pPr algn="ctr"/>
            <a:r>
              <a:rPr lang="cs-CZ" sz="3600" b="1" dirty="0"/>
              <a:t>Neviditelná vodní pára</a:t>
            </a:r>
          </a:p>
        </p:txBody>
      </p:sp>
      <p:sp>
        <p:nvSpPr>
          <p:cNvPr id="18" name="TextovéPole 17"/>
          <p:cNvSpPr txBox="1"/>
          <p:nvPr/>
        </p:nvSpPr>
        <p:spPr>
          <a:xfrm>
            <a:off x="6162772" y="2383576"/>
            <a:ext cx="2552558" cy="2862322"/>
          </a:xfrm>
          <a:prstGeom prst="rect">
            <a:avLst/>
          </a:prstGeom>
          <a:noFill/>
        </p:spPr>
        <p:txBody>
          <a:bodyPr wrap="square" rtlCol="0">
            <a:spAutoFit/>
          </a:bodyPr>
          <a:lstStyle/>
          <a:p>
            <a:pPr algn="ctr"/>
            <a:r>
              <a:rPr lang="cs-CZ" sz="3600" dirty="0"/>
              <a:t>Kapalné skupenství:</a:t>
            </a:r>
          </a:p>
          <a:p>
            <a:pPr algn="ctr"/>
            <a:r>
              <a:rPr lang="cs-CZ" sz="3600" b="1" dirty="0"/>
              <a:t>Viditelné kapičky vody</a:t>
            </a:r>
          </a:p>
        </p:txBody>
      </p:sp>
      <p:sp>
        <p:nvSpPr>
          <p:cNvPr id="9" name="TextovéPole 8"/>
          <p:cNvSpPr txBox="1"/>
          <p:nvPr/>
        </p:nvSpPr>
        <p:spPr>
          <a:xfrm>
            <a:off x="3113970" y="3641612"/>
            <a:ext cx="2592288" cy="461665"/>
          </a:xfrm>
          <a:prstGeom prst="rect">
            <a:avLst/>
          </a:prstGeom>
          <a:noFill/>
        </p:spPr>
        <p:txBody>
          <a:bodyPr wrap="square" rtlCol="0">
            <a:spAutoFit/>
          </a:bodyPr>
          <a:lstStyle/>
          <a:p>
            <a:pPr algn="ctr"/>
            <a:r>
              <a:rPr lang="cs-CZ" sz="2400" b="1" dirty="0"/>
              <a:t>Kondenzace</a:t>
            </a:r>
          </a:p>
        </p:txBody>
      </p:sp>
    </p:spTree>
    <p:extLst>
      <p:ext uri="{BB962C8B-B14F-4D97-AF65-F5344CB8AC3E}">
        <p14:creationId xmlns:p14="http://schemas.microsoft.com/office/powerpoint/2010/main" val="3469953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67562" y="969841"/>
            <a:ext cx="8557985" cy="4832092"/>
          </a:xfrm>
          <a:prstGeom prst="rect">
            <a:avLst/>
          </a:prstGeom>
          <a:noFill/>
        </p:spPr>
        <p:txBody>
          <a:bodyPr wrap="square" rtlCol="0">
            <a:spAutoFit/>
          </a:bodyPr>
          <a:lstStyle/>
          <a:p>
            <a:pPr algn="ctr"/>
            <a:r>
              <a:rPr lang="cs-CZ" sz="4400" b="1" dirty="0"/>
              <a:t>Úkol č. 2: </a:t>
            </a:r>
          </a:p>
          <a:p>
            <a:pPr algn="ctr"/>
            <a:endParaRPr lang="cs-CZ" sz="4400" b="1" dirty="0"/>
          </a:p>
          <a:p>
            <a:pPr algn="ctr"/>
            <a:r>
              <a:rPr lang="cs-CZ" sz="4400" b="1" dirty="0"/>
              <a:t>Při jakých dalších dějích se teplo uvolňuje? </a:t>
            </a:r>
          </a:p>
          <a:p>
            <a:pPr algn="ctr"/>
            <a:endParaRPr lang="cs-CZ" sz="4400" b="1" dirty="0"/>
          </a:p>
          <a:p>
            <a:pPr algn="ctr"/>
            <a:r>
              <a:rPr lang="cs-CZ" sz="4400" b="1" dirty="0"/>
              <a:t>A při jakých se spotřebovává?</a:t>
            </a:r>
          </a:p>
        </p:txBody>
      </p:sp>
    </p:spTree>
    <p:extLst>
      <p:ext uri="{BB962C8B-B14F-4D97-AF65-F5344CB8AC3E}">
        <p14:creationId xmlns:p14="http://schemas.microsoft.com/office/powerpoint/2010/main" val="367954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a:t>Změny skupenství a teplo</a:t>
            </a:r>
          </a:p>
        </p:txBody>
      </p:sp>
      <p:sp>
        <p:nvSpPr>
          <p:cNvPr id="5" name="Zástupný symbol pro text 4"/>
          <p:cNvSpPr>
            <a:spLocks noGrp="1"/>
          </p:cNvSpPr>
          <p:nvPr>
            <p:ph type="body" idx="1"/>
          </p:nvPr>
        </p:nvSpPr>
        <p:spPr/>
        <p:txBody>
          <a:bodyPr/>
          <a:lstStyle/>
          <a:p>
            <a:pPr algn="ctr"/>
            <a:r>
              <a:rPr lang="cs-CZ" dirty="0"/>
              <a:t>Teplo se uvolňuje</a:t>
            </a:r>
          </a:p>
        </p:txBody>
      </p:sp>
      <p:sp>
        <p:nvSpPr>
          <p:cNvPr id="6" name="Zástupný symbol pro obsah 5"/>
          <p:cNvSpPr>
            <a:spLocks noGrp="1"/>
          </p:cNvSpPr>
          <p:nvPr>
            <p:ph sz="half" idx="2"/>
          </p:nvPr>
        </p:nvSpPr>
        <p:spPr/>
        <p:txBody>
          <a:bodyPr/>
          <a:lstStyle/>
          <a:p>
            <a:pPr marL="0" indent="0" algn="ctr">
              <a:buNone/>
            </a:pPr>
            <a:r>
              <a:rPr lang="cs-CZ" dirty="0"/>
              <a:t>Kondenzace</a:t>
            </a:r>
          </a:p>
          <a:p>
            <a:pPr marL="0" indent="0" algn="ctr">
              <a:buNone/>
            </a:pPr>
            <a:r>
              <a:rPr lang="cs-CZ" dirty="0"/>
              <a:t>Tuhnutí</a:t>
            </a:r>
          </a:p>
          <a:p>
            <a:pPr marL="0" indent="0" algn="ctr">
              <a:buNone/>
            </a:pPr>
            <a:r>
              <a:rPr lang="cs-CZ" dirty="0"/>
              <a:t>Desublimace</a:t>
            </a:r>
          </a:p>
        </p:txBody>
      </p:sp>
      <p:sp>
        <p:nvSpPr>
          <p:cNvPr id="7" name="Zástupný symbol pro text 6"/>
          <p:cNvSpPr>
            <a:spLocks noGrp="1"/>
          </p:cNvSpPr>
          <p:nvPr>
            <p:ph type="body" sz="quarter" idx="3"/>
          </p:nvPr>
        </p:nvSpPr>
        <p:spPr/>
        <p:txBody>
          <a:bodyPr/>
          <a:lstStyle/>
          <a:p>
            <a:pPr algn="ctr"/>
            <a:r>
              <a:rPr lang="cs-CZ" dirty="0"/>
              <a:t>Teplo se spotřebovává</a:t>
            </a:r>
          </a:p>
        </p:txBody>
      </p:sp>
      <p:sp>
        <p:nvSpPr>
          <p:cNvPr id="8" name="Zástupný symbol pro obsah 7"/>
          <p:cNvSpPr>
            <a:spLocks noGrp="1"/>
          </p:cNvSpPr>
          <p:nvPr>
            <p:ph sz="quarter" idx="4"/>
          </p:nvPr>
        </p:nvSpPr>
        <p:spPr/>
        <p:txBody>
          <a:bodyPr/>
          <a:lstStyle/>
          <a:p>
            <a:pPr marL="0" indent="0" algn="ctr">
              <a:buNone/>
            </a:pPr>
            <a:r>
              <a:rPr lang="cs-CZ" dirty="0"/>
              <a:t>Vypařování</a:t>
            </a:r>
          </a:p>
          <a:p>
            <a:pPr marL="0" indent="0" algn="ctr">
              <a:buNone/>
            </a:pPr>
            <a:r>
              <a:rPr lang="cs-CZ" dirty="0"/>
              <a:t>Tání</a:t>
            </a:r>
          </a:p>
          <a:p>
            <a:pPr marL="0" indent="0" algn="ctr">
              <a:buNone/>
            </a:pPr>
            <a:r>
              <a:rPr lang="cs-CZ" dirty="0"/>
              <a:t>Sublimace</a:t>
            </a:r>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11042">
            <a:off x="910585" y="3776100"/>
            <a:ext cx="3133417" cy="2350063"/>
          </a:xfrm>
          <a:prstGeom prst="rect">
            <a:avLst/>
          </a:prstGeom>
          <a:ln>
            <a:noFill/>
          </a:ln>
          <a:effectLst>
            <a:softEdge rad="112500"/>
          </a:effectLst>
        </p:spPr>
      </p:pic>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82261">
            <a:off x="4904578" y="3777718"/>
            <a:ext cx="3522667" cy="2348445"/>
          </a:xfrm>
          <a:prstGeom prst="rect">
            <a:avLst/>
          </a:prstGeom>
          <a:ln>
            <a:noFill/>
          </a:ln>
          <a:effectLst>
            <a:softEdge rad="112500"/>
          </a:effectLst>
        </p:spPr>
      </p:pic>
    </p:spTree>
    <p:extLst>
      <p:ext uri="{BB962C8B-B14F-4D97-AF65-F5344CB8AC3E}">
        <p14:creationId xmlns:p14="http://schemas.microsoft.com/office/powerpoint/2010/main" val="112619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Pozor na pojem vodní pára</a:t>
            </a:r>
          </a:p>
        </p:txBody>
      </p:sp>
      <p:sp>
        <p:nvSpPr>
          <p:cNvPr id="3" name="Zástupný symbol pro obsah 2"/>
          <p:cNvSpPr>
            <a:spLocks noGrp="1"/>
          </p:cNvSpPr>
          <p:nvPr>
            <p:ph idx="1"/>
          </p:nvPr>
        </p:nvSpPr>
        <p:spPr>
          <a:xfrm>
            <a:off x="457200" y="1700808"/>
            <a:ext cx="7862552" cy="4764160"/>
          </a:xfrm>
        </p:spPr>
        <p:txBody>
          <a:bodyPr>
            <a:normAutofit/>
          </a:bodyPr>
          <a:lstStyle/>
          <a:p>
            <a:r>
              <a:rPr lang="cs-CZ" dirty="0"/>
              <a:t>Běžně používán pro viditelné kapičky vody (kapalné skupenství) </a:t>
            </a:r>
          </a:p>
          <a:p>
            <a:endParaRPr lang="cs-CZ" dirty="0"/>
          </a:p>
          <a:p>
            <a:endParaRPr lang="cs-CZ" dirty="0"/>
          </a:p>
          <a:p>
            <a:endParaRPr lang="cs-CZ" dirty="0"/>
          </a:p>
          <a:p>
            <a:endParaRPr lang="cs-CZ" dirty="0"/>
          </a:p>
          <a:p>
            <a:r>
              <a:rPr lang="cs-CZ" dirty="0"/>
              <a:t>V </a:t>
            </a:r>
            <a:r>
              <a:rPr lang="cs-CZ" b="1" dirty="0"/>
              <a:t>meteorologii</a:t>
            </a:r>
            <a:r>
              <a:rPr lang="cs-CZ" dirty="0"/>
              <a:t> jej používáme pro neviditelné plynné skupenství vody</a:t>
            </a:r>
          </a:p>
          <a:p>
            <a:endParaRPr lang="cs-CZ"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621" y="2246240"/>
            <a:ext cx="2037347" cy="2757311"/>
          </a:xfrm>
          <a:prstGeom prst="rect">
            <a:avLst/>
          </a:prstGeom>
          <a:ln>
            <a:noFill/>
          </a:ln>
          <a:effectLst>
            <a:softEdge rad="112500"/>
          </a:effectLst>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209" y="2885020"/>
            <a:ext cx="3689005" cy="2071991"/>
          </a:xfrm>
          <a:prstGeom prst="rect">
            <a:avLst/>
          </a:prstGeom>
          <a:ln>
            <a:noFill/>
          </a:ln>
          <a:effectLst>
            <a:softEdge rad="112500"/>
          </a:effectLst>
        </p:spPr>
      </p:pic>
    </p:spTree>
    <p:extLst>
      <p:ext uri="{BB962C8B-B14F-4D97-AF65-F5344CB8AC3E}">
        <p14:creationId xmlns:p14="http://schemas.microsoft.com/office/powerpoint/2010/main" val="211145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Vodní pára ve vzduchu</a:t>
            </a:r>
          </a:p>
        </p:txBody>
      </p:sp>
      <p:sp>
        <p:nvSpPr>
          <p:cNvPr id="3" name="Zástupný symbol pro obsah 2"/>
          <p:cNvSpPr>
            <a:spLocks noGrp="1"/>
          </p:cNvSpPr>
          <p:nvPr>
            <p:ph idx="1"/>
          </p:nvPr>
        </p:nvSpPr>
        <p:spPr/>
        <p:txBody>
          <a:bodyPr>
            <a:normAutofit/>
          </a:bodyPr>
          <a:lstStyle/>
          <a:p>
            <a:r>
              <a:rPr lang="cs-CZ" sz="2800" dirty="0"/>
              <a:t>vzduch pojme jen omezené množství vodní páry</a:t>
            </a:r>
          </a:p>
          <a:p>
            <a:r>
              <a:rPr lang="cs-CZ" sz="2800" dirty="0"/>
              <a:t>maximální hmotnost závisí především na teplotě vzduchu  </a:t>
            </a:r>
          </a:p>
        </p:txBody>
      </p:sp>
      <p:graphicFrame>
        <p:nvGraphicFramePr>
          <p:cNvPr id="4" name="Zástupný symbol pro obsah 3"/>
          <p:cNvGraphicFramePr>
            <a:graphicFrameLocks/>
          </p:cNvGraphicFramePr>
          <p:nvPr>
            <p:extLst>
              <p:ext uri="{D42A27DB-BD31-4B8C-83A1-F6EECF244321}">
                <p14:modId xmlns:p14="http://schemas.microsoft.com/office/powerpoint/2010/main" val="3974738188"/>
              </p:ext>
            </p:extLst>
          </p:nvPr>
        </p:nvGraphicFramePr>
        <p:xfrm>
          <a:off x="676356" y="3376337"/>
          <a:ext cx="7726680" cy="2243736"/>
        </p:xfrm>
        <a:graphic>
          <a:graphicData uri="http://schemas.openxmlformats.org/drawingml/2006/table">
            <a:tbl>
              <a:tblPr/>
              <a:tblGrid>
                <a:gridCol w="3018016">
                  <a:extLst>
                    <a:ext uri="{9D8B030D-6E8A-4147-A177-3AD203B41FA5}">
                      <a16:colId xmlns:a16="http://schemas.microsoft.com/office/drawing/2014/main" val="20000"/>
                    </a:ext>
                  </a:extLst>
                </a:gridCol>
                <a:gridCol w="4708664">
                  <a:extLst>
                    <a:ext uri="{9D8B030D-6E8A-4147-A177-3AD203B41FA5}">
                      <a16:colId xmlns:a16="http://schemas.microsoft.com/office/drawing/2014/main" val="20001"/>
                    </a:ext>
                  </a:extLst>
                </a:gridCol>
              </a:tblGrid>
              <a:tr h="3225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1" i="1" dirty="0"/>
                        <a:t>Teplota </a:t>
                      </a:r>
                      <a:r>
                        <a:rPr lang="cs-CZ" sz="2000" b="1" i="1" dirty="0">
                          <a:effectLst/>
                        </a:rPr>
                        <a:t>(</a:t>
                      </a:r>
                      <a:r>
                        <a:rPr lang="cs-CZ" sz="2000" b="1" i="1" baseline="30000" dirty="0" err="1">
                          <a:effectLst/>
                        </a:rPr>
                        <a:t>o</a:t>
                      </a:r>
                      <a:r>
                        <a:rPr lang="cs-CZ" sz="2000" b="1" i="1" dirty="0" err="1">
                          <a:effectLst/>
                        </a:rPr>
                        <a:t>C</a:t>
                      </a:r>
                      <a:r>
                        <a:rPr lang="cs-CZ" sz="2000" b="1" i="1" dirty="0">
                          <a:effectLst/>
                        </a:rPr>
                        <a:t>)</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1" i="1" dirty="0"/>
                        <a:t>Max.</a:t>
                      </a:r>
                      <a:r>
                        <a:rPr lang="cs-CZ" sz="2000" b="1" i="1" baseline="0" dirty="0"/>
                        <a:t> hmotnost vodní páry </a:t>
                      </a:r>
                      <a:r>
                        <a:rPr lang="cs-CZ" sz="2000" b="1" i="1" dirty="0">
                          <a:effectLst/>
                        </a:rPr>
                        <a:t>(g/m</a:t>
                      </a:r>
                      <a:r>
                        <a:rPr lang="cs-CZ" sz="2000" b="1" i="1" baseline="30000" dirty="0">
                          <a:effectLst/>
                        </a:rPr>
                        <a:t>3</a:t>
                      </a:r>
                      <a:r>
                        <a:rPr lang="cs-CZ" sz="2000" b="1" i="1" dirty="0">
                          <a:effectLst/>
                        </a:rPr>
                        <a:t>)</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13995">
                <a:tc>
                  <a:txBody>
                    <a:bodyPr/>
                    <a:lstStyle/>
                    <a:p>
                      <a:pPr algn="ctr"/>
                      <a:r>
                        <a:rPr lang="cs-CZ" sz="2000" dirty="0"/>
                        <a:t>-20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1,05</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3995">
                <a:tc>
                  <a:txBody>
                    <a:bodyPr/>
                    <a:lstStyle/>
                    <a:p>
                      <a:pPr algn="ctr"/>
                      <a:r>
                        <a:rPr lang="cs-CZ" sz="2000" dirty="0"/>
                        <a:t>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4,89</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3995">
                <a:tc>
                  <a:txBody>
                    <a:bodyPr/>
                    <a:lstStyle/>
                    <a:p>
                      <a:pPr algn="ctr"/>
                      <a:r>
                        <a:rPr lang="cs-CZ" sz="2000" dirty="0"/>
                        <a:t>20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17,3</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3995">
                <a:tc>
                  <a:txBody>
                    <a:bodyPr/>
                    <a:lstStyle/>
                    <a:p>
                      <a:pPr algn="ctr"/>
                      <a:r>
                        <a:rPr lang="cs-CZ" sz="2000" dirty="0"/>
                        <a:t>30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30,4</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3995">
                <a:tc>
                  <a:txBody>
                    <a:bodyPr/>
                    <a:lstStyle/>
                    <a:p>
                      <a:pPr algn="ctr"/>
                      <a:r>
                        <a:rPr lang="cs-CZ" sz="2000" dirty="0"/>
                        <a:t>40</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2000" dirty="0"/>
                        <a:t>51,1</a:t>
                      </a:r>
                    </a:p>
                  </a:txBody>
                  <a:tcPr marL="69155" marR="69155" marT="34578" marB="34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92816947"/>
      </p:ext>
    </p:extLst>
  </p:cSld>
  <p:clrMapOvr>
    <a:masterClrMapping/>
  </p:clrMapOvr>
</p:sld>
</file>

<file path=ppt/theme/theme1.xml><?xml version="1.0" encoding="utf-8"?>
<a:theme xmlns:a="http://schemas.openxmlformats.org/drawingml/2006/main" name="Předloha">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lastní 1">
      <a:majorFont>
        <a:latin typeface="Georgia"/>
        <a:ea typeface=""/>
        <a:cs typeface=""/>
      </a:majorFont>
      <a:minorFont>
        <a:latin typeface="Georgi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ředloha" id="{A6EE154D-9238-4944-AABC-8018263815D8}" vid="{27E7A87E-6058-48ED-B567-2365C9B753D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Předloha</Template>
  <TotalTime>12213</TotalTime>
  <Words>2007</Words>
  <Application>Microsoft Office PowerPoint</Application>
  <PresentationFormat>Předvádění na obrazovce (4:3)</PresentationFormat>
  <Paragraphs>415</Paragraphs>
  <Slides>49</Slides>
  <Notes>38</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49</vt:i4>
      </vt:variant>
    </vt:vector>
  </HeadingPairs>
  <TitlesOfParts>
    <vt:vector size="53" baseType="lpstr">
      <vt:lpstr>Arial</vt:lpstr>
      <vt:lpstr>Calibri</vt:lpstr>
      <vt:lpstr>Georgia</vt:lpstr>
      <vt:lpstr>Předloha</vt:lpstr>
      <vt:lpstr>Voda v atmosféře</vt:lpstr>
      <vt:lpstr>Voda v atmosféře</vt:lpstr>
      <vt:lpstr>Prezentace aplikace PowerPoint</vt:lpstr>
      <vt:lpstr>Prezentace aplikace PowerPoint</vt:lpstr>
      <vt:lpstr>Kondenzace</vt:lpstr>
      <vt:lpstr>Prezentace aplikace PowerPoint</vt:lpstr>
      <vt:lpstr>Změny skupenství a teplo</vt:lpstr>
      <vt:lpstr>Pozor na pojem vodní pára</vt:lpstr>
      <vt:lpstr>Vodní pára ve vzduchu</vt:lpstr>
      <vt:lpstr>Nasycený vzduch</vt:lpstr>
      <vt:lpstr>Prezentace aplikace PowerPoint</vt:lpstr>
      <vt:lpstr>Vlhkost vzduchu</vt:lpstr>
      <vt:lpstr>Relativní vlhkost</vt:lpstr>
      <vt:lpstr>Závislost vlhkosti na teplotě</vt:lpstr>
      <vt:lpstr>Rosný bod</vt:lpstr>
      <vt:lpstr>Co se stane, když…</vt:lpstr>
      <vt:lpstr>Co se stane, když…</vt:lpstr>
      <vt:lpstr>Co se stane, když…</vt:lpstr>
      <vt:lpstr>Mlha</vt:lpstr>
      <vt:lpstr>Proč se mlhy vyskytují spíše zrána než po poledni?</vt:lpstr>
      <vt:lpstr>Oblačnost</vt:lpstr>
      <vt:lpstr>Dělení oblačnosti dle výškových pater</vt:lpstr>
      <vt:lpstr>Vysoká oblaka</vt:lpstr>
      <vt:lpstr>Střední oblaka</vt:lpstr>
      <vt:lpstr>Nízká oblaka</vt:lpstr>
      <vt:lpstr>Oblaka zasahující do více pater</vt:lpstr>
      <vt:lpstr>Kupovitá × vrstevnatá oblačnost</vt:lpstr>
      <vt:lpstr>Atlasy oblaků</vt:lpstr>
      <vt:lpstr>Srážky</vt:lpstr>
      <vt:lpstr>Prezentace aplikace PowerPoint</vt:lpstr>
      <vt:lpstr>Srážky</vt:lpstr>
      <vt:lpstr>zmrzlý déšť × mrznoucí déšť</vt:lpstr>
      <vt:lpstr>Pojmenujte správně srážky na obrázku!</vt:lpstr>
      <vt:lpstr>Pojmenujte správně srážky na obrázku!</vt:lpstr>
      <vt:lpstr>Pojmenujte správně srážky na obrázku!</vt:lpstr>
      <vt:lpstr>Pojmenujte správně srážky na obrázku!</vt:lpstr>
      <vt:lpstr>Pojmenujte správně srážky na obrázku!</vt:lpstr>
      <vt:lpstr>Dešťové srážky</vt:lpstr>
      <vt:lpstr>Sněhové srážky</vt:lpstr>
      <vt:lpstr>Srážky ve světě </vt:lpstr>
      <vt:lpstr>Roční chod srážek</vt:lpstr>
      <vt:lpstr>Roční chod srážek</vt:lpstr>
      <vt:lpstr>Rekapitulace - vlhkost</vt:lpstr>
      <vt:lpstr>Rekapitulace - oblačnost</vt:lpstr>
      <vt:lpstr>Rekapitulace - srážky</vt:lpstr>
      <vt:lpstr>Rekapitulace</vt:lpstr>
      <vt:lpstr>Zdroje</vt:lpstr>
      <vt:lpstr>Zdroje</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Meteorologie</dc:title>
  <dc:creator>Admin</dc:creator>
  <cp:lastModifiedBy>Polák Jan</cp:lastModifiedBy>
  <cp:revision>454</cp:revision>
  <dcterms:created xsi:type="dcterms:W3CDTF">2014-09-11T07:53:24Z</dcterms:created>
  <dcterms:modified xsi:type="dcterms:W3CDTF">2017-05-18T13:53:34Z</dcterms:modified>
</cp:coreProperties>
</file>