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media1.gif" ContentType="video/unknown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10" r:id="rId2"/>
    <p:sldId id="373" r:id="rId3"/>
    <p:sldId id="334" r:id="rId4"/>
    <p:sldId id="301" r:id="rId5"/>
    <p:sldId id="346" r:id="rId6"/>
    <p:sldId id="336" r:id="rId7"/>
    <p:sldId id="361" r:id="rId8"/>
    <p:sldId id="366" r:id="rId9"/>
    <p:sldId id="365" r:id="rId10"/>
    <p:sldId id="367" r:id="rId11"/>
    <p:sldId id="364" r:id="rId12"/>
    <p:sldId id="306" r:id="rId13"/>
    <p:sldId id="311" r:id="rId14"/>
    <p:sldId id="376" r:id="rId15"/>
    <p:sldId id="307" r:id="rId16"/>
    <p:sldId id="344" r:id="rId17"/>
    <p:sldId id="308" r:id="rId18"/>
    <p:sldId id="312" r:id="rId19"/>
    <p:sldId id="369" r:id="rId20"/>
    <p:sldId id="350" r:id="rId21"/>
    <p:sldId id="341" r:id="rId22"/>
    <p:sldId id="313" r:id="rId23"/>
    <p:sldId id="370" r:id="rId24"/>
    <p:sldId id="374" r:id="rId25"/>
    <p:sldId id="322" r:id="rId26"/>
    <p:sldId id="317" r:id="rId27"/>
    <p:sldId id="375" r:id="rId28"/>
    <p:sldId id="326" r:id="rId29"/>
    <p:sldId id="353" r:id="rId30"/>
    <p:sldId id="328" r:id="rId31"/>
    <p:sldId id="330" r:id="rId32"/>
    <p:sldId id="331" r:id="rId33"/>
    <p:sldId id="332" r:id="rId34"/>
    <p:sldId id="333" r:id="rId35"/>
    <p:sldId id="355" r:id="rId36"/>
    <p:sldId id="356" r:id="rId37"/>
    <p:sldId id="309" r:id="rId38"/>
    <p:sldId id="340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iš" initials="P" lastIdx="1" clrIdx="0">
    <p:extLst>
      <p:ext uri="{19B8F6BF-5375-455C-9EA6-DF929625EA0E}">
        <p15:presenceInfo xmlns:p15="http://schemas.microsoft.com/office/powerpoint/2012/main" userId="Poli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007" autoAdjust="0"/>
  </p:normalViewPr>
  <p:slideViewPr>
    <p:cSldViewPr>
      <p:cViewPr varScale="1">
        <p:scale>
          <a:sx n="64" d="100"/>
          <a:sy n="64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5ACC3-9D49-4E33-8A88-31DEBF03AB88}" type="doc">
      <dgm:prSet loTypeId="urn:microsoft.com/office/officeart/2005/8/layout/bProcess3" loCatId="process" qsTypeId="urn:microsoft.com/office/officeart/2005/8/quickstyle/simple1" qsCatId="simple" csTypeId="urn:microsoft.com/office/officeart/2005/8/colors/accent5_1" csCatId="accent5" phldr="1"/>
      <dgm:spPr/>
    </dgm:pt>
    <dgm:pt modelId="{CD1D71AC-61E9-45BA-81A7-48ECB97AF913}">
      <dgm:prSet phldrT="[Text]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dirty="0"/>
            <a:t>nízký tlak, lehčí vzduch</a:t>
          </a:r>
        </a:p>
      </dgm:t>
    </dgm:pt>
    <dgm:pt modelId="{67729726-BCCF-4C57-9596-AFD82297BDA9}" type="parTrans" cxnId="{DBCF4A91-19C0-4E3D-A17D-87605F19E2D0}">
      <dgm:prSet/>
      <dgm:spPr/>
      <dgm:t>
        <a:bodyPr/>
        <a:lstStyle/>
        <a:p>
          <a:endParaRPr lang="cs-CZ"/>
        </a:p>
      </dgm:t>
    </dgm:pt>
    <dgm:pt modelId="{933F72FE-A1D5-4749-99FB-EEEDAE3FAB5F}" type="sibTrans" cxnId="{DBCF4A91-19C0-4E3D-A17D-87605F19E2D0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solidFill>
          <a:schemeClr val="tx2">
            <a:lumMod val="75000"/>
          </a:schemeClr>
        </a:solidFill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cs-CZ"/>
        </a:p>
      </dgm:t>
    </dgm:pt>
    <dgm:pt modelId="{0F7F985F-3EF3-4FBA-9920-0F763E6FD638}">
      <dgm:prSet phldrT="[Text]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dirty="0"/>
            <a:t>výstupné proudy</a:t>
          </a:r>
        </a:p>
      </dgm:t>
    </dgm:pt>
    <dgm:pt modelId="{E6C2B1F1-4AF0-42F9-8AAA-7D698E055CA9}" type="parTrans" cxnId="{9C4921B4-0915-48D0-BFCB-144D09434866}">
      <dgm:prSet/>
      <dgm:spPr/>
      <dgm:t>
        <a:bodyPr/>
        <a:lstStyle/>
        <a:p>
          <a:endParaRPr lang="cs-CZ"/>
        </a:p>
      </dgm:t>
    </dgm:pt>
    <dgm:pt modelId="{A4899E03-F20A-464C-B86A-0DE02256C582}" type="sibTrans" cxnId="{9C4921B4-0915-48D0-BFCB-144D09434866}">
      <dgm:prSet/>
      <dgm:spPr>
        <a:solidFill>
          <a:schemeClr val="tx2">
            <a:lumMod val="75000"/>
          </a:schemeClr>
        </a:solidFill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cs-CZ"/>
        </a:p>
      </dgm:t>
    </dgm:pt>
    <dgm:pt modelId="{5C806017-08F4-42D6-96D7-0BA1F33FE75C}">
      <dgm:prSet phldrT="[Text]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dirty="0"/>
            <a:t>rozpínání vzduchu</a:t>
          </a:r>
        </a:p>
      </dgm:t>
    </dgm:pt>
    <dgm:pt modelId="{D1DAA144-2AE9-4AF0-A33B-3155757262C9}" type="parTrans" cxnId="{8C112C14-2B3F-4C85-BB15-8CDCD27B1342}">
      <dgm:prSet/>
      <dgm:spPr/>
      <dgm:t>
        <a:bodyPr/>
        <a:lstStyle/>
        <a:p>
          <a:endParaRPr lang="cs-CZ"/>
        </a:p>
      </dgm:t>
    </dgm:pt>
    <dgm:pt modelId="{1A752D3F-33A7-4343-915C-C095209B590D}" type="sibTrans" cxnId="{8C112C14-2B3F-4C85-BB15-8CDCD27B1342}">
      <dgm:prSet/>
      <dgm:spPr>
        <a:solidFill>
          <a:schemeClr val="tx2">
            <a:lumMod val="75000"/>
          </a:schemeClr>
        </a:solidFill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cs-CZ"/>
        </a:p>
      </dgm:t>
    </dgm:pt>
    <dgm:pt modelId="{415C40AD-1C00-4E7C-9BC6-08D97ABE382D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dirty="0"/>
            <a:t>ochlazování</a:t>
          </a:r>
        </a:p>
      </dgm:t>
    </dgm:pt>
    <dgm:pt modelId="{A1E2BA86-259B-4998-909E-58E95D23AFFC}" type="parTrans" cxnId="{0218C2FE-D3AF-4A0B-836B-9328B3333DA8}">
      <dgm:prSet/>
      <dgm:spPr/>
      <dgm:t>
        <a:bodyPr/>
        <a:lstStyle/>
        <a:p>
          <a:endParaRPr lang="cs-CZ"/>
        </a:p>
      </dgm:t>
    </dgm:pt>
    <dgm:pt modelId="{458C5A04-9141-4304-A9A4-BC58DD6D6AF3}" type="sibTrans" cxnId="{0218C2FE-D3AF-4A0B-836B-9328B3333DA8}">
      <dgm:prSet/>
      <dgm:spPr>
        <a:solidFill>
          <a:schemeClr val="tx2">
            <a:lumMod val="75000"/>
          </a:schemeClr>
        </a:solidFill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cs-CZ"/>
        </a:p>
      </dgm:t>
    </dgm:pt>
    <dgm:pt modelId="{A616C14D-DC9C-43CD-869F-AD9AF418E4F2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dirty="0"/>
            <a:t>kondenzace</a:t>
          </a:r>
        </a:p>
      </dgm:t>
    </dgm:pt>
    <dgm:pt modelId="{5167F804-6DF1-4E61-9CDA-580CE6ED5E1C}" type="parTrans" cxnId="{8C0F1F29-2A8F-45EB-9A6B-ECC99840EF42}">
      <dgm:prSet/>
      <dgm:spPr/>
      <dgm:t>
        <a:bodyPr/>
        <a:lstStyle/>
        <a:p>
          <a:endParaRPr lang="cs-CZ"/>
        </a:p>
      </dgm:t>
    </dgm:pt>
    <dgm:pt modelId="{310A6385-0F03-42BE-9A66-2A60CE10249B}" type="sibTrans" cxnId="{8C0F1F29-2A8F-45EB-9A6B-ECC99840EF42}">
      <dgm:prSet/>
      <dgm:spPr>
        <a:solidFill>
          <a:schemeClr val="tx2">
            <a:lumMod val="75000"/>
          </a:schemeClr>
        </a:solidFill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cs-CZ"/>
        </a:p>
      </dgm:t>
    </dgm:pt>
    <dgm:pt modelId="{64FA4B64-E1BA-4AAF-A62F-EB8C3DBD8C6E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dirty="0"/>
            <a:t>vznik oblačnosti, </a:t>
          </a:r>
          <a:br>
            <a:rPr lang="cs-CZ" dirty="0"/>
          </a:br>
          <a:r>
            <a:rPr lang="cs-CZ" dirty="0"/>
            <a:t>srážky</a:t>
          </a:r>
        </a:p>
      </dgm:t>
    </dgm:pt>
    <dgm:pt modelId="{810FE0FA-C4AC-405C-A51E-03C12565F774}" type="parTrans" cxnId="{46A20B44-3A39-4424-8F04-5A240C6E53E9}">
      <dgm:prSet/>
      <dgm:spPr/>
      <dgm:t>
        <a:bodyPr/>
        <a:lstStyle/>
        <a:p>
          <a:endParaRPr lang="cs-CZ"/>
        </a:p>
      </dgm:t>
    </dgm:pt>
    <dgm:pt modelId="{780E4F65-50E0-46D0-9B99-0208AF484DA6}" type="sibTrans" cxnId="{46A20B44-3A39-4424-8F04-5A240C6E53E9}">
      <dgm:prSet/>
      <dgm:spPr/>
      <dgm:t>
        <a:bodyPr/>
        <a:lstStyle/>
        <a:p>
          <a:endParaRPr lang="cs-CZ"/>
        </a:p>
      </dgm:t>
    </dgm:pt>
    <dgm:pt modelId="{62A7CA68-E857-42FE-BE91-57E2F13BB73C}" type="pres">
      <dgm:prSet presAssocID="{DB55ACC3-9D49-4E33-8A88-31DEBF03AB88}" presName="Name0" presStyleCnt="0">
        <dgm:presLayoutVars>
          <dgm:dir/>
          <dgm:resizeHandles val="exact"/>
        </dgm:presLayoutVars>
      </dgm:prSet>
      <dgm:spPr/>
    </dgm:pt>
    <dgm:pt modelId="{514634C7-7C52-4E53-9F40-39D7DB805EB8}" type="pres">
      <dgm:prSet presAssocID="{CD1D71AC-61E9-45BA-81A7-48ECB97AF913}" presName="node" presStyleLbl="node1" presStyleIdx="0" presStyleCnt="6">
        <dgm:presLayoutVars>
          <dgm:bulletEnabled val="1"/>
        </dgm:presLayoutVars>
      </dgm:prSet>
      <dgm:spPr/>
    </dgm:pt>
    <dgm:pt modelId="{20EFD99D-4921-4170-8178-FE4E9AFD4B25}" type="pres">
      <dgm:prSet presAssocID="{933F72FE-A1D5-4749-99FB-EEEDAE3FAB5F}" presName="sibTrans" presStyleLbl="sibTrans1D1" presStyleIdx="0" presStyleCnt="5"/>
      <dgm:spPr/>
    </dgm:pt>
    <dgm:pt modelId="{A2B90A18-E9DF-4B61-B620-362E90FC75FD}" type="pres">
      <dgm:prSet presAssocID="{933F72FE-A1D5-4749-99FB-EEEDAE3FAB5F}" presName="connectorText" presStyleLbl="sibTrans1D1" presStyleIdx="0" presStyleCnt="5"/>
      <dgm:spPr/>
    </dgm:pt>
    <dgm:pt modelId="{CDC7971D-2F96-4A88-8417-16D96C8102E1}" type="pres">
      <dgm:prSet presAssocID="{0F7F985F-3EF3-4FBA-9920-0F763E6FD638}" presName="node" presStyleLbl="node1" presStyleIdx="1" presStyleCnt="6">
        <dgm:presLayoutVars>
          <dgm:bulletEnabled val="1"/>
        </dgm:presLayoutVars>
      </dgm:prSet>
      <dgm:spPr/>
    </dgm:pt>
    <dgm:pt modelId="{DB99F7CF-497F-4820-9DFA-EC1F067E1F61}" type="pres">
      <dgm:prSet presAssocID="{A4899E03-F20A-464C-B86A-0DE02256C582}" presName="sibTrans" presStyleLbl="sibTrans1D1" presStyleIdx="1" presStyleCnt="5"/>
      <dgm:spPr/>
    </dgm:pt>
    <dgm:pt modelId="{14B2149E-600E-4E2C-BDA0-3AAEE9511EEF}" type="pres">
      <dgm:prSet presAssocID="{A4899E03-F20A-464C-B86A-0DE02256C582}" presName="connectorText" presStyleLbl="sibTrans1D1" presStyleIdx="1" presStyleCnt="5"/>
      <dgm:spPr/>
    </dgm:pt>
    <dgm:pt modelId="{C2E46F91-D10E-4BB0-AB0D-FADF998FF265}" type="pres">
      <dgm:prSet presAssocID="{5C806017-08F4-42D6-96D7-0BA1F33FE75C}" presName="node" presStyleLbl="node1" presStyleIdx="2" presStyleCnt="6">
        <dgm:presLayoutVars>
          <dgm:bulletEnabled val="1"/>
        </dgm:presLayoutVars>
      </dgm:prSet>
      <dgm:spPr/>
    </dgm:pt>
    <dgm:pt modelId="{F7265EA9-F292-43D8-925B-44EEF4DF2C6C}" type="pres">
      <dgm:prSet presAssocID="{1A752D3F-33A7-4343-915C-C095209B590D}" presName="sibTrans" presStyleLbl="sibTrans1D1" presStyleIdx="2" presStyleCnt="5"/>
      <dgm:spPr/>
    </dgm:pt>
    <dgm:pt modelId="{B2BFB56C-CCB8-4C3B-9DD5-0B965D5F6AD2}" type="pres">
      <dgm:prSet presAssocID="{1A752D3F-33A7-4343-915C-C095209B590D}" presName="connectorText" presStyleLbl="sibTrans1D1" presStyleIdx="2" presStyleCnt="5"/>
      <dgm:spPr/>
    </dgm:pt>
    <dgm:pt modelId="{ECBFCCE1-056C-42B5-9753-E6F789EFAC81}" type="pres">
      <dgm:prSet presAssocID="{415C40AD-1C00-4E7C-9BC6-08D97ABE382D}" presName="node" presStyleLbl="node1" presStyleIdx="3" presStyleCnt="6">
        <dgm:presLayoutVars>
          <dgm:bulletEnabled val="1"/>
        </dgm:presLayoutVars>
      </dgm:prSet>
      <dgm:spPr/>
    </dgm:pt>
    <dgm:pt modelId="{7167E909-29DE-4BEE-A874-31D9E6F9A0C5}" type="pres">
      <dgm:prSet presAssocID="{458C5A04-9141-4304-A9A4-BC58DD6D6AF3}" presName="sibTrans" presStyleLbl="sibTrans1D1" presStyleIdx="3" presStyleCnt="5"/>
      <dgm:spPr/>
    </dgm:pt>
    <dgm:pt modelId="{F93D46F8-6FD8-412B-96C0-9D1AE3ECD3E3}" type="pres">
      <dgm:prSet presAssocID="{458C5A04-9141-4304-A9A4-BC58DD6D6AF3}" presName="connectorText" presStyleLbl="sibTrans1D1" presStyleIdx="3" presStyleCnt="5"/>
      <dgm:spPr/>
    </dgm:pt>
    <dgm:pt modelId="{7BB05619-F252-4F2C-AFD4-C9FD047278D6}" type="pres">
      <dgm:prSet presAssocID="{A616C14D-DC9C-43CD-869F-AD9AF418E4F2}" presName="node" presStyleLbl="node1" presStyleIdx="4" presStyleCnt="6">
        <dgm:presLayoutVars>
          <dgm:bulletEnabled val="1"/>
        </dgm:presLayoutVars>
      </dgm:prSet>
      <dgm:spPr/>
    </dgm:pt>
    <dgm:pt modelId="{75FA0675-39D5-42D0-B5C0-94B5884D806C}" type="pres">
      <dgm:prSet presAssocID="{310A6385-0F03-42BE-9A66-2A60CE10249B}" presName="sibTrans" presStyleLbl="sibTrans1D1" presStyleIdx="4" presStyleCnt="5"/>
      <dgm:spPr/>
    </dgm:pt>
    <dgm:pt modelId="{9A47AD7F-7941-4B65-9CBA-414ED12F3F25}" type="pres">
      <dgm:prSet presAssocID="{310A6385-0F03-42BE-9A66-2A60CE10249B}" presName="connectorText" presStyleLbl="sibTrans1D1" presStyleIdx="4" presStyleCnt="5"/>
      <dgm:spPr/>
    </dgm:pt>
    <dgm:pt modelId="{805E824E-9532-4F6E-9154-D6762BE9A73B}" type="pres">
      <dgm:prSet presAssocID="{64FA4B64-E1BA-4AAF-A62F-EB8C3DBD8C6E}" presName="node" presStyleLbl="node1" presStyleIdx="5" presStyleCnt="6">
        <dgm:presLayoutVars>
          <dgm:bulletEnabled val="1"/>
        </dgm:presLayoutVars>
      </dgm:prSet>
      <dgm:spPr/>
    </dgm:pt>
  </dgm:ptLst>
  <dgm:cxnLst>
    <dgm:cxn modelId="{5F898F00-19D9-468C-A20B-EB7491966B1E}" type="presOf" srcId="{458C5A04-9141-4304-A9A4-BC58DD6D6AF3}" destId="{F93D46F8-6FD8-412B-96C0-9D1AE3ECD3E3}" srcOrd="1" destOrd="0" presId="urn:microsoft.com/office/officeart/2005/8/layout/bProcess3"/>
    <dgm:cxn modelId="{8C112C14-2B3F-4C85-BB15-8CDCD27B1342}" srcId="{DB55ACC3-9D49-4E33-8A88-31DEBF03AB88}" destId="{5C806017-08F4-42D6-96D7-0BA1F33FE75C}" srcOrd="2" destOrd="0" parTransId="{D1DAA144-2AE9-4AF0-A33B-3155757262C9}" sibTransId="{1A752D3F-33A7-4343-915C-C095209B590D}"/>
    <dgm:cxn modelId="{C443B921-2056-4CF6-80BE-F077B486258B}" type="presOf" srcId="{A4899E03-F20A-464C-B86A-0DE02256C582}" destId="{DB99F7CF-497F-4820-9DFA-EC1F067E1F61}" srcOrd="0" destOrd="0" presId="urn:microsoft.com/office/officeart/2005/8/layout/bProcess3"/>
    <dgm:cxn modelId="{4C203424-3CA8-4D0F-81EB-CCBE7472C207}" type="presOf" srcId="{1A752D3F-33A7-4343-915C-C095209B590D}" destId="{F7265EA9-F292-43D8-925B-44EEF4DF2C6C}" srcOrd="0" destOrd="0" presId="urn:microsoft.com/office/officeart/2005/8/layout/bProcess3"/>
    <dgm:cxn modelId="{8C0F1F29-2A8F-45EB-9A6B-ECC99840EF42}" srcId="{DB55ACC3-9D49-4E33-8A88-31DEBF03AB88}" destId="{A616C14D-DC9C-43CD-869F-AD9AF418E4F2}" srcOrd="4" destOrd="0" parTransId="{5167F804-6DF1-4E61-9CDA-580CE6ED5E1C}" sibTransId="{310A6385-0F03-42BE-9A66-2A60CE10249B}"/>
    <dgm:cxn modelId="{9BA6CB33-C129-4694-AB34-87BEF70CF14B}" type="presOf" srcId="{310A6385-0F03-42BE-9A66-2A60CE10249B}" destId="{9A47AD7F-7941-4B65-9CBA-414ED12F3F25}" srcOrd="1" destOrd="0" presId="urn:microsoft.com/office/officeart/2005/8/layout/bProcess3"/>
    <dgm:cxn modelId="{0EB16C40-66F3-4B24-AD86-72D02303C6E0}" type="presOf" srcId="{0F7F985F-3EF3-4FBA-9920-0F763E6FD638}" destId="{CDC7971D-2F96-4A88-8417-16D96C8102E1}" srcOrd="0" destOrd="0" presId="urn:microsoft.com/office/officeart/2005/8/layout/bProcess3"/>
    <dgm:cxn modelId="{5332BF43-556E-4893-83B5-66A21F3522D2}" type="presOf" srcId="{1A752D3F-33A7-4343-915C-C095209B590D}" destId="{B2BFB56C-CCB8-4C3B-9DD5-0B965D5F6AD2}" srcOrd="1" destOrd="0" presId="urn:microsoft.com/office/officeart/2005/8/layout/bProcess3"/>
    <dgm:cxn modelId="{46A20B44-3A39-4424-8F04-5A240C6E53E9}" srcId="{DB55ACC3-9D49-4E33-8A88-31DEBF03AB88}" destId="{64FA4B64-E1BA-4AAF-A62F-EB8C3DBD8C6E}" srcOrd="5" destOrd="0" parTransId="{810FE0FA-C4AC-405C-A51E-03C12565F774}" sibTransId="{780E4F65-50E0-46D0-9B99-0208AF484DA6}"/>
    <dgm:cxn modelId="{72474D46-ED51-4628-A101-ABCBC7E2BB5F}" type="presOf" srcId="{415C40AD-1C00-4E7C-9BC6-08D97ABE382D}" destId="{ECBFCCE1-056C-42B5-9753-E6F789EFAC81}" srcOrd="0" destOrd="0" presId="urn:microsoft.com/office/officeart/2005/8/layout/bProcess3"/>
    <dgm:cxn modelId="{220ED94B-E153-43E9-A35C-2314A016B5E5}" type="presOf" srcId="{310A6385-0F03-42BE-9A66-2A60CE10249B}" destId="{75FA0675-39D5-42D0-B5C0-94B5884D806C}" srcOrd="0" destOrd="0" presId="urn:microsoft.com/office/officeart/2005/8/layout/bProcess3"/>
    <dgm:cxn modelId="{88AC9B74-5695-4967-9330-AA98583C211D}" type="presOf" srcId="{CD1D71AC-61E9-45BA-81A7-48ECB97AF913}" destId="{514634C7-7C52-4E53-9F40-39D7DB805EB8}" srcOrd="0" destOrd="0" presId="urn:microsoft.com/office/officeart/2005/8/layout/bProcess3"/>
    <dgm:cxn modelId="{DBCF4A91-19C0-4E3D-A17D-87605F19E2D0}" srcId="{DB55ACC3-9D49-4E33-8A88-31DEBF03AB88}" destId="{CD1D71AC-61E9-45BA-81A7-48ECB97AF913}" srcOrd="0" destOrd="0" parTransId="{67729726-BCCF-4C57-9596-AFD82297BDA9}" sibTransId="{933F72FE-A1D5-4749-99FB-EEEDAE3FAB5F}"/>
    <dgm:cxn modelId="{234E7995-461A-4468-9184-368E2166B2B0}" type="presOf" srcId="{A4899E03-F20A-464C-B86A-0DE02256C582}" destId="{14B2149E-600E-4E2C-BDA0-3AAEE9511EEF}" srcOrd="1" destOrd="0" presId="urn:microsoft.com/office/officeart/2005/8/layout/bProcess3"/>
    <dgm:cxn modelId="{A05C2F9E-7B18-4980-B2EF-E717A088CF0F}" type="presOf" srcId="{5C806017-08F4-42D6-96D7-0BA1F33FE75C}" destId="{C2E46F91-D10E-4BB0-AB0D-FADF998FF265}" srcOrd="0" destOrd="0" presId="urn:microsoft.com/office/officeart/2005/8/layout/bProcess3"/>
    <dgm:cxn modelId="{8EFB93AE-E832-4C86-8C92-A0259838E728}" type="presOf" srcId="{458C5A04-9141-4304-A9A4-BC58DD6D6AF3}" destId="{7167E909-29DE-4BEE-A874-31D9E6F9A0C5}" srcOrd="0" destOrd="0" presId="urn:microsoft.com/office/officeart/2005/8/layout/bProcess3"/>
    <dgm:cxn modelId="{8EA897B1-2F0F-4701-AA73-3BC51D8E8ADA}" type="presOf" srcId="{64FA4B64-E1BA-4AAF-A62F-EB8C3DBD8C6E}" destId="{805E824E-9532-4F6E-9154-D6762BE9A73B}" srcOrd="0" destOrd="0" presId="urn:microsoft.com/office/officeart/2005/8/layout/bProcess3"/>
    <dgm:cxn modelId="{9C4921B4-0915-48D0-BFCB-144D09434866}" srcId="{DB55ACC3-9D49-4E33-8A88-31DEBF03AB88}" destId="{0F7F985F-3EF3-4FBA-9920-0F763E6FD638}" srcOrd="1" destOrd="0" parTransId="{E6C2B1F1-4AF0-42F9-8AAA-7D698E055CA9}" sibTransId="{A4899E03-F20A-464C-B86A-0DE02256C582}"/>
    <dgm:cxn modelId="{95C87DC3-46C5-468B-99CB-2FC64545DCBE}" type="presOf" srcId="{DB55ACC3-9D49-4E33-8A88-31DEBF03AB88}" destId="{62A7CA68-E857-42FE-BE91-57E2F13BB73C}" srcOrd="0" destOrd="0" presId="urn:microsoft.com/office/officeart/2005/8/layout/bProcess3"/>
    <dgm:cxn modelId="{452000CA-6BB2-4734-AF6A-FAB9B14BD355}" type="presOf" srcId="{933F72FE-A1D5-4749-99FB-EEEDAE3FAB5F}" destId="{20EFD99D-4921-4170-8178-FE4E9AFD4B25}" srcOrd="0" destOrd="0" presId="urn:microsoft.com/office/officeart/2005/8/layout/bProcess3"/>
    <dgm:cxn modelId="{80255FD7-7D0C-4A69-9E3B-8045734B9ADC}" type="presOf" srcId="{A616C14D-DC9C-43CD-869F-AD9AF418E4F2}" destId="{7BB05619-F252-4F2C-AFD4-C9FD047278D6}" srcOrd="0" destOrd="0" presId="urn:microsoft.com/office/officeart/2005/8/layout/bProcess3"/>
    <dgm:cxn modelId="{3E07C2DC-CA20-4655-A6B2-B2D2DFFB48BB}" type="presOf" srcId="{933F72FE-A1D5-4749-99FB-EEEDAE3FAB5F}" destId="{A2B90A18-E9DF-4B61-B620-362E90FC75FD}" srcOrd="1" destOrd="0" presId="urn:microsoft.com/office/officeart/2005/8/layout/bProcess3"/>
    <dgm:cxn modelId="{0218C2FE-D3AF-4A0B-836B-9328B3333DA8}" srcId="{DB55ACC3-9D49-4E33-8A88-31DEBF03AB88}" destId="{415C40AD-1C00-4E7C-9BC6-08D97ABE382D}" srcOrd="3" destOrd="0" parTransId="{A1E2BA86-259B-4998-909E-58E95D23AFFC}" sibTransId="{458C5A04-9141-4304-A9A4-BC58DD6D6AF3}"/>
    <dgm:cxn modelId="{E71756CC-F022-42B4-87DA-60B58382ED52}" type="presParOf" srcId="{62A7CA68-E857-42FE-BE91-57E2F13BB73C}" destId="{514634C7-7C52-4E53-9F40-39D7DB805EB8}" srcOrd="0" destOrd="0" presId="urn:microsoft.com/office/officeart/2005/8/layout/bProcess3"/>
    <dgm:cxn modelId="{53AF583B-A827-4786-9B49-11BEAA45B5B9}" type="presParOf" srcId="{62A7CA68-E857-42FE-BE91-57E2F13BB73C}" destId="{20EFD99D-4921-4170-8178-FE4E9AFD4B25}" srcOrd="1" destOrd="0" presId="urn:microsoft.com/office/officeart/2005/8/layout/bProcess3"/>
    <dgm:cxn modelId="{C70B5CA9-6C60-418A-9862-3C7EDE803339}" type="presParOf" srcId="{20EFD99D-4921-4170-8178-FE4E9AFD4B25}" destId="{A2B90A18-E9DF-4B61-B620-362E90FC75FD}" srcOrd="0" destOrd="0" presId="urn:microsoft.com/office/officeart/2005/8/layout/bProcess3"/>
    <dgm:cxn modelId="{3127AE19-1EB5-4FE3-9683-A9BEFA3D847F}" type="presParOf" srcId="{62A7CA68-E857-42FE-BE91-57E2F13BB73C}" destId="{CDC7971D-2F96-4A88-8417-16D96C8102E1}" srcOrd="2" destOrd="0" presId="urn:microsoft.com/office/officeart/2005/8/layout/bProcess3"/>
    <dgm:cxn modelId="{11931DD1-B9C8-4B36-B656-232F66260628}" type="presParOf" srcId="{62A7CA68-E857-42FE-BE91-57E2F13BB73C}" destId="{DB99F7CF-497F-4820-9DFA-EC1F067E1F61}" srcOrd="3" destOrd="0" presId="urn:microsoft.com/office/officeart/2005/8/layout/bProcess3"/>
    <dgm:cxn modelId="{20FD8B3C-B500-47BC-B7B4-5473879DA101}" type="presParOf" srcId="{DB99F7CF-497F-4820-9DFA-EC1F067E1F61}" destId="{14B2149E-600E-4E2C-BDA0-3AAEE9511EEF}" srcOrd="0" destOrd="0" presId="urn:microsoft.com/office/officeart/2005/8/layout/bProcess3"/>
    <dgm:cxn modelId="{6FE73208-7425-4B19-B47F-DC2A3AFC96C7}" type="presParOf" srcId="{62A7CA68-E857-42FE-BE91-57E2F13BB73C}" destId="{C2E46F91-D10E-4BB0-AB0D-FADF998FF265}" srcOrd="4" destOrd="0" presId="urn:microsoft.com/office/officeart/2005/8/layout/bProcess3"/>
    <dgm:cxn modelId="{CEF06E64-2B91-40F9-BC9C-34029370864F}" type="presParOf" srcId="{62A7CA68-E857-42FE-BE91-57E2F13BB73C}" destId="{F7265EA9-F292-43D8-925B-44EEF4DF2C6C}" srcOrd="5" destOrd="0" presId="urn:microsoft.com/office/officeart/2005/8/layout/bProcess3"/>
    <dgm:cxn modelId="{FDDCEF17-15D3-4040-B72D-6291CCC78CBE}" type="presParOf" srcId="{F7265EA9-F292-43D8-925B-44EEF4DF2C6C}" destId="{B2BFB56C-CCB8-4C3B-9DD5-0B965D5F6AD2}" srcOrd="0" destOrd="0" presId="urn:microsoft.com/office/officeart/2005/8/layout/bProcess3"/>
    <dgm:cxn modelId="{5399FEA5-1BA3-44AB-8E74-3BDCD395CC3B}" type="presParOf" srcId="{62A7CA68-E857-42FE-BE91-57E2F13BB73C}" destId="{ECBFCCE1-056C-42B5-9753-E6F789EFAC81}" srcOrd="6" destOrd="0" presId="urn:microsoft.com/office/officeart/2005/8/layout/bProcess3"/>
    <dgm:cxn modelId="{B903323A-0C42-4C36-9FA5-1596D4F300A6}" type="presParOf" srcId="{62A7CA68-E857-42FE-BE91-57E2F13BB73C}" destId="{7167E909-29DE-4BEE-A874-31D9E6F9A0C5}" srcOrd="7" destOrd="0" presId="urn:microsoft.com/office/officeart/2005/8/layout/bProcess3"/>
    <dgm:cxn modelId="{55CC5B6E-ACAE-4F6F-A03A-B3E86C348691}" type="presParOf" srcId="{7167E909-29DE-4BEE-A874-31D9E6F9A0C5}" destId="{F93D46F8-6FD8-412B-96C0-9D1AE3ECD3E3}" srcOrd="0" destOrd="0" presId="urn:microsoft.com/office/officeart/2005/8/layout/bProcess3"/>
    <dgm:cxn modelId="{CF37837F-D199-4958-979C-3D25C1D55767}" type="presParOf" srcId="{62A7CA68-E857-42FE-BE91-57E2F13BB73C}" destId="{7BB05619-F252-4F2C-AFD4-C9FD047278D6}" srcOrd="8" destOrd="0" presId="urn:microsoft.com/office/officeart/2005/8/layout/bProcess3"/>
    <dgm:cxn modelId="{D5473515-E9AF-43F4-B9ED-8AD0DA08B0CA}" type="presParOf" srcId="{62A7CA68-E857-42FE-BE91-57E2F13BB73C}" destId="{75FA0675-39D5-42D0-B5C0-94B5884D806C}" srcOrd="9" destOrd="0" presId="urn:microsoft.com/office/officeart/2005/8/layout/bProcess3"/>
    <dgm:cxn modelId="{DE08481E-26A8-4DF9-BECA-2626A4C61A80}" type="presParOf" srcId="{75FA0675-39D5-42D0-B5C0-94B5884D806C}" destId="{9A47AD7F-7941-4B65-9CBA-414ED12F3F25}" srcOrd="0" destOrd="0" presId="urn:microsoft.com/office/officeart/2005/8/layout/bProcess3"/>
    <dgm:cxn modelId="{B5D18BD6-4BA4-4C03-9F17-ED7D1B8F0D3B}" type="presParOf" srcId="{62A7CA68-E857-42FE-BE91-57E2F13BB73C}" destId="{805E824E-9532-4F6E-9154-D6762BE9A73B}" srcOrd="10" destOrd="0" presId="urn:microsoft.com/office/officeart/2005/8/layout/bProcess3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5ACC3-9D49-4E33-8A88-31DEBF03AB88}" type="doc">
      <dgm:prSet loTypeId="urn:microsoft.com/office/officeart/2005/8/layout/bProcess3" loCatId="process" qsTypeId="urn:microsoft.com/office/officeart/2005/8/quickstyle/simple1" qsCatId="simple" csTypeId="urn:microsoft.com/office/officeart/2005/8/colors/accent6_1" csCatId="accent6" phldr="1"/>
      <dgm:spPr/>
    </dgm:pt>
    <dgm:pt modelId="{CD1D71AC-61E9-45BA-81A7-48ECB97AF913}">
      <dgm:prSet phldrT="[Text]"/>
      <dgm:spPr/>
      <dgm:t>
        <a:bodyPr/>
        <a:lstStyle/>
        <a:p>
          <a:r>
            <a:rPr lang="cs-CZ" dirty="0"/>
            <a:t>vysoký tlak,</a:t>
          </a:r>
        </a:p>
        <a:p>
          <a:r>
            <a:rPr lang="cs-CZ" dirty="0"/>
            <a:t>těžší vzduch</a:t>
          </a:r>
        </a:p>
      </dgm:t>
    </dgm:pt>
    <dgm:pt modelId="{67729726-BCCF-4C57-9596-AFD82297BDA9}" type="parTrans" cxnId="{DBCF4A91-19C0-4E3D-A17D-87605F19E2D0}">
      <dgm:prSet/>
      <dgm:spPr/>
      <dgm:t>
        <a:bodyPr/>
        <a:lstStyle/>
        <a:p>
          <a:endParaRPr lang="cs-CZ"/>
        </a:p>
      </dgm:t>
    </dgm:pt>
    <dgm:pt modelId="{933F72FE-A1D5-4749-99FB-EEEDAE3FAB5F}" type="sibTrans" cxnId="{DBCF4A91-19C0-4E3D-A17D-87605F19E2D0}">
      <dgm:prSet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5C806017-08F4-42D6-96D7-0BA1F33FE75C}">
      <dgm:prSet phldrT="[Text]"/>
      <dgm:spPr/>
      <dgm:t>
        <a:bodyPr/>
        <a:lstStyle/>
        <a:p>
          <a:r>
            <a:rPr lang="cs-CZ" dirty="0"/>
            <a:t>sestupné proudy</a:t>
          </a:r>
        </a:p>
      </dgm:t>
    </dgm:pt>
    <dgm:pt modelId="{D1DAA144-2AE9-4AF0-A33B-3155757262C9}" type="parTrans" cxnId="{8C112C14-2B3F-4C85-BB15-8CDCD27B1342}">
      <dgm:prSet/>
      <dgm:spPr/>
      <dgm:t>
        <a:bodyPr/>
        <a:lstStyle/>
        <a:p>
          <a:endParaRPr lang="cs-CZ"/>
        </a:p>
      </dgm:t>
    </dgm:pt>
    <dgm:pt modelId="{1A752D3F-33A7-4343-915C-C095209B590D}" type="sibTrans" cxnId="{8C112C14-2B3F-4C85-BB15-8CDCD27B1342}">
      <dgm:prSet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415C40AD-1C00-4E7C-9BC6-08D97ABE382D}">
      <dgm:prSet/>
      <dgm:spPr/>
      <dgm:t>
        <a:bodyPr/>
        <a:lstStyle/>
        <a:p>
          <a:r>
            <a:rPr lang="cs-CZ" dirty="0"/>
            <a:t>rozpouštění oblačnosti</a:t>
          </a:r>
        </a:p>
      </dgm:t>
    </dgm:pt>
    <dgm:pt modelId="{A1E2BA86-259B-4998-909E-58E95D23AFFC}" type="parTrans" cxnId="{0218C2FE-D3AF-4A0B-836B-9328B3333DA8}">
      <dgm:prSet/>
      <dgm:spPr/>
      <dgm:t>
        <a:bodyPr/>
        <a:lstStyle/>
        <a:p>
          <a:endParaRPr lang="cs-CZ"/>
        </a:p>
      </dgm:t>
    </dgm:pt>
    <dgm:pt modelId="{458C5A04-9141-4304-A9A4-BC58DD6D6AF3}" type="sibTrans" cxnId="{0218C2FE-D3AF-4A0B-836B-9328B3333DA8}">
      <dgm:prSet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A616C14D-DC9C-43CD-869F-AD9AF418E4F2}">
      <dgm:prSet/>
      <dgm:spPr/>
      <dgm:t>
        <a:bodyPr/>
        <a:lstStyle/>
        <a:p>
          <a:r>
            <a:rPr lang="cs-CZ" dirty="0"/>
            <a:t>jasné</a:t>
          </a:r>
          <a:r>
            <a:rPr lang="cs-CZ" baseline="0" dirty="0"/>
            <a:t> bezoblačně počasí</a:t>
          </a:r>
          <a:endParaRPr lang="cs-CZ" dirty="0"/>
        </a:p>
      </dgm:t>
    </dgm:pt>
    <dgm:pt modelId="{5167F804-6DF1-4E61-9CDA-580CE6ED5E1C}" type="parTrans" cxnId="{8C0F1F29-2A8F-45EB-9A6B-ECC99840EF42}">
      <dgm:prSet/>
      <dgm:spPr/>
      <dgm:t>
        <a:bodyPr/>
        <a:lstStyle/>
        <a:p>
          <a:endParaRPr lang="cs-CZ"/>
        </a:p>
      </dgm:t>
    </dgm:pt>
    <dgm:pt modelId="{310A6385-0F03-42BE-9A66-2A60CE10249B}" type="sibTrans" cxnId="{8C0F1F29-2A8F-45EB-9A6B-ECC99840EF42}">
      <dgm:prSet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64FA4B64-E1BA-4AAF-A62F-EB8C3DBD8C6E}">
      <dgm:prSet/>
      <dgm:spPr/>
      <dgm:t>
        <a:bodyPr/>
        <a:lstStyle/>
        <a:p>
          <a:r>
            <a:rPr lang="cs-CZ" dirty="0"/>
            <a:t>minimum srážek</a:t>
          </a:r>
        </a:p>
      </dgm:t>
    </dgm:pt>
    <dgm:pt modelId="{810FE0FA-C4AC-405C-A51E-03C12565F774}" type="parTrans" cxnId="{46A20B44-3A39-4424-8F04-5A240C6E53E9}">
      <dgm:prSet/>
      <dgm:spPr/>
      <dgm:t>
        <a:bodyPr/>
        <a:lstStyle/>
        <a:p>
          <a:endParaRPr lang="cs-CZ"/>
        </a:p>
      </dgm:t>
    </dgm:pt>
    <dgm:pt modelId="{780E4F65-50E0-46D0-9B99-0208AF484DA6}" type="sibTrans" cxnId="{46A20B44-3A39-4424-8F04-5A240C6E53E9}">
      <dgm:prSet/>
      <dgm:spPr/>
      <dgm:t>
        <a:bodyPr/>
        <a:lstStyle/>
        <a:p>
          <a:endParaRPr lang="cs-CZ"/>
        </a:p>
      </dgm:t>
    </dgm:pt>
    <dgm:pt modelId="{02113557-CB74-479F-8229-BCE53426650E}">
      <dgm:prSet phldrT="[Text]"/>
      <dgm:spPr/>
      <dgm:t>
        <a:bodyPr/>
        <a:lstStyle/>
        <a:p>
          <a:r>
            <a:rPr lang="cs-CZ" dirty="0"/>
            <a:t>stlačování, ohřev vzduchu</a:t>
          </a:r>
        </a:p>
      </dgm:t>
    </dgm:pt>
    <dgm:pt modelId="{90195B8B-AFCE-49EC-AAAB-475C0FD78E74}" type="parTrans" cxnId="{61A09BFE-3CA6-4D6C-857D-21BB3F6C0C6C}">
      <dgm:prSet/>
      <dgm:spPr/>
      <dgm:t>
        <a:bodyPr/>
        <a:lstStyle/>
        <a:p>
          <a:endParaRPr lang="cs-CZ"/>
        </a:p>
      </dgm:t>
    </dgm:pt>
    <dgm:pt modelId="{AD1E7F2B-89A4-4324-B29A-4E66046B4309}" type="sibTrans" cxnId="{61A09BFE-3CA6-4D6C-857D-21BB3F6C0C6C}">
      <dgm:prSet/>
      <dgm:spPr/>
      <dgm:t>
        <a:bodyPr/>
        <a:lstStyle/>
        <a:p>
          <a:endParaRPr lang="cs-CZ"/>
        </a:p>
      </dgm:t>
    </dgm:pt>
    <dgm:pt modelId="{62A7CA68-E857-42FE-BE91-57E2F13BB73C}" type="pres">
      <dgm:prSet presAssocID="{DB55ACC3-9D49-4E33-8A88-31DEBF03AB88}" presName="Name0" presStyleCnt="0">
        <dgm:presLayoutVars>
          <dgm:dir/>
          <dgm:resizeHandles val="exact"/>
        </dgm:presLayoutVars>
      </dgm:prSet>
      <dgm:spPr/>
    </dgm:pt>
    <dgm:pt modelId="{514634C7-7C52-4E53-9F40-39D7DB805EB8}" type="pres">
      <dgm:prSet presAssocID="{CD1D71AC-61E9-45BA-81A7-48ECB97AF913}" presName="node" presStyleLbl="node1" presStyleIdx="0" presStyleCnt="6">
        <dgm:presLayoutVars>
          <dgm:bulletEnabled val="1"/>
        </dgm:presLayoutVars>
      </dgm:prSet>
      <dgm:spPr/>
    </dgm:pt>
    <dgm:pt modelId="{20EFD99D-4921-4170-8178-FE4E9AFD4B25}" type="pres">
      <dgm:prSet presAssocID="{933F72FE-A1D5-4749-99FB-EEEDAE3FAB5F}" presName="sibTrans" presStyleLbl="sibTrans1D1" presStyleIdx="0" presStyleCnt="5"/>
      <dgm:spPr/>
    </dgm:pt>
    <dgm:pt modelId="{A2B90A18-E9DF-4B61-B620-362E90FC75FD}" type="pres">
      <dgm:prSet presAssocID="{933F72FE-A1D5-4749-99FB-EEEDAE3FAB5F}" presName="connectorText" presStyleLbl="sibTrans1D1" presStyleIdx="0" presStyleCnt="5"/>
      <dgm:spPr/>
    </dgm:pt>
    <dgm:pt modelId="{C2E46F91-D10E-4BB0-AB0D-FADF998FF265}" type="pres">
      <dgm:prSet presAssocID="{5C806017-08F4-42D6-96D7-0BA1F33FE75C}" presName="node" presStyleLbl="node1" presStyleIdx="1" presStyleCnt="6">
        <dgm:presLayoutVars>
          <dgm:bulletEnabled val="1"/>
        </dgm:presLayoutVars>
      </dgm:prSet>
      <dgm:spPr/>
    </dgm:pt>
    <dgm:pt modelId="{F7265EA9-F292-43D8-925B-44EEF4DF2C6C}" type="pres">
      <dgm:prSet presAssocID="{1A752D3F-33A7-4343-915C-C095209B590D}" presName="sibTrans" presStyleLbl="sibTrans1D1" presStyleIdx="1" presStyleCnt="5"/>
      <dgm:spPr/>
    </dgm:pt>
    <dgm:pt modelId="{B2BFB56C-CCB8-4C3B-9DD5-0B965D5F6AD2}" type="pres">
      <dgm:prSet presAssocID="{1A752D3F-33A7-4343-915C-C095209B590D}" presName="connectorText" presStyleLbl="sibTrans1D1" presStyleIdx="1" presStyleCnt="5"/>
      <dgm:spPr/>
    </dgm:pt>
    <dgm:pt modelId="{730469B1-8C7A-40E0-AE1C-26CD329F2291}" type="pres">
      <dgm:prSet presAssocID="{02113557-CB74-479F-8229-BCE53426650E}" presName="node" presStyleLbl="node1" presStyleIdx="2" presStyleCnt="6">
        <dgm:presLayoutVars>
          <dgm:bulletEnabled val="1"/>
        </dgm:presLayoutVars>
      </dgm:prSet>
      <dgm:spPr/>
    </dgm:pt>
    <dgm:pt modelId="{41F82A78-3A06-4529-BD35-5DE41B0448B3}" type="pres">
      <dgm:prSet presAssocID="{AD1E7F2B-89A4-4324-B29A-4E66046B4309}" presName="sibTrans" presStyleLbl="sibTrans1D1" presStyleIdx="2" presStyleCnt="5"/>
      <dgm:spPr/>
    </dgm:pt>
    <dgm:pt modelId="{A203B623-D750-48AC-BA3E-4D0629B71B82}" type="pres">
      <dgm:prSet presAssocID="{AD1E7F2B-89A4-4324-B29A-4E66046B4309}" presName="connectorText" presStyleLbl="sibTrans1D1" presStyleIdx="2" presStyleCnt="5"/>
      <dgm:spPr/>
    </dgm:pt>
    <dgm:pt modelId="{ECBFCCE1-056C-42B5-9753-E6F789EFAC81}" type="pres">
      <dgm:prSet presAssocID="{415C40AD-1C00-4E7C-9BC6-08D97ABE382D}" presName="node" presStyleLbl="node1" presStyleIdx="3" presStyleCnt="6" custLinFactNeighborX="-266" custLinFactNeighborY="2442">
        <dgm:presLayoutVars>
          <dgm:bulletEnabled val="1"/>
        </dgm:presLayoutVars>
      </dgm:prSet>
      <dgm:spPr/>
    </dgm:pt>
    <dgm:pt modelId="{7167E909-29DE-4BEE-A874-31D9E6F9A0C5}" type="pres">
      <dgm:prSet presAssocID="{458C5A04-9141-4304-A9A4-BC58DD6D6AF3}" presName="sibTrans" presStyleLbl="sibTrans1D1" presStyleIdx="3" presStyleCnt="5"/>
      <dgm:spPr/>
    </dgm:pt>
    <dgm:pt modelId="{F93D46F8-6FD8-412B-96C0-9D1AE3ECD3E3}" type="pres">
      <dgm:prSet presAssocID="{458C5A04-9141-4304-A9A4-BC58DD6D6AF3}" presName="connectorText" presStyleLbl="sibTrans1D1" presStyleIdx="3" presStyleCnt="5"/>
      <dgm:spPr/>
    </dgm:pt>
    <dgm:pt modelId="{7BB05619-F252-4F2C-AFD4-C9FD047278D6}" type="pres">
      <dgm:prSet presAssocID="{A616C14D-DC9C-43CD-869F-AD9AF418E4F2}" presName="node" presStyleLbl="node1" presStyleIdx="4" presStyleCnt="6" custLinFactNeighborX="-1546" custLinFactNeighborY="2442">
        <dgm:presLayoutVars>
          <dgm:bulletEnabled val="1"/>
        </dgm:presLayoutVars>
      </dgm:prSet>
      <dgm:spPr/>
    </dgm:pt>
    <dgm:pt modelId="{75FA0675-39D5-42D0-B5C0-94B5884D806C}" type="pres">
      <dgm:prSet presAssocID="{310A6385-0F03-42BE-9A66-2A60CE10249B}" presName="sibTrans" presStyleLbl="sibTrans1D1" presStyleIdx="4" presStyleCnt="5"/>
      <dgm:spPr/>
    </dgm:pt>
    <dgm:pt modelId="{9A47AD7F-7941-4B65-9CBA-414ED12F3F25}" type="pres">
      <dgm:prSet presAssocID="{310A6385-0F03-42BE-9A66-2A60CE10249B}" presName="connectorText" presStyleLbl="sibTrans1D1" presStyleIdx="4" presStyleCnt="5"/>
      <dgm:spPr/>
    </dgm:pt>
    <dgm:pt modelId="{805E824E-9532-4F6E-9154-D6762BE9A73B}" type="pres">
      <dgm:prSet presAssocID="{64FA4B64-E1BA-4AAF-A62F-EB8C3DBD8C6E}" presName="node" presStyleLbl="node1" presStyleIdx="5" presStyleCnt="6" custLinFactNeighborX="266" custLinFactNeighborY="2442">
        <dgm:presLayoutVars>
          <dgm:bulletEnabled val="1"/>
        </dgm:presLayoutVars>
      </dgm:prSet>
      <dgm:spPr/>
    </dgm:pt>
  </dgm:ptLst>
  <dgm:cxnLst>
    <dgm:cxn modelId="{8C112C14-2B3F-4C85-BB15-8CDCD27B1342}" srcId="{DB55ACC3-9D49-4E33-8A88-31DEBF03AB88}" destId="{5C806017-08F4-42D6-96D7-0BA1F33FE75C}" srcOrd="1" destOrd="0" parTransId="{D1DAA144-2AE9-4AF0-A33B-3155757262C9}" sibTransId="{1A752D3F-33A7-4343-915C-C095209B590D}"/>
    <dgm:cxn modelId="{AADC4F1E-7F1D-46FD-885B-54E697D5DFEA}" type="presOf" srcId="{458C5A04-9141-4304-A9A4-BC58DD6D6AF3}" destId="{F93D46F8-6FD8-412B-96C0-9D1AE3ECD3E3}" srcOrd="1" destOrd="0" presId="urn:microsoft.com/office/officeart/2005/8/layout/bProcess3"/>
    <dgm:cxn modelId="{F913AE1F-A901-49CE-A67C-EC29303633A5}" type="presOf" srcId="{02113557-CB74-479F-8229-BCE53426650E}" destId="{730469B1-8C7A-40E0-AE1C-26CD329F2291}" srcOrd="0" destOrd="0" presId="urn:microsoft.com/office/officeart/2005/8/layout/bProcess3"/>
    <dgm:cxn modelId="{8C0F1F29-2A8F-45EB-9A6B-ECC99840EF42}" srcId="{DB55ACC3-9D49-4E33-8A88-31DEBF03AB88}" destId="{A616C14D-DC9C-43CD-869F-AD9AF418E4F2}" srcOrd="4" destOrd="0" parTransId="{5167F804-6DF1-4E61-9CDA-580CE6ED5E1C}" sibTransId="{310A6385-0F03-42BE-9A66-2A60CE10249B}"/>
    <dgm:cxn modelId="{4577742A-B41A-44E8-8697-E4F3A0B6DCFF}" type="presOf" srcId="{5C806017-08F4-42D6-96D7-0BA1F33FE75C}" destId="{C2E46F91-D10E-4BB0-AB0D-FADF998FF265}" srcOrd="0" destOrd="0" presId="urn:microsoft.com/office/officeart/2005/8/layout/bProcess3"/>
    <dgm:cxn modelId="{385DC134-B1E8-4EBE-8806-6E3137824407}" type="presOf" srcId="{CD1D71AC-61E9-45BA-81A7-48ECB97AF913}" destId="{514634C7-7C52-4E53-9F40-39D7DB805EB8}" srcOrd="0" destOrd="0" presId="urn:microsoft.com/office/officeart/2005/8/layout/bProcess3"/>
    <dgm:cxn modelId="{34E79436-8884-46D3-9106-347962024D49}" type="presOf" srcId="{310A6385-0F03-42BE-9A66-2A60CE10249B}" destId="{9A47AD7F-7941-4B65-9CBA-414ED12F3F25}" srcOrd="1" destOrd="0" presId="urn:microsoft.com/office/officeart/2005/8/layout/bProcess3"/>
    <dgm:cxn modelId="{6C53B360-B7CB-4081-BC17-A6FF2350C6BA}" type="presOf" srcId="{DB55ACC3-9D49-4E33-8A88-31DEBF03AB88}" destId="{62A7CA68-E857-42FE-BE91-57E2F13BB73C}" srcOrd="0" destOrd="0" presId="urn:microsoft.com/office/officeart/2005/8/layout/bProcess3"/>
    <dgm:cxn modelId="{46A20B44-3A39-4424-8F04-5A240C6E53E9}" srcId="{DB55ACC3-9D49-4E33-8A88-31DEBF03AB88}" destId="{64FA4B64-E1BA-4AAF-A62F-EB8C3DBD8C6E}" srcOrd="5" destOrd="0" parTransId="{810FE0FA-C4AC-405C-A51E-03C12565F774}" sibTransId="{780E4F65-50E0-46D0-9B99-0208AF484DA6}"/>
    <dgm:cxn modelId="{719CF268-B3C6-47B0-86F3-DD9BE22F3018}" type="presOf" srcId="{A616C14D-DC9C-43CD-869F-AD9AF418E4F2}" destId="{7BB05619-F252-4F2C-AFD4-C9FD047278D6}" srcOrd="0" destOrd="0" presId="urn:microsoft.com/office/officeart/2005/8/layout/bProcess3"/>
    <dgm:cxn modelId="{19280F52-001A-4EB4-A57D-774DD7DF7F3E}" type="presOf" srcId="{64FA4B64-E1BA-4AAF-A62F-EB8C3DBD8C6E}" destId="{805E824E-9532-4F6E-9154-D6762BE9A73B}" srcOrd="0" destOrd="0" presId="urn:microsoft.com/office/officeart/2005/8/layout/bProcess3"/>
    <dgm:cxn modelId="{7C717979-96ED-421C-B470-41443FF097B4}" type="presOf" srcId="{933F72FE-A1D5-4749-99FB-EEEDAE3FAB5F}" destId="{20EFD99D-4921-4170-8178-FE4E9AFD4B25}" srcOrd="0" destOrd="0" presId="urn:microsoft.com/office/officeart/2005/8/layout/bProcess3"/>
    <dgm:cxn modelId="{DBCF4A91-19C0-4E3D-A17D-87605F19E2D0}" srcId="{DB55ACC3-9D49-4E33-8A88-31DEBF03AB88}" destId="{CD1D71AC-61E9-45BA-81A7-48ECB97AF913}" srcOrd="0" destOrd="0" parTransId="{67729726-BCCF-4C57-9596-AFD82297BDA9}" sibTransId="{933F72FE-A1D5-4749-99FB-EEEDAE3FAB5F}"/>
    <dgm:cxn modelId="{A3A26C9F-D151-4516-8415-FC106BE09E12}" type="presOf" srcId="{AD1E7F2B-89A4-4324-B29A-4E66046B4309}" destId="{A203B623-D750-48AC-BA3E-4D0629B71B82}" srcOrd="1" destOrd="0" presId="urn:microsoft.com/office/officeart/2005/8/layout/bProcess3"/>
    <dgm:cxn modelId="{B324BFB3-69BD-47AA-8075-8DC6523303BC}" type="presOf" srcId="{415C40AD-1C00-4E7C-9BC6-08D97ABE382D}" destId="{ECBFCCE1-056C-42B5-9753-E6F789EFAC81}" srcOrd="0" destOrd="0" presId="urn:microsoft.com/office/officeart/2005/8/layout/bProcess3"/>
    <dgm:cxn modelId="{F17FA5CB-1D48-40A4-8AE8-38A0048D3D12}" type="presOf" srcId="{933F72FE-A1D5-4749-99FB-EEEDAE3FAB5F}" destId="{A2B90A18-E9DF-4B61-B620-362E90FC75FD}" srcOrd="1" destOrd="0" presId="urn:microsoft.com/office/officeart/2005/8/layout/bProcess3"/>
    <dgm:cxn modelId="{920C5ED4-0483-4585-B032-8FDA772ABC06}" type="presOf" srcId="{1A752D3F-33A7-4343-915C-C095209B590D}" destId="{B2BFB56C-CCB8-4C3B-9DD5-0B965D5F6AD2}" srcOrd="1" destOrd="0" presId="urn:microsoft.com/office/officeart/2005/8/layout/bProcess3"/>
    <dgm:cxn modelId="{EF1DB0DB-0524-4811-9E4E-F04B1199FB12}" type="presOf" srcId="{310A6385-0F03-42BE-9A66-2A60CE10249B}" destId="{75FA0675-39D5-42D0-B5C0-94B5884D806C}" srcOrd="0" destOrd="0" presId="urn:microsoft.com/office/officeart/2005/8/layout/bProcess3"/>
    <dgm:cxn modelId="{A8F4B6E5-1AA0-4222-B664-DED5E5978FA2}" type="presOf" srcId="{458C5A04-9141-4304-A9A4-BC58DD6D6AF3}" destId="{7167E909-29DE-4BEE-A874-31D9E6F9A0C5}" srcOrd="0" destOrd="0" presId="urn:microsoft.com/office/officeart/2005/8/layout/bProcess3"/>
    <dgm:cxn modelId="{AAC911E6-5046-42F3-9431-6779948808D6}" type="presOf" srcId="{AD1E7F2B-89A4-4324-B29A-4E66046B4309}" destId="{41F82A78-3A06-4529-BD35-5DE41B0448B3}" srcOrd="0" destOrd="0" presId="urn:microsoft.com/office/officeart/2005/8/layout/bProcess3"/>
    <dgm:cxn modelId="{16B162F0-8789-4925-969E-F769AF98506E}" type="presOf" srcId="{1A752D3F-33A7-4343-915C-C095209B590D}" destId="{F7265EA9-F292-43D8-925B-44EEF4DF2C6C}" srcOrd="0" destOrd="0" presId="urn:microsoft.com/office/officeart/2005/8/layout/bProcess3"/>
    <dgm:cxn modelId="{61A09BFE-3CA6-4D6C-857D-21BB3F6C0C6C}" srcId="{DB55ACC3-9D49-4E33-8A88-31DEBF03AB88}" destId="{02113557-CB74-479F-8229-BCE53426650E}" srcOrd="2" destOrd="0" parTransId="{90195B8B-AFCE-49EC-AAAB-475C0FD78E74}" sibTransId="{AD1E7F2B-89A4-4324-B29A-4E66046B4309}"/>
    <dgm:cxn modelId="{0218C2FE-D3AF-4A0B-836B-9328B3333DA8}" srcId="{DB55ACC3-9D49-4E33-8A88-31DEBF03AB88}" destId="{415C40AD-1C00-4E7C-9BC6-08D97ABE382D}" srcOrd="3" destOrd="0" parTransId="{A1E2BA86-259B-4998-909E-58E95D23AFFC}" sibTransId="{458C5A04-9141-4304-A9A4-BC58DD6D6AF3}"/>
    <dgm:cxn modelId="{85EDFCC5-899C-4866-802E-16E482F37209}" type="presParOf" srcId="{62A7CA68-E857-42FE-BE91-57E2F13BB73C}" destId="{514634C7-7C52-4E53-9F40-39D7DB805EB8}" srcOrd="0" destOrd="0" presId="urn:microsoft.com/office/officeart/2005/8/layout/bProcess3"/>
    <dgm:cxn modelId="{E27AAD16-E8A0-49C0-96BE-4C860F016D9F}" type="presParOf" srcId="{62A7CA68-E857-42FE-BE91-57E2F13BB73C}" destId="{20EFD99D-4921-4170-8178-FE4E9AFD4B25}" srcOrd="1" destOrd="0" presId="urn:microsoft.com/office/officeart/2005/8/layout/bProcess3"/>
    <dgm:cxn modelId="{FE19FF88-808B-4969-A20C-BF75B6362E77}" type="presParOf" srcId="{20EFD99D-4921-4170-8178-FE4E9AFD4B25}" destId="{A2B90A18-E9DF-4B61-B620-362E90FC75FD}" srcOrd="0" destOrd="0" presId="urn:microsoft.com/office/officeart/2005/8/layout/bProcess3"/>
    <dgm:cxn modelId="{9486A4E0-F00B-46A8-8F82-92CD89367D9F}" type="presParOf" srcId="{62A7CA68-E857-42FE-BE91-57E2F13BB73C}" destId="{C2E46F91-D10E-4BB0-AB0D-FADF998FF265}" srcOrd="2" destOrd="0" presId="urn:microsoft.com/office/officeart/2005/8/layout/bProcess3"/>
    <dgm:cxn modelId="{99CAB824-D15E-4934-B9BA-6A876EE0D875}" type="presParOf" srcId="{62A7CA68-E857-42FE-BE91-57E2F13BB73C}" destId="{F7265EA9-F292-43D8-925B-44EEF4DF2C6C}" srcOrd="3" destOrd="0" presId="urn:microsoft.com/office/officeart/2005/8/layout/bProcess3"/>
    <dgm:cxn modelId="{57632D03-52F7-41E8-8A2E-3416F3FB2904}" type="presParOf" srcId="{F7265EA9-F292-43D8-925B-44EEF4DF2C6C}" destId="{B2BFB56C-CCB8-4C3B-9DD5-0B965D5F6AD2}" srcOrd="0" destOrd="0" presId="urn:microsoft.com/office/officeart/2005/8/layout/bProcess3"/>
    <dgm:cxn modelId="{298AC466-3693-4590-B439-523AF3CAC38C}" type="presParOf" srcId="{62A7CA68-E857-42FE-BE91-57E2F13BB73C}" destId="{730469B1-8C7A-40E0-AE1C-26CD329F2291}" srcOrd="4" destOrd="0" presId="urn:microsoft.com/office/officeart/2005/8/layout/bProcess3"/>
    <dgm:cxn modelId="{737AB847-9E2C-4356-A01A-47EA3A300574}" type="presParOf" srcId="{62A7CA68-E857-42FE-BE91-57E2F13BB73C}" destId="{41F82A78-3A06-4529-BD35-5DE41B0448B3}" srcOrd="5" destOrd="0" presId="urn:microsoft.com/office/officeart/2005/8/layout/bProcess3"/>
    <dgm:cxn modelId="{D4F4C4E7-4881-4ADE-934C-1268CE50773D}" type="presParOf" srcId="{41F82A78-3A06-4529-BD35-5DE41B0448B3}" destId="{A203B623-D750-48AC-BA3E-4D0629B71B82}" srcOrd="0" destOrd="0" presId="urn:microsoft.com/office/officeart/2005/8/layout/bProcess3"/>
    <dgm:cxn modelId="{2F552A31-1FA7-47E3-8A32-E8AF52255BAE}" type="presParOf" srcId="{62A7CA68-E857-42FE-BE91-57E2F13BB73C}" destId="{ECBFCCE1-056C-42B5-9753-E6F789EFAC81}" srcOrd="6" destOrd="0" presId="urn:microsoft.com/office/officeart/2005/8/layout/bProcess3"/>
    <dgm:cxn modelId="{D92C6B73-CD53-4C37-9B1B-3B2F1B84AB6B}" type="presParOf" srcId="{62A7CA68-E857-42FE-BE91-57E2F13BB73C}" destId="{7167E909-29DE-4BEE-A874-31D9E6F9A0C5}" srcOrd="7" destOrd="0" presId="urn:microsoft.com/office/officeart/2005/8/layout/bProcess3"/>
    <dgm:cxn modelId="{9EEDF89B-D433-43F6-BB88-FA9E6FEA4B66}" type="presParOf" srcId="{7167E909-29DE-4BEE-A874-31D9E6F9A0C5}" destId="{F93D46F8-6FD8-412B-96C0-9D1AE3ECD3E3}" srcOrd="0" destOrd="0" presId="urn:microsoft.com/office/officeart/2005/8/layout/bProcess3"/>
    <dgm:cxn modelId="{896F202B-AF45-47DA-845C-61A63F2455AC}" type="presParOf" srcId="{62A7CA68-E857-42FE-BE91-57E2F13BB73C}" destId="{7BB05619-F252-4F2C-AFD4-C9FD047278D6}" srcOrd="8" destOrd="0" presId="urn:microsoft.com/office/officeart/2005/8/layout/bProcess3"/>
    <dgm:cxn modelId="{3494A615-05A1-4C7A-8659-332BEDCC3721}" type="presParOf" srcId="{62A7CA68-E857-42FE-BE91-57E2F13BB73C}" destId="{75FA0675-39D5-42D0-B5C0-94B5884D806C}" srcOrd="9" destOrd="0" presId="urn:microsoft.com/office/officeart/2005/8/layout/bProcess3"/>
    <dgm:cxn modelId="{A8136ADB-8D44-43DF-8749-5F5D2511D152}" type="presParOf" srcId="{75FA0675-39D5-42D0-B5C0-94B5884D806C}" destId="{9A47AD7F-7941-4B65-9CBA-414ED12F3F25}" srcOrd="0" destOrd="0" presId="urn:microsoft.com/office/officeart/2005/8/layout/bProcess3"/>
    <dgm:cxn modelId="{4AAE68A5-7F64-4673-AC8C-241DD299FE48}" type="presParOf" srcId="{62A7CA68-E857-42FE-BE91-57E2F13BB73C}" destId="{805E824E-9532-4F6E-9154-D6762BE9A73B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FD99D-4921-4170-8178-FE4E9AFD4B25}">
      <dsp:nvSpPr>
        <dsp:cNvPr id="0" name=""/>
        <dsp:cNvSpPr/>
      </dsp:nvSpPr>
      <dsp:spPr>
        <a:xfrm>
          <a:off x="2379359" y="1181692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23511" y="1224681"/>
        <a:ext cx="27310" cy="5462"/>
      </dsp:txXfrm>
    </dsp:sp>
    <dsp:sp modelId="{514634C7-7C52-4E53-9F40-39D7DB805EB8}">
      <dsp:nvSpPr>
        <dsp:cNvPr id="0" name=""/>
        <dsp:cNvSpPr/>
      </dsp:nvSpPr>
      <dsp:spPr>
        <a:xfrm>
          <a:off x="6308" y="514956"/>
          <a:ext cx="2374850" cy="1424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nízký tlak, lehčí vzduch</a:t>
          </a:r>
        </a:p>
      </dsp:txBody>
      <dsp:txXfrm>
        <a:off x="6308" y="514956"/>
        <a:ext cx="2374850" cy="1424910"/>
      </dsp:txXfrm>
    </dsp:sp>
    <dsp:sp modelId="{DB99F7CF-497F-4820-9DFA-EC1F067E1F61}">
      <dsp:nvSpPr>
        <dsp:cNvPr id="0" name=""/>
        <dsp:cNvSpPr/>
      </dsp:nvSpPr>
      <dsp:spPr>
        <a:xfrm>
          <a:off x="5300425" y="1181692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544577" y="1224681"/>
        <a:ext cx="27310" cy="5462"/>
      </dsp:txXfrm>
    </dsp:sp>
    <dsp:sp modelId="{CDC7971D-2F96-4A88-8417-16D96C8102E1}">
      <dsp:nvSpPr>
        <dsp:cNvPr id="0" name=""/>
        <dsp:cNvSpPr/>
      </dsp:nvSpPr>
      <dsp:spPr>
        <a:xfrm>
          <a:off x="2927374" y="514956"/>
          <a:ext cx="2374850" cy="1424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výstupné proudy</a:t>
          </a:r>
        </a:p>
      </dsp:txBody>
      <dsp:txXfrm>
        <a:off x="2927374" y="514956"/>
        <a:ext cx="2374850" cy="1424910"/>
      </dsp:txXfrm>
    </dsp:sp>
    <dsp:sp modelId="{F7265EA9-F292-43D8-925B-44EEF4DF2C6C}">
      <dsp:nvSpPr>
        <dsp:cNvPr id="0" name=""/>
        <dsp:cNvSpPr/>
      </dsp:nvSpPr>
      <dsp:spPr>
        <a:xfrm>
          <a:off x="1193734" y="1938067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68109" y="2193143"/>
        <a:ext cx="293380" cy="5462"/>
      </dsp:txXfrm>
    </dsp:sp>
    <dsp:sp modelId="{C2E46F91-D10E-4BB0-AB0D-FADF998FF265}">
      <dsp:nvSpPr>
        <dsp:cNvPr id="0" name=""/>
        <dsp:cNvSpPr/>
      </dsp:nvSpPr>
      <dsp:spPr>
        <a:xfrm>
          <a:off x="5848440" y="514956"/>
          <a:ext cx="2374850" cy="1424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rozpínání vzduchu</a:t>
          </a:r>
        </a:p>
      </dsp:txBody>
      <dsp:txXfrm>
        <a:off x="5848440" y="514956"/>
        <a:ext cx="2374850" cy="1424910"/>
      </dsp:txXfrm>
    </dsp:sp>
    <dsp:sp modelId="{7167E909-29DE-4BEE-A874-31D9E6F9A0C5}">
      <dsp:nvSpPr>
        <dsp:cNvPr id="0" name=""/>
        <dsp:cNvSpPr/>
      </dsp:nvSpPr>
      <dsp:spPr>
        <a:xfrm>
          <a:off x="2379359" y="3152817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23511" y="3195806"/>
        <a:ext cx="27310" cy="5462"/>
      </dsp:txXfrm>
    </dsp:sp>
    <dsp:sp modelId="{ECBFCCE1-056C-42B5-9753-E6F789EFAC81}">
      <dsp:nvSpPr>
        <dsp:cNvPr id="0" name=""/>
        <dsp:cNvSpPr/>
      </dsp:nvSpPr>
      <dsp:spPr>
        <a:xfrm>
          <a:off x="6308" y="2486082"/>
          <a:ext cx="2374850" cy="1424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ochlazování</a:t>
          </a:r>
        </a:p>
      </dsp:txBody>
      <dsp:txXfrm>
        <a:off x="6308" y="2486082"/>
        <a:ext cx="2374850" cy="1424910"/>
      </dsp:txXfrm>
    </dsp:sp>
    <dsp:sp modelId="{75FA0675-39D5-42D0-B5C0-94B5884D806C}">
      <dsp:nvSpPr>
        <dsp:cNvPr id="0" name=""/>
        <dsp:cNvSpPr/>
      </dsp:nvSpPr>
      <dsp:spPr>
        <a:xfrm>
          <a:off x="5300425" y="3152817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544577" y="3195806"/>
        <a:ext cx="27310" cy="5462"/>
      </dsp:txXfrm>
    </dsp:sp>
    <dsp:sp modelId="{7BB05619-F252-4F2C-AFD4-C9FD047278D6}">
      <dsp:nvSpPr>
        <dsp:cNvPr id="0" name=""/>
        <dsp:cNvSpPr/>
      </dsp:nvSpPr>
      <dsp:spPr>
        <a:xfrm>
          <a:off x="2927374" y="2486082"/>
          <a:ext cx="2374850" cy="1424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kondenzace</a:t>
          </a:r>
        </a:p>
      </dsp:txBody>
      <dsp:txXfrm>
        <a:off x="2927374" y="2486082"/>
        <a:ext cx="2374850" cy="1424910"/>
      </dsp:txXfrm>
    </dsp:sp>
    <dsp:sp modelId="{805E824E-9532-4F6E-9154-D6762BE9A73B}">
      <dsp:nvSpPr>
        <dsp:cNvPr id="0" name=""/>
        <dsp:cNvSpPr/>
      </dsp:nvSpPr>
      <dsp:spPr>
        <a:xfrm>
          <a:off x="5848440" y="2486082"/>
          <a:ext cx="2374850" cy="1424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vznik oblačnosti, </a:t>
          </a:r>
          <a:br>
            <a:rPr lang="cs-CZ" sz="2600" kern="1200" dirty="0"/>
          </a:br>
          <a:r>
            <a:rPr lang="cs-CZ" sz="2600" kern="1200" dirty="0"/>
            <a:t>srážky</a:t>
          </a:r>
        </a:p>
      </dsp:txBody>
      <dsp:txXfrm>
        <a:off x="5848440" y="2486082"/>
        <a:ext cx="2374850" cy="1424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FD99D-4921-4170-8178-FE4E9AFD4B25}">
      <dsp:nvSpPr>
        <dsp:cNvPr id="0" name=""/>
        <dsp:cNvSpPr/>
      </dsp:nvSpPr>
      <dsp:spPr>
        <a:xfrm>
          <a:off x="2379359" y="1181692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23511" y="1224681"/>
        <a:ext cx="27310" cy="5462"/>
      </dsp:txXfrm>
    </dsp:sp>
    <dsp:sp modelId="{514634C7-7C52-4E53-9F40-39D7DB805EB8}">
      <dsp:nvSpPr>
        <dsp:cNvPr id="0" name=""/>
        <dsp:cNvSpPr/>
      </dsp:nvSpPr>
      <dsp:spPr>
        <a:xfrm>
          <a:off x="6308" y="514956"/>
          <a:ext cx="2374850" cy="1424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vysoký tlak,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těžší vzduch</a:t>
          </a:r>
        </a:p>
      </dsp:txBody>
      <dsp:txXfrm>
        <a:off x="6308" y="514956"/>
        <a:ext cx="2374850" cy="1424910"/>
      </dsp:txXfrm>
    </dsp:sp>
    <dsp:sp modelId="{F7265EA9-F292-43D8-925B-44EEF4DF2C6C}">
      <dsp:nvSpPr>
        <dsp:cNvPr id="0" name=""/>
        <dsp:cNvSpPr/>
      </dsp:nvSpPr>
      <dsp:spPr>
        <a:xfrm>
          <a:off x="5300425" y="1181692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544577" y="1224681"/>
        <a:ext cx="27310" cy="5462"/>
      </dsp:txXfrm>
    </dsp:sp>
    <dsp:sp modelId="{C2E46F91-D10E-4BB0-AB0D-FADF998FF265}">
      <dsp:nvSpPr>
        <dsp:cNvPr id="0" name=""/>
        <dsp:cNvSpPr/>
      </dsp:nvSpPr>
      <dsp:spPr>
        <a:xfrm>
          <a:off x="2927374" y="514956"/>
          <a:ext cx="2374850" cy="1424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sestupné proudy</a:t>
          </a:r>
        </a:p>
      </dsp:txBody>
      <dsp:txXfrm>
        <a:off x="2927374" y="514956"/>
        <a:ext cx="2374850" cy="1424910"/>
      </dsp:txXfrm>
    </dsp:sp>
    <dsp:sp modelId="{41F82A78-3A06-4529-BD35-5DE41B0448B3}">
      <dsp:nvSpPr>
        <dsp:cNvPr id="0" name=""/>
        <dsp:cNvSpPr/>
      </dsp:nvSpPr>
      <dsp:spPr>
        <a:xfrm>
          <a:off x="1187425" y="1938067"/>
          <a:ext cx="5848440" cy="550411"/>
        </a:xfrm>
        <a:custGeom>
          <a:avLst/>
          <a:gdLst/>
          <a:ahLst/>
          <a:cxnLst/>
          <a:rect l="0" t="0" r="0" b="0"/>
          <a:pathLst>
            <a:path>
              <a:moveTo>
                <a:pt x="5848440" y="0"/>
              </a:moveTo>
              <a:lnTo>
                <a:pt x="5848440" y="292305"/>
              </a:lnTo>
              <a:lnTo>
                <a:pt x="0" y="292305"/>
              </a:lnTo>
              <a:lnTo>
                <a:pt x="0" y="55041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64714" y="2210542"/>
        <a:ext cx="293861" cy="5462"/>
      </dsp:txXfrm>
    </dsp:sp>
    <dsp:sp modelId="{730469B1-8C7A-40E0-AE1C-26CD329F2291}">
      <dsp:nvSpPr>
        <dsp:cNvPr id="0" name=""/>
        <dsp:cNvSpPr/>
      </dsp:nvSpPr>
      <dsp:spPr>
        <a:xfrm>
          <a:off x="5848440" y="514956"/>
          <a:ext cx="2374850" cy="1424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stlačování, ohřev vzduchu</a:t>
          </a:r>
        </a:p>
      </dsp:txBody>
      <dsp:txXfrm>
        <a:off x="5848440" y="514956"/>
        <a:ext cx="2374850" cy="1424910"/>
      </dsp:txXfrm>
    </dsp:sp>
    <dsp:sp modelId="{7167E909-29DE-4BEE-A874-31D9E6F9A0C5}">
      <dsp:nvSpPr>
        <dsp:cNvPr id="0" name=""/>
        <dsp:cNvSpPr/>
      </dsp:nvSpPr>
      <dsp:spPr>
        <a:xfrm>
          <a:off x="2373050" y="3187614"/>
          <a:ext cx="485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209" y="45720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02759" y="3230603"/>
        <a:ext cx="25790" cy="5462"/>
      </dsp:txXfrm>
    </dsp:sp>
    <dsp:sp modelId="{ECBFCCE1-056C-42B5-9753-E6F789EFAC81}">
      <dsp:nvSpPr>
        <dsp:cNvPr id="0" name=""/>
        <dsp:cNvSpPr/>
      </dsp:nvSpPr>
      <dsp:spPr>
        <a:xfrm>
          <a:off x="0" y="2520879"/>
          <a:ext cx="2374850" cy="1424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rozpouštění oblačnosti</a:t>
          </a:r>
        </a:p>
      </dsp:txBody>
      <dsp:txXfrm>
        <a:off x="0" y="2520879"/>
        <a:ext cx="2374850" cy="1424910"/>
      </dsp:txXfrm>
    </dsp:sp>
    <dsp:sp modelId="{75FA0675-39D5-42D0-B5C0-94B5884D806C}">
      <dsp:nvSpPr>
        <dsp:cNvPr id="0" name=""/>
        <dsp:cNvSpPr/>
      </dsp:nvSpPr>
      <dsp:spPr>
        <a:xfrm>
          <a:off x="5263710" y="3187614"/>
          <a:ext cx="558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8639" y="45720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528298" y="3230603"/>
        <a:ext cx="29461" cy="5462"/>
      </dsp:txXfrm>
    </dsp:sp>
    <dsp:sp modelId="{7BB05619-F252-4F2C-AFD4-C9FD047278D6}">
      <dsp:nvSpPr>
        <dsp:cNvPr id="0" name=""/>
        <dsp:cNvSpPr/>
      </dsp:nvSpPr>
      <dsp:spPr>
        <a:xfrm>
          <a:off x="2890659" y="2520879"/>
          <a:ext cx="2374850" cy="1424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jasné</a:t>
          </a:r>
          <a:r>
            <a:rPr lang="cs-CZ" sz="2600" kern="1200" baseline="0" dirty="0"/>
            <a:t> bezoblačně počasí</a:t>
          </a:r>
          <a:endParaRPr lang="cs-CZ" sz="2600" kern="1200" dirty="0"/>
        </a:p>
      </dsp:txBody>
      <dsp:txXfrm>
        <a:off x="2890659" y="2520879"/>
        <a:ext cx="2374850" cy="1424910"/>
      </dsp:txXfrm>
    </dsp:sp>
    <dsp:sp modelId="{805E824E-9532-4F6E-9154-D6762BE9A73B}">
      <dsp:nvSpPr>
        <dsp:cNvPr id="0" name=""/>
        <dsp:cNvSpPr/>
      </dsp:nvSpPr>
      <dsp:spPr>
        <a:xfrm>
          <a:off x="5854749" y="2520879"/>
          <a:ext cx="2374850" cy="1424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minimum srážek</a:t>
          </a:r>
        </a:p>
      </dsp:txBody>
      <dsp:txXfrm>
        <a:off x="5854749" y="2520879"/>
        <a:ext cx="2374850" cy="142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FC2B7-52DB-4A97-9019-235A51EADD93}" type="datetimeFigureOut">
              <a:rPr lang="cs-CZ" smtClean="0"/>
              <a:t>19. 5. 2017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B0E2-2FB8-4FD5-B62D-4CFE7A200B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5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656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695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Vzduch</a:t>
            </a:r>
            <a:r>
              <a:rPr lang="cs-CZ" baseline="0" dirty="0"/>
              <a:t> se při výstupu tzv. adiabaticky ochlazuje. Při výstupu se rozpíná – koná práci, na úkor své vnitřní energie, ochlazuje 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5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370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baseline="0" dirty="0"/>
              <a:t> případě zimní či podzimní i</a:t>
            </a:r>
            <a:r>
              <a:rPr lang="cs-CZ" dirty="0"/>
              <a:t>nverze nepanuje</a:t>
            </a:r>
            <a:r>
              <a:rPr lang="cs-CZ" baseline="0" dirty="0"/>
              <a:t> v tlakových výších </a:t>
            </a:r>
            <a:r>
              <a:rPr lang="cs-CZ" dirty="0"/>
              <a:t>jasné</a:t>
            </a:r>
            <a:r>
              <a:rPr lang="cs-CZ" baseline="0" dirty="0"/>
              <a:t> bezoblačné počasí, ale je zcela zataženo!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74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Směr větru můžeme udávat i azimutem (např. 135°)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847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 zprávách často slyšíme pojem čerstvý vítr – upozornit na něj v tabulce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935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Tlakové níže </a:t>
            </a:r>
            <a:r>
              <a:rPr lang="cs-CZ" dirty="0"/>
              <a:t>si můžeme s trochou nadsázky představit jako vysavač (vytváří podtlak)</a:t>
            </a:r>
          </a:p>
          <a:p>
            <a:r>
              <a:rPr lang="cs-CZ" b="1" dirty="0"/>
              <a:t>Tlakové výše</a:t>
            </a:r>
            <a:r>
              <a:rPr lang="cs-CZ" b="0" dirty="0"/>
              <a:t> přetlak</a:t>
            </a:r>
            <a:r>
              <a:rPr lang="cs-CZ" b="1" dirty="0"/>
              <a:t> </a:t>
            </a:r>
            <a:r>
              <a:rPr lang="cs-CZ" b="0" dirty="0"/>
              <a:t>představme si</a:t>
            </a:r>
            <a:r>
              <a:rPr lang="cs-CZ" b="1" baseline="0" dirty="0"/>
              <a:t> </a:t>
            </a:r>
            <a:r>
              <a:rPr lang="cs-CZ" dirty="0"/>
              <a:t>spíše jako fukar</a:t>
            </a:r>
          </a:p>
          <a:p>
            <a:endParaRPr lang="cs-CZ" dirty="0"/>
          </a:p>
          <a:p>
            <a:r>
              <a:rPr lang="cs-CZ" dirty="0"/>
              <a:t>Neopomenout</a:t>
            </a:r>
            <a:r>
              <a:rPr lang="cs-CZ" baseline="0" dirty="0"/>
              <a:t> zdůraznit</a:t>
            </a:r>
            <a:r>
              <a:rPr lang="cs-CZ" dirty="0"/>
              <a:t> zakřivení šipek</a:t>
            </a:r>
            <a:r>
              <a:rPr lang="cs-CZ" baseline="0" dirty="0"/>
              <a:t> znázorňující směr větru: vyvoláno </a:t>
            </a:r>
            <a:r>
              <a:rPr lang="cs-CZ" baseline="0" dirty="0" err="1"/>
              <a:t>Coriolisovou</a:t>
            </a:r>
            <a:r>
              <a:rPr lang="cs-CZ" baseline="0" dirty="0"/>
              <a:t> silou (vysvětlení bude v </a:t>
            </a:r>
            <a:r>
              <a:rPr lang="cs-CZ" baseline="0"/>
              <a:t>příští hodině)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698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netradiční námět: </a:t>
            </a:r>
            <a:r>
              <a:rPr lang="cs-CZ" baseline="0" dirty="0"/>
              <a:t>s</a:t>
            </a:r>
            <a:r>
              <a:rPr lang="cs-CZ" dirty="0"/>
              <a:t>ušení prádla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194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685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Abychom dokázali</a:t>
            </a:r>
            <a:r>
              <a:rPr lang="cs-CZ" baseline="0" dirty="0"/>
              <a:t> charakterizovat vzdušné proudění, musíme eliminovat vliv nárazů větru. Rychlost větru je průměrná hodnota za 10 minut.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51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1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767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Ukázka</a:t>
            </a:r>
            <a:r>
              <a:rPr lang="cs-CZ" baseline="0" dirty="0"/>
              <a:t> </a:t>
            </a:r>
            <a:r>
              <a:rPr lang="cs-CZ" baseline="0" dirty="0" err="1"/>
              <a:t>brízy</a:t>
            </a:r>
            <a:r>
              <a:rPr lang="cs-CZ" baseline="0" dirty="0"/>
              <a:t> a vzniku oblačnosti v okolí jezera Michigan. Nad pevninou vznikají výstupné proudy, které jsou dobře patrné díky vzniku oblačnosti. Vítr vane směrem od jezera na pevninu. Oblačnost se netvoří přesně nad pobřežím.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631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Zdravotní</a:t>
            </a:r>
            <a:r>
              <a:rPr lang="cs-CZ" baseline="0" dirty="0"/>
              <a:t> problémy – bolesti hlavy, závratě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468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 bóra</a:t>
            </a:r>
            <a:r>
              <a:rPr lang="cs-CZ" baseline="0" dirty="0"/>
              <a:t> se adiabaticky oteplí při sestupu do nižších vrstev atmosféry, ne však příliš.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AC11-2FDB-4925-82CF-EE431EDCBDF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550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737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92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Důvody poklesu tlaku s výškou: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200" dirty="0"/>
              <a:t>Čím níže se nacházíme, tím více částic vzduchu je nad námi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200" dirty="0"/>
              <a:t>Na částice vzduchu působí gravitace - jsou nejvíce koncentrovány v nižších polohách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28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Speciální Papinův hrnec učený do vysokých nadmořských výšek. Voda vře při nižší teplotě než je 100 °C. Bez použití tohoto hrnce by horolezci nedosáhli teploty vody 100 °C a nemohli by uvařit jídlo.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30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Obrázek: klíčové je barometrické určení</a:t>
            </a:r>
            <a:r>
              <a:rPr lang="cs-CZ" baseline="0" dirty="0"/>
              <a:t> výšek v letectví.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254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 analogii s vrstevnicemi si můžeme</a:t>
            </a:r>
            <a:r>
              <a:rPr lang="cs-CZ" baseline="0" dirty="0"/>
              <a:t> představit:</a:t>
            </a:r>
            <a:endParaRPr lang="cs-CZ" dirty="0"/>
          </a:p>
          <a:p>
            <a:r>
              <a:rPr lang="cs-CZ" dirty="0"/>
              <a:t>Tlakovou výši jako vrchol kopce</a:t>
            </a:r>
          </a:p>
          <a:p>
            <a:r>
              <a:rPr lang="cs-CZ" dirty="0"/>
              <a:t>Tlakovou</a:t>
            </a:r>
            <a:r>
              <a:rPr lang="cs-CZ" baseline="0" dirty="0"/>
              <a:t> níži jako prohlubeň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138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316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B0E2-2FB8-4FD5-B62D-4CFE7A200B7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64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19. 5. 2017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56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19. 5. 2017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34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19. 5. 2017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14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19. 5. 2017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03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19. 5. 2017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1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19. 5. 2017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31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19. 5. 2017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39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19. 5. 2017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69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19. 5. 2017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8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19. 5. 2017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94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19. 5. 2017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19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6021" y="4547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6021" y="17030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DD503-9607-4E76-A04C-E99BDF92CFCF}" type="datetimeFigureOut">
              <a:rPr lang="cs-CZ" smtClean="0"/>
              <a:pPr/>
              <a:t>19. 5. 2017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8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9" name="Zástupný symbol pro datum 3"/>
          <p:cNvSpPr txBox="1">
            <a:spLocks/>
          </p:cNvSpPr>
          <p:nvPr/>
        </p:nvSpPr>
        <p:spPr>
          <a:xfrm>
            <a:off x="454818" y="220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2DD503-9607-4E76-A04C-E99BDF92CFCF}" type="datetimeFigureOut">
              <a:rPr lang="cs-CZ" smtClean="0"/>
              <a:pPr/>
              <a:t>19. 5. 2017</a:t>
            </a:fld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/>
        </p:nvSpPr>
        <p:spPr>
          <a:xfrm>
            <a:off x="6550818" y="220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4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5" name="Rectangle 5"/>
          <p:cNvSpPr/>
          <p:nvPr/>
        </p:nvSpPr>
        <p:spPr>
          <a:xfrm>
            <a:off x="-15217" y="76778"/>
            <a:ext cx="9156848" cy="768518"/>
          </a:xfrm>
          <a:custGeom>
            <a:avLst/>
            <a:gdLst>
              <a:gd name="connsiteX0" fmla="*/ 0 w 9141619"/>
              <a:gd name="connsiteY0" fmla="*/ 0 h 489118"/>
              <a:gd name="connsiteX1" fmla="*/ 9141619 w 9141619"/>
              <a:gd name="connsiteY1" fmla="*/ 0 h 489118"/>
              <a:gd name="connsiteX2" fmla="*/ 9141619 w 9141619"/>
              <a:gd name="connsiteY2" fmla="*/ 489118 h 489118"/>
              <a:gd name="connsiteX3" fmla="*/ 0 w 9141619"/>
              <a:gd name="connsiteY3" fmla="*/ 489118 h 489118"/>
              <a:gd name="connsiteX4" fmla="*/ 0 w 9141619"/>
              <a:gd name="connsiteY4" fmla="*/ 0 h 4891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141619 w 9141619"/>
              <a:gd name="connsiteY2" fmla="*/ 4891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141619 w 9141619"/>
              <a:gd name="connsiteY2" fmla="*/ 4891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141619 w 9141619"/>
              <a:gd name="connsiteY2" fmla="*/ 4891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001919 w 9141619"/>
              <a:gd name="connsiteY2" fmla="*/ 3494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0 w 9179719"/>
              <a:gd name="connsiteY3" fmla="*/ 628818 h 628818"/>
              <a:gd name="connsiteX4" fmla="*/ 0 w 9179719"/>
              <a:gd name="connsiteY4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1968500 w 9179719"/>
              <a:gd name="connsiteY3" fmla="*/ 266445 h 628818"/>
              <a:gd name="connsiteX4" fmla="*/ 0 w 9179719"/>
              <a:gd name="connsiteY4" fmla="*/ 628818 h 628818"/>
              <a:gd name="connsiteX5" fmla="*/ 0 w 9179719"/>
              <a:gd name="connsiteY5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1968500 w 9179719"/>
              <a:gd name="connsiteY3" fmla="*/ 266445 h 628818"/>
              <a:gd name="connsiteX4" fmla="*/ 0 w 9179719"/>
              <a:gd name="connsiteY4" fmla="*/ 628818 h 628818"/>
              <a:gd name="connsiteX5" fmla="*/ 0 w 9179719"/>
              <a:gd name="connsiteY5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7721600 w 9179719"/>
              <a:gd name="connsiteY3" fmla="*/ 456945 h 628818"/>
              <a:gd name="connsiteX4" fmla="*/ 1968500 w 9179719"/>
              <a:gd name="connsiteY4" fmla="*/ 266445 h 628818"/>
              <a:gd name="connsiteX5" fmla="*/ 0 w 9179719"/>
              <a:gd name="connsiteY5" fmla="*/ 628818 h 628818"/>
              <a:gd name="connsiteX6" fmla="*/ 0 w 9179719"/>
              <a:gd name="connsiteY6" fmla="*/ 0 h 628818"/>
              <a:gd name="connsiteX0" fmla="*/ 0 w 9179868"/>
              <a:gd name="connsiteY0" fmla="*/ 0 h 628818"/>
              <a:gd name="connsiteX1" fmla="*/ 9179868 w 9179868"/>
              <a:gd name="connsiteY1" fmla="*/ 12700 h 628818"/>
              <a:gd name="connsiteX2" fmla="*/ 9179719 w 9179868"/>
              <a:gd name="connsiteY2" fmla="*/ 349418 h 628818"/>
              <a:gd name="connsiteX3" fmla="*/ 7721600 w 9179868"/>
              <a:gd name="connsiteY3" fmla="*/ 456945 h 628818"/>
              <a:gd name="connsiteX4" fmla="*/ 1968500 w 9179868"/>
              <a:gd name="connsiteY4" fmla="*/ 266445 h 628818"/>
              <a:gd name="connsiteX5" fmla="*/ 0 w 9179868"/>
              <a:gd name="connsiteY5" fmla="*/ 628818 h 628818"/>
              <a:gd name="connsiteX6" fmla="*/ 0 w 9179868"/>
              <a:gd name="connsiteY6" fmla="*/ 0 h 628818"/>
              <a:gd name="connsiteX0" fmla="*/ 12750 w 9192618"/>
              <a:gd name="connsiteY0" fmla="*/ 0 h 768518"/>
              <a:gd name="connsiteX1" fmla="*/ 9192618 w 9192618"/>
              <a:gd name="connsiteY1" fmla="*/ 12700 h 768518"/>
              <a:gd name="connsiteX2" fmla="*/ 9192469 w 9192618"/>
              <a:gd name="connsiteY2" fmla="*/ 349418 h 768518"/>
              <a:gd name="connsiteX3" fmla="*/ 7734350 w 9192618"/>
              <a:gd name="connsiteY3" fmla="*/ 456945 h 768518"/>
              <a:gd name="connsiteX4" fmla="*/ 1981250 w 9192618"/>
              <a:gd name="connsiteY4" fmla="*/ 266445 h 768518"/>
              <a:gd name="connsiteX5" fmla="*/ 0 w 9192618"/>
              <a:gd name="connsiteY5" fmla="*/ 768518 h 768518"/>
              <a:gd name="connsiteX6" fmla="*/ 12750 w 9192618"/>
              <a:gd name="connsiteY6" fmla="*/ 0 h 7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2618" h="768518">
                <a:moveTo>
                  <a:pt x="12750" y="0"/>
                </a:moveTo>
                <a:lnTo>
                  <a:pt x="9192618" y="12700"/>
                </a:lnTo>
                <a:cubicBezTo>
                  <a:pt x="9192568" y="124939"/>
                  <a:pt x="9192519" y="237179"/>
                  <a:pt x="9192469" y="349418"/>
                </a:cubicBezTo>
                <a:cubicBezTo>
                  <a:pt x="9125133" y="408642"/>
                  <a:pt x="8936220" y="470774"/>
                  <a:pt x="7734350" y="456945"/>
                </a:cubicBezTo>
                <a:cubicBezTo>
                  <a:pt x="6532480" y="443116"/>
                  <a:pt x="3437517" y="220866"/>
                  <a:pt x="1981250" y="266445"/>
                </a:cubicBezTo>
                <a:cubicBezTo>
                  <a:pt x="321783" y="361836"/>
                  <a:pt x="656167" y="647727"/>
                  <a:pt x="0" y="768518"/>
                </a:cubicBezTo>
                <a:lnTo>
                  <a:pt x="12750" y="0"/>
                </a:lnTo>
                <a:close/>
              </a:path>
            </a:pathLst>
          </a:cu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2" name="Rectangle 5"/>
          <p:cNvSpPr/>
          <p:nvPr/>
        </p:nvSpPr>
        <p:spPr>
          <a:xfrm>
            <a:off x="-12699" y="-12445"/>
            <a:ext cx="9156848" cy="768518"/>
          </a:xfrm>
          <a:custGeom>
            <a:avLst/>
            <a:gdLst>
              <a:gd name="connsiteX0" fmla="*/ 0 w 9141619"/>
              <a:gd name="connsiteY0" fmla="*/ 0 h 489118"/>
              <a:gd name="connsiteX1" fmla="*/ 9141619 w 9141619"/>
              <a:gd name="connsiteY1" fmla="*/ 0 h 489118"/>
              <a:gd name="connsiteX2" fmla="*/ 9141619 w 9141619"/>
              <a:gd name="connsiteY2" fmla="*/ 489118 h 489118"/>
              <a:gd name="connsiteX3" fmla="*/ 0 w 9141619"/>
              <a:gd name="connsiteY3" fmla="*/ 489118 h 489118"/>
              <a:gd name="connsiteX4" fmla="*/ 0 w 9141619"/>
              <a:gd name="connsiteY4" fmla="*/ 0 h 4891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141619 w 9141619"/>
              <a:gd name="connsiteY2" fmla="*/ 4891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141619 w 9141619"/>
              <a:gd name="connsiteY2" fmla="*/ 4891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141619 w 9141619"/>
              <a:gd name="connsiteY2" fmla="*/ 4891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001919 w 9141619"/>
              <a:gd name="connsiteY2" fmla="*/ 3494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0 w 9179719"/>
              <a:gd name="connsiteY3" fmla="*/ 628818 h 628818"/>
              <a:gd name="connsiteX4" fmla="*/ 0 w 9179719"/>
              <a:gd name="connsiteY4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1968500 w 9179719"/>
              <a:gd name="connsiteY3" fmla="*/ 266445 h 628818"/>
              <a:gd name="connsiteX4" fmla="*/ 0 w 9179719"/>
              <a:gd name="connsiteY4" fmla="*/ 628818 h 628818"/>
              <a:gd name="connsiteX5" fmla="*/ 0 w 9179719"/>
              <a:gd name="connsiteY5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1968500 w 9179719"/>
              <a:gd name="connsiteY3" fmla="*/ 266445 h 628818"/>
              <a:gd name="connsiteX4" fmla="*/ 0 w 9179719"/>
              <a:gd name="connsiteY4" fmla="*/ 628818 h 628818"/>
              <a:gd name="connsiteX5" fmla="*/ 0 w 9179719"/>
              <a:gd name="connsiteY5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7721600 w 9179719"/>
              <a:gd name="connsiteY3" fmla="*/ 456945 h 628818"/>
              <a:gd name="connsiteX4" fmla="*/ 1968500 w 9179719"/>
              <a:gd name="connsiteY4" fmla="*/ 266445 h 628818"/>
              <a:gd name="connsiteX5" fmla="*/ 0 w 9179719"/>
              <a:gd name="connsiteY5" fmla="*/ 628818 h 628818"/>
              <a:gd name="connsiteX6" fmla="*/ 0 w 9179719"/>
              <a:gd name="connsiteY6" fmla="*/ 0 h 628818"/>
              <a:gd name="connsiteX0" fmla="*/ 0 w 9179868"/>
              <a:gd name="connsiteY0" fmla="*/ 0 h 628818"/>
              <a:gd name="connsiteX1" fmla="*/ 9179868 w 9179868"/>
              <a:gd name="connsiteY1" fmla="*/ 12700 h 628818"/>
              <a:gd name="connsiteX2" fmla="*/ 9179719 w 9179868"/>
              <a:gd name="connsiteY2" fmla="*/ 349418 h 628818"/>
              <a:gd name="connsiteX3" fmla="*/ 7721600 w 9179868"/>
              <a:gd name="connsiteY3" fmla="*/ 456945 h 628818"/>
              <a:gd name="connsiteX4" fmla="*/ 1968500 w 9179868"/>
              <a:gd name="connsiteY4" fmla="*/ 266445 h 628818"/>
              <a:gd name="connsiteX5" fmla="*/ 0 w 9179868"/>
              <a:gd name="connsiteY5" fmla="*/ 628818 h 628818"/>
              <a:gd name="connsiteX6" fmla="*/ 0 w 9179868"/>
              <a:gd name="connsiteY6" fmla="*/ 0 h 628818"/>
              <a:gd name="connsiteX0" fmla="*/ 12750 w 9192618"/>
              <a:gd name="connsiteY0" fmla="*/ 0 h 768518"/>
              <a:gd name="connsiteX1" fmla="*/ 9192618 w 9192618"/>
              <a:gd name="connsiteY1" fmla="*/ 12700 h 768518"/>
              <a:gd name="connsiteX2" fmla="*/ 9192469 w 9192618"/>
              <a:gd name="connsiteY2" fmla="*/ 349418 h 768518"/>
              <a:gd name="connsiteX3" fmla="*/ 7734350 w 9192618"/>
              <a:gd name="connsiteY3" fmla="*/ 456945 h 768518"/>
              <a:gd name="connsiteX4" fmla="*/ 1981250 w 9192618"/>
              <a:gd name="connsiteY4" fmla="*/ 266445 h 768518"/>
              <a:gd name="connsiteX5" fmla="*/ 0 w 9192618"/>
              <a:gd name="connsiteY5" fmla="*/ 768518 h 768518"/>
              <a:gd name="connsiteX6" fmla="*/ 12750 w 9192618"/>
              <a:gd name="connsiteY6" fmla="*/ 0 h 7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2618" h="768518">
                <a:moveTo>
                  <a:pt x="12750" y="0"/>
                </a:moveTo>
                <a:lnTo>
                  <a:pt x="9192618" y="12700"/>
                </a:lnTo>
                <a:cubicBezTo>
                  <a:pt x="9192568" y="124939"/>
                  <a:pt x="9192519" y="237179"/>
                  <a:pt x="9192469" y="349418"/>
                </a:cubicBezTo>
                <a:cubicBezTo>
                  <a:pt x="9125133" y="408642"/>
                  <a:pt x="8936220" y="470774"/>
                  <a:pt x="7734350" y="456945"/>
                </a:cubicBezTo>
                <a:cubicBezTo>
                  <a:pt x="6532480" y="443116"/>
                  <a:pt x="3437517" y="220866"/>
                  <a:pt x="1981250" y="266445"/>
                </a:cubicBezTo>
                <a:cubicBezTo>
                  <a:pt x="321783" y="361836"/>
                  <a:pt x="656167" y="647727"/>
                  <a:pt x="0" y="768518"/>
                </a:cubicBezTo>
                <a:lnTo>
                  <a:pt x="12750" y="0"/>
                </a:lnTo>
                <a:close/>
              </a:path>
            </a:pathLst>
          </a:cu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6" name="Rectangle 4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7" name="Rectangle 5"/>
          <p:cNvSpPr/>
          <p:nvPr userDrawn="1"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2916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zzle-puzzle.cz/zbozi/1000-bila-plachetnice-3637" TargetMode="External"/><Relationship Id="rId3" Type="http://schemas.openxmlformats.org/officeDocument/2006/relationships/hyperlink" Target="http://www.panoramio.com/photo/61172558" TargetMode="External"/><Relationship Id="rId7" Type="http://schemas.openxmlformats.org/officeDocument/2006/relationships/hyperlink" Target="http://zahranicni.ihned.cz/c1-52574720-cech-zemrel-pri-padu-kluzaku-ve-francii-priciny-nehody-se-vysetruji" TargetMode="External"/><Relationship Id="rId2" Type="http://schemas.openxmlformats.org/officeDocument/2006/relationships/hyperlink" Target="http://www.svetoutdooru.cz/svet-outdooru/tlakovy-hrnec-gsi-outdoorovy-papina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strozsko.cz/pruvodce/14294/" TargetMode="External"/><Relationship Id="rId11" Type="http://schemas.openxmlformats.org/officeDocument/2006/relationships/hyperlink" Target="http://www.peakpromotionnepal.com/cybercast/everest_expedition_2009/everest_expedition_2009_12.php" TargetMode="External"/><Relationship Id="rId5" Type="http://schemas.openxmlformats.org/officeDocument/2006/relationships/hyperlink" Target="http://www.alpy4000.cz/rady-tipy-metodika-windchill.php" TargetMode="External"/><Relationship Id="rId10" Type="http://schemas.openxmlformats.org/officeDocument/2006/relationships/hyperlink" Target="http://www.curtissportconnection.com/gallery.htm" TargetMode="External"/><Relationship Id="rId4" Type="http://schemas.openxmlformats.org/officeDocument/2006/relationships/hyperlink" Target="http://leccos.com/index.php/clanky/anemometr" TargetMode="External"/><Relationship Id="rId9" Type="http://schemas.openxmlformats.org/officeDocument/2006/relationships/hyperlink" Target="http://www.flysurfer.com/media/bilder/snowkiting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helix.northwestern.edu/blog/2014/02/truth-about-turbulence" TargetMode="External"/><Relationship Id="rId3" Type="http://schemas.openxmlformats.org/officeDocument/2006/relationships/hyperlink" Target="http://www.pes502.cz/skladka/sblog/prispevky/41/440.html" TargetMode="External"/><Relationship Id="rId7" Type="http://schemas.openxmlformats.org/officeDocument/2006/relationships/hyperlink" Target="http://www.weatheronline.cz/weather/maps/city?WMO=12510&amp;CONT=namk&amp;LAND=PL&amp;ART=LDR&amp;LEVEL=150" TargetMode="External"/><Relationship Id="rId2" Type="http://schemas.openxmlformats.org/officeDocument/2006/relationships/hyperlink" Target="http://tn.nova.cz/clanek/zpravy/zahranici/za-smrt-11-lidi-muze-pilot-balonu-kouril-trav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-dive.sk/eshop/outdoor-core/1487-suunto-core-glacier-gray.html" TargetMode="External"/><Relationship Id="rId5" Type="http://schemas.openxmlformats.org/officeDocument/2006/relationships/hyperlink" Target="http://www.treking.cz/pocasi/atmosfericky-tlak.htm" TargetMode="External"/><Relationship Id="rId4" Type="http://schemas.openxmlformats.org/officeDocument/2006/relationships/hyperlink" Target="https://www.mall.cz/tachometry#!?menuItemId=100035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58971"/>
            <a:ext cx="8229600" cy="1325562"/>
          </a:xfrm>
        </p:spPr>
        <p:txBody>
          <a:bodyPr>
            <a:normAutofit/>
          </a:bodyPr>
          <a:lstStyle/>
          <a:p>
            <a:r>
              <a:rPr lang="cs-CZ" sz="4800" b="1" dirty="0"/>
              <a:t>Tlak vzduchu, vítr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67222"/>
            <a:ext cx="4274830" cy="22106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750">
            <a:off x="1380888" y="3822960"/>
            <a:ext cx="1735262" cy="229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13" y="612841"/>
            <a:ext cx="2595551" cy="194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F8FEFE"/>
              </a:clrFrom>
              <a:clrTo>
                <a:srgbClr val="F8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6582">
            <a:off x="732487" y="756959"/>
            <a:ext cx="1495147" cy="20016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046">
            <a:off x="5775471" y="653912"/>
            <a:ext cx="2749792" cy="198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34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Tlakové útvary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Tlaková níže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Oblast se </a:t>
            </a:r>
            <a:r>
              <a:rPr lang="cs-CZ" u="sng" dirty="0"/>
              <a:t>sníženým</a:t>
            </a:r>
            <a:r>
              <a:rPr lang="cs-CZ" dirty="0"/>
              <a:t> tlakem vzduchu ohraničená alespoň jednou uzavřenou izobarou</a:t>
            </a:r>
          </a:p>
          <a:p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Tlaková výše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Oblast se </a:t>
            </a:r>
            <a:r>
              <a:rPr lang="cs-CZ" u="sng" dirty="0"/>
              <a:t>zvýšeným</a:t>
            </a:r>
            <a:r>
              <a:rPr lang="cs-CZ" dirty="0"/>
              <a:t> tlakem vzduchu ohraničená alespoň jednou uzavřenou izobarou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0" y="4149080"/>
            <a:ext cx="1759388" cy="1152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cs-CZ" sz="3000" dirty="0"/>
              <a:t>Tlaková</a:t>
            </a:r>
          </a:p>
          <a:p>
            <a:pPr algn="ctr">
              <a:lnSpc>
                <a:spcPct val="90000"/>
              </a:lnSpc>
            </a:pPr>
            <a:r>
              <a:rPr lang="cs-CZ" sz="3000" dirty="0"/>
              <a:t>níže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7120" r="2502" b="27019"/>
          <a:stretch/>
        </p:blipFill>
        <p:spPr>
          <a:xfrm>
            <a:off x="1907703" y="3437387"/>
            <a:ext cx="5472609" cy="2664296"/>
          </a:xfrm>
          <a:prstGeom prst="rect">
            <a:avLst/>
          </a:prstGeom>
        </p:spPr>
      </p:pic>
      <p:sp>
        <p:nvSpPr>
          <p:cNvPr id="15" name="Zástupný symbol pro obsah 2"/>
          <p:cNvSpPr txBox="1">
            <a:spLocks/>
          </p:cNvSpPr>
          <p:nvPr/>
        </p:nvSpPr>
        <p:spPr>
          <a:xfrm>
            <a:off x="7263515" y="4509120"/>
            <a:ext cx="1880485" cy="1235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3000" b="1" dirty="0"/>
              <a:t>Tlaková</a:t>
            </a:r>
          </a:p>
          <a:p>
            <a:pPr marL="0" indent="0" algn="ctr">
              <a:buFont typeface="Arial" pitchFamily="34" charset="0"/>
              <a:buNone/>
            </a:pPr>
            <a:r>
              <a:rPr lang="cs-CZ" sz="3000" b="1" dirty="0"/>
              <a:t> výše</a:t>
            </a:r>
          </a:p>
        </p:txBody>
      </p:sp>
      <p:cxnSp>
        <p:nvCxnSpPr>
          <p:cNvPr id="16" name="Přímá spojnice se šipkou 15"/>
          <p:cNvCxnSpPr>
            <a:stCxn id="13" idx="3"/>
          </p:cNvCxnSpPr>
          <p:nvPr/>
        </p:nvCxnSpPr>
        <p:spPr>
          <a:xfrm flipV="1">
            <a:off x="1759388" y="4014539"/>
            <a:ext cx="1588476" cy="7106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15" idx="1"/>
          </p:cNvCxnSpPr>
          <p:nvPr/>
        </p:nvCxnSpPr>
        <p:spPr>
          <a:xfrm flipH="1">
            <a:off x="5967373" y="5127050"/>
            <a:ext cx="1296142" cy="1138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89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67531"/>
            <a:ext cx="9144000" cy="1325562"/>
          </a:xfrm>
        </p:spPr>
        <p:txBody>
          <a:bodyPr>
            <a:noAutofit/>
          </a:bodyPr>
          <a:lstStyle/>
          <a:p>
            <a:r>
              <a:rPr lang="cs-CZ" sz="4800" b="1" dirty="0"/>
              <a:t>Zkuste definovat, co znamená pojem: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3501008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Výběžek vysokého tlaku vzduchu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03648" y="2060848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i="1" dirty="0"/>
              <a:t>Hřeben vysokého tlaku vzduchu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55576" y="4077072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i="1" dirty="0"/>
              <a:t>Brázda nízkého tlaku vzduchu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11560" y="544522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dirty="0"/>
              <a:t>Výběžek nízkého tlaku vzduchu</a:t>
            </a:r>
          </a:p>
        </p:txBody>
      </p:sp>
    </p:spTree>
    <p:extLst>
      <p:ext uri="{BB962C8B-B14F-4D97-AF65-F5344CB8AC3E}">
        <p14:creationId xmlns:p14="http://schemas.microsoft.com/office/powerpoint/2010/main" val="420841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Autofit/>
          </a:bodyPr>
          <a:lstStyle/>
          <a:p>
            <a:r>
              <a:rPr lang="cs-CZ" sz="3200" b="1" dirty="0"/>
              <a:t>Úkol č. 1: </a:t>
            </a:r>
            <a:r>
              <a:rPr lang="cs-CZ" sz="3200" dirty="0"/>
              <a:t>Do mapy tlakového pole </a:t>
            </a:r>
            <a:br>
              <a:rPr lang="cs-CZ" sz="3200" dirty="0"/>
            </a:br>
            <a:r>
              <a:rPr lang="cs-CZ" sz="3200" dirty="0"/>
              <a:t>vyznačte tlakové útvary (V, N, B, H)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570173"/>
            <a:ext cx="6984775" cy="477668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70172"/>
            <a:ext cx="6984776" cy="47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21720"/>
            <a:ext cx="8640960" cy="1949617"/>
          </a:xfrm>
        </p:spPr>
        <p:txBody>
          <a:bodyPr>
            <a:noAutofit/>
          </a:bodyPr>
          <a:lstStyle/>
          <a:p>
            <a:r>
              <a:rPr lang="cs-CZ" sz="3600" b="1" dirty="0"/>
              <a:t>Proč se často na barometrech vyskytují pojmy déšť či krásně? </a:t>
            </a:r>
            <a:br>
              <a:rPr lang="cs-CZ" sz="3600" b="1" dirty="0"/>
            </a:br>
            <a:r>
              <a:rPr lang="cs-CZ" sz="3600" b="1" dirty="0"/>
              <a:t>Barometr přeci měří pouze tlak!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348880"/>
            <a:ext cx="4032448" cy="39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0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1916832"/>
            <a:ext cx="8711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Oblasti nižšího tlaku vzduchu jsou typické </a:t>
            </a:r>
            <a:r>
              <a:rPr lang="cs-CZ" sz="4000" b="1" dirty="0"/>
              <a:t>výstupnými proudy</a:t>
            </a:r>
            <a:r>
              <a:rPr lang="cs-CZ" sz="4000" dirty="0"/>
              <a:t> a </a:t>
            </a:r>
            <a:r>
              <a:rPr lang="cs-CZ" sz="4000" b="1" dirty="0"/>
              <a:t>vznikem oblačnosti</a:t>
            </a:r>
            <a:r>
              <a:rPr lang="cs-CZ" sz="4000" dirty="0"/>
              <a:t>. </a:t>
            </a:r>
          </a:p>
          <a:p>
            <a:pPr algn="ctr"/>
            <a:endParaRPr lang="cs-CZ" sz="4000" dirty="0"/>
          </a:p>
          <a:p>
            <a:pPr algn="ctr"/>
            <a:r>
              <a:rPr lang="cs-CZ" sz="4000" dirty="0"/>
              <a:t>V případě vyššího tlaku vzduchu je tomu obvykle naopak.</a:t>
            </a:r>
          </a:p>
        </p:txBody>
      </p:sp>
    </p:spTree>
    <p:extLst>
      <p:ext uri="{BB962C8B-B14F-4D97-AF65-F5344CB8AC3E}">
        <p14:creationId xmlns:p14="http://schemas.microsoft.com/office/powerpoint/2010/main" val="398692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Tlaková níže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490046"/>
              </p:ext>
            </p:extLst>
          </p:nvPr>
        </p:nvGraphicFramePr>
        <p:xfrm>
          <a:off x="457200" y="1700213"/>
          <a:ext cx="822960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603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1" y="548680"/>
            <a:ext cx="8784976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Stoupající horkovzdušný balon: demonstrace výstupných vzdušných proudů řídkého teplého vzduchu</a:t>
            </a:r>
          </a:p>
          <a:p>
            <a:pPr marL="0" indent="0" algn="ctr">
              <a:buNone/>
            </a:pPr>
            <a:endParaRPr lang="cs-CZ" sz="3600" dirty="0"/>
          </a:p>
          <a:p>
            <a:pPr marL="0" indent="0" algn="ctr">
              <a:buNone/>
            </a:pPr>
            <a:endParaRPr lang="cs-CZ" sz="3600" dirty="0"/>
          </a:p>
        </p:txBody>
      </p:sp>
      <p:pic>
        <p:nvPicPr>
          <p:cNvPr id="4" name="Picture 2" descr="http://img.cz.prg.cmestatic.com/media/images/600x338/Aug2012/1272257.jpg?d41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18" b="3905"/>
          <a:stretch/>
        </p:blipFill>
        <p:spPr bwMode="auto">
          <a:xfrm>
            <a:off x="1095684" y="2420888"/>
            <a:ext cx="6952630" cy="38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8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Tlaková výše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184235"/>
              </p:ext>
            </p:extLst>
          </p:nvPr>
        </p:nvGraphicFramePr>
        <p:xfrm>
          <a:off x="457200" y="1700213"/>
          <a:ext cx="822960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92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Vítr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2352" y="1600200"/>
            <a:ext cx="8579296" cy="442535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b="1" dirty="0"/>
              <a:t>příčina vzniku větru: </a:t>
            </a:r>
            <a:r>
              <a:rPr lang="cs-CZ" dirty="0"/>
              <a:t>rozdíly v tlaku mají tendenci se vyrovnávat!</a:t>
            </a:r>
          </a:p>
          <a:p>
            <a:pPr>
              <a:spcAft>
                <a:spcPts val="1200"/>
              </a:spcAft>
            </a:pPr>
            <a:r>
              <a:rPr lang="cs-CZ" b="1" dirty="0"/>
              <a:t>rychlost: </a:t>
            </a:r>
            <a:r>
              <a:rPr lang="cs-CZ" dirty="0"/>
              <a:t>m/s, km/h, Beaufortova stupnice</a:t>
            </a:r>
          </a:p>
          <a:p>
            <a:r>
              <a:rPr lang="cs-CZ" b="1" dirty="0"/>
              <a:t>směr větru: </a:t>
            </a:r>
            <a:r>
              <a:rPr lang="cs-CZ" dirty="0"/>
              <a:t>světové strany,</a:t>
            </a:r>
            <a:r>
              <a:rPr lang="cs-CZ" b="1" dirty="0"/>
              <a:t> </a:t>
            </a:r>
            <a:r>
              <a:rPr lang="cs-CZ" dirty="0"/>
              <a:t>jihovýchodní vítr vane od jihovýchodu!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07" y="4593560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34799"/>
            <a:ext cx="1927651" cy="202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84" y="4590630"/>
            <a:ext cx="1258191" cy="1667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48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Beaufortova stupnice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68760"/>
          <a:ext cx="8229600" cy="5066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58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697">
                <a:tc>
                  <a:txBody>
                    <a:bodyPr/>
                    <a:lstStyle/>
                    <a:p>
                      <a:r>
                        <a:rPr lang="cs-CZ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Pojmenování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Účinky větru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97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Bezvětří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Kouř stoupá kolmo vzhůru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30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Vánek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0,5-1,5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Směr poznatelný</a:t>
                      </a:r>
                      <a:r>
                        <a:rPr lang="cs-CZ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dle pohybu kouře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30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Slabý vítr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Listí stromů šelestní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30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Mírný</a:t>
                      </a:r>
                      <a:r>
                        <a:rPr lang="cs-CZ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vítr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Listí stromů v trvalém pohybu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085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Dosti čerstvý vítr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Zdvihá se prach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30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Čerstvý vítr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Listnaté keře se začínají hýbat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30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Silný vítr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Používání deštníků je nesnadné.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30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Prudký vítr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49-61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Chůze proti větru je nesnadná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30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Bouřlivý</a:t>
                      </a:r>
                      <a:r>
                        <a:rPr lang="cs-CZ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vítr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Ulamují se větve. Chůze proti větru nemožná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30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Vichřice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74-88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Vítr strhává komíny, tašky.</a:t>
                      </a:r>
                      <a:r>
                        <a:rPr lang="cs-CZ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Poráží člověka na zem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30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Silná vichřice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88-102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Vítr vyvrací stromy, působí</a:t>
                      </a:r>
                      <a:r>
                        <a:rPr lang="cs-CZ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škody na obydlích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6085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Mohutná vichřice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102-114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Rozsáhlá pustošení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330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Orkán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Ničivé účinky větru. Pohyb možný jen plazením.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1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14116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800" dirty="0"/>
          </a:p>
          <a:p>
            <a:pPr marL="0" indent="0" algn="ctr">
              <a:buNone/>
            </a:pPr>
            <a:r>
              <a:rPr lang="cs-CZ" sz="4800" dirty="0"/>
              <a:t>Odhadněte, kolik kg vzduchu se nachází nad 1 m</a:t>
            </a:r>
            <a:r>
              <a:rPr lang="cs-CZ" sz="4800" baseline="30000" dirty="0"/>
              <a:t>2 </a:t>
            </a:r>
            <a:br>
              <a:rPr lang="cs-CZ" sz="4800" baseline="30000" dirty="0"/>
            </a:br>
            <a:r>
              <a:rPr lang="cs-CZ" sz="4800" dirty="0"/>
              <a:t>(v nulové nadmořské výšce)</a:t>
            </a:r>
          </a:p>
          <a:p>
            <a:endParaRPr lang="cs-CZ" sz="4800" dirty="0"/>
          </a:p>
          <a:p>
            <a:endParaRPr lang="cs-CZ" sz="4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993508"/>
              </p:ext>
            </p:extLst>
          </p:nvPr>
        </p:nvGraphicFramePr>
        <p:xfrm>
          <a:off x="971600" y="5301208"/>
          <a:ext cx="7200800" cy="648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10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100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1 000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10 000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ál 4"/>
          <p:cNvSpPr/>
          <p:nvPr/>
        </p:nvSpPr>
        <p:spPr>
          <a:xfrm>
            <a:off x="6444208" y="5373216"/>
            <a:ext cx="172819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8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Směr větru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5012460" y="169767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Tlaková níže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82" y="2414681"/>
            <a:ext cx="2209845" cy="2958535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73264" y="1699947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Tlaková výše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70159"/>
            <a:ext cx="2097922" cy="2804830"/>
          </a:xfrm>
        </p:spPr>
      </p:pic>
      <p:sp>
        <p:nvSpPr>
          <p:cNvPr id="2" name="TextovéPole 1"/>
          <p:cNvSpPr txBox="1"/>
          <p:nvPr/>
        </p:nvSpPr>
        <p:spPr>
          <a:xfrm>
            <a:off x="3275856" y="314096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/>
              <a:t>Směr větru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3491880" y="3861048"/>
            <a:ext cx="2237572" cy="38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0" y="5445224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Zakřivení směru větru je dáno působením</a:t>
            </a:r>
            <a:br>
              <a:rPr lang="cs-CZ" sz="2800" dirty="0"/>
            </a:br>
            <a:r>
              <a:rPr lang="cs-CZ" sz="2800" dirty="0" err="1"/>
              <a:t>Coriolisovy</a:t>
            </a:r>
            <a:r>
              <a:rPr lang="cs-CZ" sz="2800" dirty="0"/>
              <a:t> síly!</a:t>
            </a:r>
          </a:p>
        </p:txBody>
      </p:sp>
      <p:sp>
        <p:nvSpPr>
          <p:cNvPr id="11" name="Šipka doprava 7"/>
          <p:cNvSpPr/>
          <p:nvPr/>
        </p:nvSpPr>
        <p:spPr>
          <a:xfrm rot="3120623">
            <a:off x="3774759" y="4306413"/>
            <a:ext cx="1594481" cy="391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2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Vítr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1921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prstClr val="black"/>
                </a:solidFill>
              </a:rPr>
              <a:t>Úkol č. 2: </a:t>
            </a:r>
            <a:r>
              <a:rPr lang="cs-CZ" dirty="0">
                <a:solidFill>
                  <a:prstClr val="black"/>
                </a:solidFill>
              </a:rPr>
              <a:t>Vypište jakým nejrůznějším účelům  je možné využívat vítr. Vše co vás napadne, minulost i současnost!</a:t>
            </a:r>
            <a:endParaRPr lang="cs-CZ" sz="28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" y="3339290"/>
            <a:ext cx="3216625" cy="181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8" y="4595465"/>
            <a:ext cx="3044592" cy="2194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74" y="3240008"/>
            <a:ext cx="2077868" cy="2659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69844"/>
            <a:ext cx="3590896" cy="238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15" y="3169711"/>
            <a:ext cx="2836273" cy="212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74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Vítr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1023"/>
            <a:ext cx="8229600" cy="2015969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200" b="0" dirty="0"/>
              <a:t>Nahuštění izobar má vliv na rychlost větru. </a:t>
            </a:r>
          </a:p>
          <a:p>
            <a:pPr algn="ctr">
              <a:lnSpc>
                <a:spcPct val="150000"/>
              </a:lnSpc>
            </a:pPr>
            <a:r>
              <a:rPr lang="cs-CZ" sz="3200" i="1" u="sng" dirty="0"/>
              <a:t>Vhodně doplňte: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6021" y="3055158"/>
            <a:ext cx="4048244" cy="2376265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/>
              <a:t>Pokud jsou rozdíly</a:t>
            </a:r>
            <a:br>
              <a:rPr lang="cs-CZ" sz="2800" dirty="0"/>
            </a:br>
            <a:r>
              <a:rPr lang="cs-CZ" sz="2800" dirty="0"/>
              <a:t> v tlaku vzduchu nepatrné, izobary jsou daleko od sebe, budeme očekávat…</a:t>
            </a:r>
          </a:p>
          <a:p>
            <a:pPr algn="ctr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893" y="3055157"/>
            <a:ext cx="4041775" cy="2376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/>
              <a:t>Pokud jsou rozdíly</a:t>
            </a:r>
            <a:br>
              <a:rPr lang="cs-CZ" sz="2800" dirty="0"/>
            </a:br>
            <a:r>
              <a:rPr lang="cs-CZ" sz="2800" dirty="0"/>
              <a:t>v tlaku vzduchu velké, izobary jsou blízko u sebe, rychlost větru bude…</a:t>
            </a:r>
          </a:p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47664" y="543142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i="1" dirty="0"/>
              <a:t>bezvětří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92854" y="5431422"/>
            <a:ext cx="424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i="1" dirty="0"/>
              <a:t>vysoká</a:t>
            </a:r>
          </a:p>
        </p:txBody>
      </p:sp>
    </p:spTree>
    <p:extLst>
      <p:ext uri="{BB962C8B-B14F-4D97-AF65-F5344CB8AC3E}">
        <p14:creationId xmlns:p14="http://schemas.microsoft.com/office/powerpoint/2010/main" val="36713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Nárazy (poryvy) větru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804" y="147798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/>
              <a:t>Situace, kdy na 1-20 sekund dojde k výraznému zvýšení intenzity větru</a:t>
            </a:r>
          </a:p>
          <a:p>
            <a:r>
              <a:rPr lang="cs-CZ" dirty="0"/>
              <a:t>K vysoké nárazovosti přispívá tření o drsný povrch, vznikají vertikální víry</a:t>
            </a:r>
          </a:p>
          <a:p>
            <a:pPr marL="0" indent="0">
              <a:buNone/>
            </a:pPr>
            <a:endParaRPr lang="cs-CZ" b="1" i="1" dirty="0"/>
          </a:p>
          <a:p>
            <a:endParaRPr lang="cs-CZ" dirty="0"/>
          </a:p>
        </p:txBody>
      </p:sp>
      <p:pic>
        <p:nvPicPr>
          <p:cNvPr id="1026" name="Picture 2" descr="https://helix.northwestern.edu/sites/helix/files/mw_turb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750693"/>
            <a:ext cx="3605991" cy="232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vlajk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4048" y="3763814"/>
            <a:ext cx="3087092" cy="2315319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</p:spTree>
    <p:extLst>
      <p:ext uri="{BB962C8B-B14F-4D97-AF65-F5344CB8AC3E}">
        <p14:creationId xmlns:p14="http://schemas.microsoft.com/office/powerpoint/2010/main" val="219244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Rychlost větru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r>
              <a:rPr lang="cs-CZ" b="1" i="1" dirty="0"/>
              <a:t>náraz větru</a:t>
            </a:r>
            <a:r>
              <a:rPr lang="cs-CZ" dirty="0"/>
              <a:t> – okamžitá zvýšená hodnota</a:t>
            </a:r>
          </a:p>
          <a:p>
            <a:pPr marL="0" indent="0">
              <a:buNone/>
            </a:pPr>
            <a:r>
              <a:rPr lang="cs-CZ" b="1" i="1" dirty="0"/>
              <a:t>rychlost větru</a:t>
            </a:r>
            <a:r>
              <a:rPr lang="cs-CZ" dirty="0"/>
              <a:t> – průměr za 10 min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57200" y="4581128"/>
            <a:ext cx="8229600" cy="125700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1504979"/>
            <a:ext cx="7380312" cy="29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7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4416"/>
            <a:ext cx="8229600" cy="1930226"/>
          </a:xfrm>
        </p:spPr>
        <p:txBody>
          <a:bodyPr>
            <a:noAutofit/>
          </a:bodyPr>
          <a:lstStyle/>
          <a:p>
            <a:r>
              <a:rPr lang="cs-CZ" b="1" dirty="0">
                <a:latin typeface="Georgia" panose="02040502050405020303" pitchFamily="18" charset="0"/>
              </a:rPr>
              <a:t>Na moři či na pobřeží málokdy panuje bezvětří na rozdíl od pevniny!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6616"/>
            <a:ext cx="8229600" cy="16561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10300" b="1" dirty="0">
                <a:latin typeface="Georgia" panose="02040502050405020303" pitchFamily="18" charset="0"/>
              </a:rPr>
              <a:t>Proč?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9572" y="4149080"/>
            <a:ext cx="77048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+mj-lt"/>
              </a:rPr>
              <a:t>Na vodní hladině nedochází k tak velkému tření jako na zemském povrchu, proudění vzduchu není ničím zpomalováno. 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13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Úkol č. 3: </a:t>
            </a:r>
            <a:r>
              <a:rPr lang="cs-CZ" dirty="0"/>
              <a:t>Podtrhněte, co vítr může ovlivnit!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662" y="2204864"/>
            <a:ext cx="8229600" cy="4176464"/>
          </a:xfrm>
        </p:spPr>
        <p:txBody>
          <a:bodyPr>
            <a:normAutofit fontScale="77500" lnSpcReduction="20000"/>
          </a:bodyPr>
          <a:lstStyle/>
          <a:p>
            <a:endParaRPr lang="cs-CZ" sz="28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cs-CZ" sz="4600" dirty="0"/>
              <a:t>Směr mořských proudů, přenos prachu a písku na značné vzdálenosti, vznik vln, vznik vlny tsunami, směr rozšíření požáru, růst stromů, zdravotní stav (u citlivějších jedinců)</a:t>
            </a:r>
          </a:p>
        </p:txBody>
      </p:sp>
    </p:spTree>
    <p:extLst>
      <p:ext uri="{BB962C8B-B14F-4D97-AF65-F5344CB8AC3E}">
        <p14:creationId xmlns:p14="http://schemas.microsoft.com/office/powerpoint/2010/main" val="2263228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Úkol č. 3: </a:t>
            </a:r>
            <a:r>
              <a:rPr lang="cs-CZ" dirty="0"/>
              <a:t>Podtrhněte, co vítr může ovlivnit!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662" y="2204864"/>
            <a:ext cx="8229600" cy="4176464"/>
          </a:xfrm>
        </p:spPr>
        <p:txBody>
          <a:bodyPr>
            <a:normAutofit fontScale="77500" lnSpcReduction="20000"/>
          </a:bodyPr>
          <a:lstStyle/>
          <a:p>
            <a:endParaRPr lang="cs-CZ" sz="28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cs-CZ" sz="4600" dirty="0"/>
              <a:t>Směr mořských proudů, přenos prachu a písku na značné vzdálenosti, vznik vln, </a:t>
            </a:r>
            <a:r>
              <a:rPr lang="cs-CZ" sz="4600" strike="sngStrike" dirty="0"/>
              <a:t>vznik vlny tsunami</a:t>
            </a:r>
            <a:r>
              <a:rPr lang="cs-CZ" sz="4600" dirty="0"/>
              <a:t>, směr rozšíření požáru, růst stromů, zdravotní stav (u citlivějších jedinců)</a:t>
            </a:r>
          </a:p>
        </p:txBody>
      </p:sp>
    </p:spTree>
    <p:extLst>
      <p:ext uri="{BB962C8B-B14F-4D97-AF65-F5344CB8AC3E}">
        <p14:creationId xmlns:p14="http://schemas.microsoft.com/office/powerpoint/2010/main" val="3057799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Místní větry - </a:t>
            </a:r>
            <a:r>
              <a:rPr lang="cs-CZ" b="1" dirty="0" err="1"/>
              <a:t>bríza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4824536"/>
          </a:xfrm>
        </p:spPr>
        <p:txBody>
          <a:bodyPr>
            <a:normAutofit/>
          </a:bodyPr>
          <a:lstStyle/>
          <a:p>
            <a:r>
              <a:rPr lang="cs-CZ" b="1" dirty="0"/>
              <a:t>Příčina vzniku: </a:t>
            </a:r>
            <a:r>
              <a:rPr lang="cs-CZ" dirty="0"/>
              <a:t>rozdílné ohřívání pevniny a moře v průběhu dne.</a:t>
            </a:r>
          </a:p>
          <a:p>
            <a:r>
              <a:rPr lang="cs-CZ" b="1" dirty="0"/>
              <a:t>Rychlost: </a:t>
            </a:r>
            <a:r>
              <a:rPr lang="cs-CZ" dirty="0"/>
              <a:t>3-5 m/s</a:t>
            </a:r>
          </a:p>
          <a:p>
            <a:r>
              <a:rPr lang="cs-CZ" b="1" dirty="0"/>
              <a:t>Úkol č. 4: </a:t>
            </a:r>
            <a:br>
              <a:rPr lang="cs-CZ" dirty="0"/>
            </a:br>
            <a:r>
              <a:rPr lang="cs-CZ" dirty="0"/>
              <a:t>Dokreslete</a:t>
            </a:r>
            <a:br>
              <a:rPr lang="cs-CZ" dirty="0"/>
            </a:br>
            <a:r>
              <a:rPr lang="cs-CZ" dirty="0"/>
              <a:t>schéma </a:t>
            </a:r>
            <a:r>
              <a:rPr lang="cs-CZ" dirty="0" err="1"/>
              <a:t>brízy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24944"/>
            <a:ext cx="5425116" cy="33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08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" y="0"/>
            <a:ext cx="9150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1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Odvození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Tlak v nulové nadmořské výšce:</a:t>
            </a:r>
          </a:p>
          <a:p>
            <a:pPr marL="0" indent="0" algn="ctr">
              <a:buNone/>
            </a:pPr>
            <a:r>
              <a:rPr lang="cs-CZ" dirty="0"/>
              <a:t>1 013 hPa = 101 300 Pa</a:t>
            </a:r>
          </a:p>
          <a:p>
            <a:pPr marL="0" indent="0" algn="ctr">
              <a:buNone/>
            </a:pPr>
            <a:r>
              <a:rPr lang="cs-CZ" dirty="0" err="1"/>
              <a:t>F</a:t>
            </a:r>
            <a:r>
              <a:rPr lang="cs-CZ" baseline="-25000" dirty="0" err="1"/>
              <a:t>g</a:t>
            </a:r>
            <a:r>
              <a:rPr lang="cs-CZ" baseline="-25000" dirty="0"/>
              <a:t> </a:t>
            </a:r>
            <a:r>
              <a:rPr lang="cs-CZ" dirty="0"/>
              <a:t>= 101 300 N/m</a:t>
            </a:r>
            <a:r>
              <a:rPr lang="cs-CZ" baseline="30000" dirty="0"/>
              <a:t>2</a:t>
            </a:r>
            <a:endParaRPr lang="cs-CZ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dirty="0"/>
              <a:t>m = F / g</a:t>
            </a:r>
          </a:p>
          <a:p>
            <a:pPr marL="0" indent="0" algn="ctr">
              <a:buNone/>
            </a:pPr>
            <a:r>
              <a:rPr lang="cs-CZ" dirty="0"/>
              <a:t>m ≈ 100 000 / 10 = </a:t>
            </a:r>
            <a:r>
              <a:rPr lang="cs-CZ" b="1" dirty="0"/>
              <a:t>10 000 kg 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dirty="0"/>
              <a:t>Nad každým metrem čtverečním je přibližně 10 tun vzduchu!</a:t>
            </a:r>
          </a:p>
        </p:txBody>
      </p:sp>
    </p:spTree>
    <p:extLst>
      <p:ext uri="{BB962C8B-B14F-4D97-AF65-F5344CB8AC3E}">
        <p14:creationId xmlns:p14="http://schemas.microsoft.com/office/powerpoint/2010/main" val="3322966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Fén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teplý, suchý padavý vítr</a:t>
            </a:r>
          </a:p>
          <a:p>
            <a:r>
              <a:rPr lang="cs-CZ" dirty="0"/>
              <a:t>objevuje se na závětrné straně hor</a:t>
            </a:r>
          </a:p>
          <a:p>
            <a:r>
              <a:rPr lang="cs-CZ" dirty="0"/>
              <a:t>vysušuje krajinu</a:t>
            </a:r>
          </a:p>
          <a:p>
            <a:r>
              <a:rPr lang="cs-CZ" dirty="0"/>
              <a:t>může způsobovat zdravotní problémy</a:t>
            </a:r>
          </a:p>
          <a:p>
            <a:r>
              <a:rPr lang="cs-CZ" dirty="0"/>
              <a:t>přináší výraznou oblevu, dokonce i dřívější dozrávání plodů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72" y="844116"/>
            <a:ext cx="2016224" cy="1512168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81128"/>
            <a:ext cx="3435606" cy="193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73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839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Teplé místní větry charakteru  fénu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5788"/>
            <a:ext cx="8229600" cy="4114800"/>
          </a:xfrm>
        </p:spPr>
      </p:pic>
      <p:sp>
        <p:nvSpPr>
          <p:cNvPr id="31" name="TextovéPole 30"/>
          <p:cNvSpPr txBox="1"/>
          <p:nvPr/>
        </p:nvSpPr>
        <p:spPr>
          <a:xfrm>
            <a:off x="4950077" y="2755165"/>
            <a:ext cx="78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Fén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591574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Chinook</a:t>
            </a:r>
          </a:p>
        </p:txBody>
      </p:sp>
      <p:sp>
        <p:nvSpPr>
          <p:cNvPr id="11" name="Šipka doprava 10"/>
          <p:cNvSpPr/>
          <p:nvPr/>
        </p:nvSpPr>
        <p:spPr>
          <a:xfrm rot="1007786">
            <a:off x="1579887" y="2825755"/>
            <a:ext cx="388138" cy="1697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17274678">
            <a:off x="4720876" y="2775505"/>
            <a:ext cx="244004" cy="1464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 rot="20339585">
            <a:off x="2693649" y="4797116"/>
            <a:ext cx="388138" cy="1697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640764" y="501877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Zonda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2382406">
            <a:off x="8208517" y="4711458"/>
            <a:ext cx="302711" cy="1748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6804248" y="4797152"/>
            <a:ext cx="173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Canterbury </a:t>
            </a:r>
            <a:r>
              <a:rPr lang="cs-CZ" b="1" dirty="0" err="1">
                <a:solidFill>
                  <a:schemeClr val="bg1"/>
                </a:solidFill>
              </a:rPr>
              <a:t>Northwester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70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Bóra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výraz pro </a:t>
            </a:r>
            <a:r>
              <a:rPr lang="cs-CZ" b="1" u="sng" dirty="0"/>
              <a:t>studený silný padavý vítr</a:t>
            </a:r>
          </a:p>
          <a:p>
            <a:r>
              <a:rPr lang="cs-CZ" dirty="0"/>
              <a:t>rychlost: až desítky metrů za sekundu</a:t>
            </a:r>
          </a:p>
          <a:p>
            <a:r>
              <a:rPr lang="cs-CZ" dirty="0"/>
              <a:t>vyskytuje se často na pobřeží Jadranu</a:t>
            </a:r>
          </a:p>
          <a:p>
            <a:r>
              <a:rPr lang="cs-CZ" b="1" dirty="0"/>
              <a:t>příčina vzniku: </a:t>
            </a:r>
            <a:r>
              <a:rPr lang="cs-CZ" dirty="0"/>
              <a:t>chladný vzduch je tažen gravitací dolů z hor</a:t>
            </a:r>
          </a:p>
          <a:p>
            <a:pPr lvl="1"/>
            <a:r>
              <a:rPr lang="cs-CZ" dirty="0"/>
              <a:t>nemusí přímo souviset s rozložením tlakového pole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7068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4062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Studené místní větry charakteru  bóry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5788"/>
            <a:ext cx="8229600" cy="4114800"/>
          </a:xfrm>
        </p:spPr>
      </p:pic>
      <p:sp>
        <p:nvSpPr>
          <p:cNvPr id="17" name="TextovéPole 16"/>
          <p:cNvSpPr txBox="1"/>
          <p:nvPr/>
        </p:nvSpPr>
        <p:spPr>
          <a:xfrm>
            <a:off x="3491880" y="2332457"/>
            <a:ext cx="114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Piteraq</a:t>
            </a:r>
            <a:endParaRPr lang="cs-CZ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383832" y="2369169"/>
            <a:ext cx="11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Sarma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635896" y="2755165"/>
            <a:ext cx="11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Mistral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051619" y="2740278"/>
            <a:ext cx="78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Bóra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691680" y="3188136"/>
            <a:ext cx="115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Norther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7" name="Šipka doprava 36"/>
          <p:cNvSpPr/>
          <p:nvPr/>
        </p:nvSpPr>
        <p:spPr>
          <a:xfrm rot="4317060">
            <a:off x="4574099" y="2792430"/>
            <a:ext cx="370772" cy="210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prava 37"/>
          <p:cNvSpPr/>
          <p:nvPr/>
        </p:nvSpPr>
        <p:spPr>
          <a:xfrm rot="6460514">
            <a:off x="4855996" y="2763102"/>
            <a:ext cx="370772" cy="261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 doprava 38"/>
          <p:cNvSpPr/>
          <p:nvPr/>
        </p:nvSpPr>
        <p:spPr>
          <a:xfrm rot="3476123">
            <a:off x="3627750" y="2109251"/>
            <a:ext cx="370772" cy="210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 doprava 39"/>
          <p:cNvSpPr/>
          <p:nvPr/>
        </p:nvSpPr>
        <p:spPr>
          <a:xfrm rot="6460514">
            <a:off x="7246110" y="2352459"/>
            <a:ext cx="370772" cy="23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prava 40"/>
          <p:cNvSpPr/>
          <p:nvPr/>
        </p:nvSpPr>
        <p:spPr>
          <a:xfrm rot="1273003">
            <a:off x="1736874" y="2914246"/>
            <a:ext cx="370772" cy="319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 nahoru 41"/>
          <p:cNvSpPr/>
          <p:nvPr/>
        </p:nvSpPr>
        <p:spPr>
          <a:xfrm>
            <a:off x="5222472" y="5308638"/>
            <a:ext cx="1416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4889078" y="5567545"/>
            <a:ext cx="378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Antarktické katabatické větry</a:t>
            </a:r>
          </a:p>
        </p:txBody>
      </p:sp>
      <p:sp>
        <p:nvSpPr>
          <p:cNvPr id="45" name="Šipka doprava 44"/>
          <p:cNvSpPr/>
          <p:nvPr/>
        </p:nvSpPr>
        <p:spPr>
          <a:xfrm rot="9788728">
            <a:off x="1437543" y="2629075"/>
            <a:ext cx="370772" cy="319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1344532" y="2298532"/>
            <a:ext cx="147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Squamish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94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Průvan - vítr v mikroměřítku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příčinou je nerovnoměrné rozložení teplot v okolí budovy. </a:t>
            </a:r>
          </a:p>
          <a:p>
            <a:r>
              <a:rPr lang="cs-CZ" sz="3600" dirty="0"/>
              <a:t>díky nim vznikají tlakové rozdíly.</a:t>
            </a:r>
          </a:p>
          <a:p>
            <a:r>
              <a:rPr lang="cs-CZ" sz="3600" dirty="0"/>
              <a:t>pokud otevřeme okna na obou stranách budovy, dojde k vyrovnávání těchto rozdílů, vzniká </a:t>
            </a:r>
            <a:r>
              <a:rPr lang="cs-CZ" sz="3600" b="1" dirty="0"/>
              <a:t>průvan.</a:t>
            </a:r>
          </a:p>
        </p:txBody>
      </p:sp>
    </p:spTree>
    <p:extLst>
      <p:ext uri="{BB962C8B-B14F-4D97-AF65-F5344CB8AC3E}">
        <p14:creationId xmlns:p14="http://schemas.microsoft.com/office/powerpoint/2010/main" val="2064054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3508" y="1484784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400" dirty="0"/>
              <a:t>Ve kterých tlakových útvarech panuje zpravidla oblačné počasí?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Odkud kam fouká severní vítr?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cs-CZ" sz="2400" b="1" i="1" dirty="0"/>
              <a:t>		ze severu na jih      	z jihu na sever</a:t>
            </a:r>
            <a:endParaRPr lang="cs-CZ" sz="2400" dirty="0"/>
          </a:p>
          <a:p>
            <a:pPr>
              <a:spcBef>
                <a:spcPts val="0"/>
              </a:spcBef>
            </a:pPr>
            <a:r>
              <a:rPr lang="cs-CZ" sz="2400" dirty="0"/>
              <a:t>Vzduch proudí směrem:	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cs-CZ" sz="2400" b="1" i="1" dirty="0"/>
              <a:t>		výše </a:t>
            </a:r>
            <a:r>
              <a:rPr lang="cs-CZ" sz="2400" b="1" i="1" dirty="0">
                <a:sym typeface="Symbol" panose="05050102010706020507" pitchFamily="18" charset="2"/>
              </a:rPr>
              <a:t></a:t>
            </a:r>
            <a:r>
              <a:rPr lang="cs-CZ" sz="2400" b="1" i="1" dirty="0"/>
              <a:t> níže   		níže </a:t>
            </a:r>
            <a:r>
              <a:rPr lang="cs-CZ" sz="2400" b="1" i="1" dirty="0">
                <a:sym typeface="Symbol" panose="05050102010706020507" pitchFamily="18" charset="2"/>
              </a:rPr>
              <a:t></a:t>
            </a:r>
            <a:r>
              <a:rPr lang="cs-CZ" sz="2400" b="1" i="1" dirty="0"/>
              <a:t>  výše</a:t>
            </a:r>
            <a:r>
              <a:rPr lang="cs-CZ" sz="2400" dirty="0"/>
              <a:t> </a:t>
            </a:r>
          </a:p>
          <a:p>
            <a:pPr>
              <a:spcBef>
                <a:spcPts val="0"/>
              </a:spcBef>
            </a:pPr>
            <a:r>
              <a:rPr lang="cs-CZ" sz="2400" dirty="0"/>
              <a:t>V oblasti nevýrazného tlakového pole panuje převážně bezvětří.					</a:t>
            </a:r>
            <a:r>
              <a:rPr lang="cs-CZ" sz="2400" b="1" dirty="0"/>
              <a:t>A / N</a:t>
            </a:r>
            <a:endParaRPr lang="cs-CZ" sz="2400" dirty="0"/>
          </a:p>
          <a:p>
            <a:pPr>
              <a:spcBef>
                <a:spcPts val="0"/>
              </a:spcBef>
            </a:pPr>
            <a:r>
              <a:rPr lang="cs-CZ" sz="2400" dirty="0"/>
              <a:t>Nárazy větru jsou způsobeny přítomností větrných vírů	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						A / N</a:t>
            </a:r>
            <a:endParaRPr lang="cs-CZ" sz="2400" dirty="0"/>
          </a:p>
          <a:p>
            <a:pPr>
              <a:spcBef>
                <a:spcPts val="0"/>
              </a:spcBef>
            </a:pPr>
            <a:r>
              <a:rPr lang="cs-CZ" sz="2400" dirty="0"/>
              <a:t>Tlak vzduchu je způsoben tíží atmosféry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/>
              <a:t>						A / N</a:t>
            </a:r>
            <a:endParaRPr lang="cs-CZ" sz="2400" dirty="0"/>
          </a:p>
          <a:p>
            <a:pPr>
              <a:spcBef>
                <a:spcPts val="0"/>
              </a:spcBef>
            </a:pPr>
            <a:endParaRPr lang="cs-CZ" sz="24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cs-CZ" b="1" dirty="0"/>
              <a:t>Rekapitulace</a:t>
            </a:r>
          </a:p>
        </p:txBody>
      </p:sp>
      <p:sp>
        <p:nvSpPr>
          <p:cNvPr id="2" name="Ovál 1"/>
          <p:cNvSpPr/>
          <p:nvPr/>
        </p:nvSpPr>
        <p:spPr>
          <a:xfrm>
            <a:off x="1835696" y="2611206"/>
            <a:ext cx="29523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835696" y="3284984"/>
            <a:ext cx="2320762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652120" y="4077072"/>
            <a:ext cx="41580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652120" y="4827885"/>
            <a:ext cx="41580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652119" y="5578699"/>
            <a:ext cx="41580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652119" y="1918965"/>
            <a:ext cx="217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/>
              <a:t>Tlakové níže</a:t>
            </a:r>
          </a:p>
        </p:txBody>
      </p:sp>
    </p:spTree>
    <p:extLst>
      <p:ext uri="{BB962C8B-B14F-4D97-AF65-F5344CB8AC3E}">
        <p14:creationId xmlns:p14="http://schemas.microsoft.com/office/powerpoint/2010/main" val="10131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Rekapitulace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/>
              <a:t>Jak se nazývá síla, která (na severní polokouli) odklání pohybující se předměty vpravo?</a:t>
            </a:r>
          </a:p>
          <a:p>
            <a:r>
              <a:rPr lang="cs-CZ" sz="2800" dirty="0"/>
              <a:t>Fén je vyvolán prouděním vzduchu přes horskou překážku	</a:t>
            </a:r>
            <a:r>
              <a:rPr lang="cs-CZ" sz="2800" b="1" dirty="0"/>
              <a:t>A  /  N</a:t>
            </a:r>
            <a:endParaRPr lang="cs-CZ" sz="2800" dirty="0"/>
          </a:p>
          <a:p>
            <a:r>
              <a:rPr lang="cs-CZ" sz="2800" dirty="0"/>
              <a:t>Bóra je studený padavý vítr poháněný zejména gravitací	</a:t>
            </a:r>
            <a:r>
              <a:rPr lang="cs-CZ" sz="2800" b="1" dirty="0"/>
              <a:t>A  /  N</a:t>
            </a:r>
            <a:endParaRPr lang="cs-CZ" sz="2800" dirty="0"/>
          </a:p>
          <a:p>
            <a:r>
              <a:rPr lang="cs-CZ" sz="2800" dirty="0" err="1"/>
              <a:t>Fénové</a:t>
            </a:r>
            <a:r>
              <a:rPr lang="cs-CZ" sz="2800" dirty="0"/>
              <a:t> proudění může způsobit rychlé tání sněhu a povodně	</a:t>
            </a:r>
            <a:r>
              <a:rPr lang="cs-CZ" sz="2800" b="1" dirty="0"/>
              <a:t>A  /  N</a:t>
            </a:r>
            <a:endParaRPr lang="cs-CZ" sz="2800" dirty="0"/>
          </a:p>
          <a:p>
            <a:r>
              <a:rPr lang="cs-CZ" sz="2800" dirty="0" err="1"/>
              <a:t>Bríza</a:t>
            </a:r>
            <a:r>
              <a:rPr lang="cs-CZ" sz="2800" dirty="0"/>
              <a:t> vane stále stejným směrem ve dne i v noci			</a:t>
            </a:r>
            <a:r>
              <a:rPr lang="cs-CZ" sz="2800" b="1" dirty="0"/>
              <a:t>A  /  N</a:t>
            </a:r>
            <a:endParaRPr lang="cs-CZ" sz="2800" dirty="0"/>
          </a:p>
          <a:p>
            <a:r>
              <a:rPr lang="cs-CZ" sz="2800" dirty="0"/>
              <a:t>Během fénu se lidé cítí svěže a spokojeně				</a:t>
            </a:r>
            <a:r>
              <a:rPr lang="cs-CZ" sz="2800" b="1" dirty="0"/>
              <a:t>A  /  N</a:t>
            </a:r>
            <a:br>
              <a:rPr lang="cs-CZ" b="1" dirty="0"/>
            </a:b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2267744" y="2708920"/>
            <a:ext cx="41580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287108" y="3429000"/>
            <a:ext cx="41580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2287108" y="4113076"/>
            <a:ext cx="41580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059830" y="4854860"/>
            <a:ext cx="41580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059831" y="5553236"/>
            <a:ext cx="41580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06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>
                <a:hlinkClick r:id="rId2"/>
              </a:rPr>
              <a:t>http://www.svetoutdooru.cz/svet-outdooru/tlakovy-hrnec-gsi-outdoorovy-papinak/</a:t>
            </a:r>
            <a:endParaRPr lang="cs-CZ" dirty="0"/>
          </a:p>
          <a:p>
            <a:r>
              <a:rPr lang="cs-CZ" dirty="0">
                <a:hlinkClick r:id="rId3"/>
              </a:rPr>
              <a:t>http://www.panoramio.com/photo/61172558</a:t>
            </a:r>
            <a:endParaRPr lang="cs-CZ" dirty="0"/>
          </a:p>
          <a:p>
            <a:r>
              <a:rPr lang="cs-CZ" dirty="0">
                <a:hlinkClick r:id="rId4"/>
              </a:rPr>
              <a:t>http://leccos.com/index.php/clanky/anemometr</a:t>
            </a:r>
            <a:endParaRPr lang="cs-CZ" dirty="0"/>
          </a:p>
          <a:p>
            <a:r>
              <a:rPr lang="cs-CZ" dirty="0">
                <a:hlinkClick r:id="rId5"/>
              </a:rPr>
              <a:t>http://www.alpy4000.cz/rady-tipy-metodika-windchill.php</a:t>
            </a:r>
            <a:endParaRPr lang="cs-CZ" dirty="0"/>
          </a:p>
          <a:p>
            <a:r>
              <a:rPr lang="cs-CZ" dirty="0">
                <a:hlinkClick r:id="rId6"/>
              </a:rPr>
              <a:t>http://www.ostrozsko.cz/pruvodce/14294/</a:t>
            </a:r>
            <a:endParaRPr lang="cs-CZ" dirty="0"/>
          </a:p>
          <a:p>
            <a:r>
              <a:rPr lang="cs-CZ" dirty="0">
                <a:hlinkClick r:id="rId7"/>
              </a:rPr>
              <a:t>http://zahranicni.ihned.cz/c1-52574720-cech-zemrel-pri-padu-kluzaku-ve-francii-priciny-nehody-se-vysetruji</a:t>
            </a:r>
            <a:endParaRPr lang="cs-CZ" dirty="0"/>
          </a:p>
          <a:p>
            <a:r>
              <a:rPr lang="cs-CZ" dirty="0">
                <a:hlinkClick r:id="rId8"/>
              </a:rPr>
              <a:t>http://www.puzzle-puzzle.cz/zbozi/1000-bila-plachetnice-3637</a:t>
            </a:r>
            <a:endParaRPr lang="cs-CZ" dirty="0"/>
          </a:p>
          <a:p>
            <a:r>
              <a:rPr lang="cs-CZ" dirty="0">
                <a:hlinkClick r:id="rId9"/>
              </a:rPr>
              <a:t>http://www.flysurfer.com/media/bilder/snowkiting/</a:t>
            </a:r>
            <a:endParaRPr lang="cs-CZ" dirty="0"/>
          </a:p>
          <a:p>
            <a:r>
              <a:rPr lang="cs-CZ" dirty="0">
                <a:hlinkClick r:id="rId10"/>
              </a:rPr>
              <a:t>http://www.curtissportconnection.com/gallery.htm</a:t>
            </a:r>
            <a:endParaRPr lang="cs-CZ" dirty="0"/>
          </a:p>
          <a:p>
            <a:r>
              <a:rPr lang="cs-CZ" dirty="0">
                <a:hlinkClick r:id="rId11"/>
              </a:rPr>
              <a:t>http://www.peakpromotionnepal.com/cybercast/everest_expedition_2009/everest_expedition_2009_12.php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270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hlinkClick r:id="rId2"/>
              </a:rPr>
              <a:t>http://tn.nova.cz/clanek/zpravy/zahranici/za-smrt-11-lidi-muze-pilot-balonu-kouril-travu.html</a:t>
            </a:r>
            <a:endParaRPr lang="cs-CZ" dirty="0"/>
          </a:p>
          <a:p>
            <a:r>
              <a:rPr lang="cs-CZ" dirty="0">
                <a:hlinkClick r:id="rId3"/>
              </a:rPr>
              <a:t>http://www.pes502.cz/skladka/sblog/prispevky/41/440.html</a:t>
            </a:r>
            <a:endParaRPr lang="cs-CZ" dirty="0"/>
          </a:p>
          <a:p>
            <a:r>
              <a:rPr lang="cs-CZ" dirty="0">
                <a:hlinkClick r:id="rId4"/>
              </a:rPr>
              <a:t>https://www.mall.cz/tachometry#!?menuItemId=10003542</a:t>
            </a:r>
            <a:endParaRPr lang="cs-CZ" dirty="0"/>
          </a:p>
          <a:p>
            <a:r>
              <a:rPr lang="cs-CZ" dirty="0">
                <a:hlinkClick r:id="rId5"/>
              </a:rPr>
              <a:t>http://www.treking.cz/pocasi/atmosfericky-tlak.htm</a:t>
            </a:r>
            <a:endParaRPr lang="cs-CZ" dirty="0"/>
          </a:p>
          <a:p>
            <a:r>
              <a:rPr lang="cs-CZ" dirty="0">
                <a:hlinkClick r:id="rId6"/>
              </a:rPr>
              <a:t>http://www.pro-dive.sk/eshop/outdoor-core/1487-suunto-core-glacier-gray.html</a:t>
            </a:r>
            <a:endParaRPr lang="cs-CZ" dirty="0"/>
          </a:p>
          <a:p>
            <a:r>
              <a:rPr lang="cs-CZ" dirty="0">
                <a:hlinkClick r:id="rId7"/>
              </a:rPr>
              <a:t>http://www.weatheronline.cz/weather/maps/city?WMO=12510&amp;CONT=namk&amp;LAND=PL&amp;ART=LDR&amp;LEVEL=150</a:t>
            </a:r>
            <a:endParaRPr lang="cs-CZ" dirty="0"/>
          </a:p>
          <a:p>
            <a:r>
              <a:rPr lang="cs-CZ" dirty="0">
                <a:hlinkClick r:id="rId8"/>
              </a:rPr>
              <a:t>https://helix.northwestern.edu/blog/2014/02/truth-about-turbulence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4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Tlak vzduchu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801250" cy="4425355"/>
          </a:xfrm>
        </p:spPr>
        <p:txBody>
          <a:bodyPr>
            <a:normAutofit/>
          </a:bodyPr>
          <a:lstStyle/>
          <a:p>
            <a:r>
              <a:rPr lang="cs-CZ" dirty="0"/>
              <a:t>vyvolán hmotností částic vzduchu</a:t>
            </a:r>
          </a:p>
          <a:p>
            <a:r>
              <a:rPr lang="cs-CZ" dirty="0"/>
              <a:t>měříme v hPa</a:t>
            </a:r>
          </a:p>
          <a:p>
            <a:r>
              <a:rPr lang="cs-CZ" dirty="0"/>
              <a:t>s výškou rychle klesá</a:t>
            </a:r>
          </a:p>
          <a:p>
            <a:pPr marL="0" indent="0" algn="ctr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6258450" y="1496353"/>
            <a:ext cx="2483768" cy="2417132"/>
          </a:xfrm>
          <a:prstGeom prst="rect">
            <a:avLst/>
          </a:prstGeom>
          <a:effectLst>
            <a:softEdge rad="31750"/>
          </a:effec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5617"/>
              </p:ext>
            </p:extLst>
          </p:nvPr>
        </p:nvGraphicFramePr>
        <p:xfrm>
          <a:off x="737919" y="3986309"/>
          <a:ext cx="7915167" cy="227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38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Nadmořská výška (m)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Tlak vzduchu (hPa)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Hustota vzduchu (kg/m</a:t>
                      </a:r>
                      <a:r>
                        <a:rPr lang="cs-CZ" sz="2000" b="1" baseline="30000" dirty="0">
                          <a:effectLst/>
                        </a:rPr>
                        <a:t>3</a:t>
                      </a:r>
                      <a:r>
                        <a:rPr lang="cs-CZ" sz="2000" b="1" dirty="0">
                          <a:effectLst/>
                        </a:rPr>
                        <a:t>)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cs-CZ" sz="2000" kern="0" baseline="0" dirty="0">
                          <a:effectLst/>
                        </a:rPr>
                        <a:t>1013</a:t>
                      </a:r>
                      <a:endParaRPr lang="cs-CZ" sz="2000" kern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1,225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5 000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cs-CZ" sz="2000" kern="0" baseline="0" dirty="0">
                          <a:effectLst/>
                        </a:rPr>
                        <a:t>540</a:t>
                      </a:r>
                      <a:endParaRPr lang="cs-CZ" sz="2000" kern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0,736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9 000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cs-CZ" sz="2000" kern="0" baseline="0" dirty="0">
                          <a:effectLst/>
                        </a:rPr>
                        <a:t>307</a:t>
                      </a:r>
                      <a:endParaRPr lang="cs-CZ" sz="2000" kern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0,466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27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210" y="260648"/>
            <a:ext cx="8940944" cy="132556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Důsledky poklesu tlaku s výškou</a:t>
            </a:r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60" y="2348880"/>
            <a:ext cx="3216357" cy="24122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76" y="3235996"/>
            <a:ext cx="2585392" cy="258539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80834" y="4744170"/>
            <a:ext cx="5256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i="1" dirty="0"/>
              <a:t>Horolezci nosí při výstupu kyslíkové přístroje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66680" y="2245340"/>
            <a:ext cx="3534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3200" i="1" dirty="0"/>
              <a:t>Voda vře při méně než 100°C</a:t>
            </a:r>
          </a:p>
        </p:txBody>
      </p:sp>
    </p:spTree>
    <p:extLst>
      <p:ext uri="{BB962C8B-B14F-4D97-AF65-F5344CB8AC3E}">
        <p14:creationId xmlns:p14="http://schemas.microsoft.com/office/powerpoint/2010/main" val="60378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/>
              <a:t>Díky poklesu tlaku vzduchu odhadujeme nadmořskou výšku: </a:t>
            </a:r>
            <a:r>
              <a:rPr lang="cs-CZ" sz="4000" b="1" i="1" u="sng" dirty="0"/>
              <a:t>barometrické určení výšky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2" b="23001"/>
          <a:stretch/>
        </p:blipFill>
        <p:spPr>
          <a:xfrm>
            <a:off x="247781" y="2780928"/>
            <a:ext cx="8648438" cy="33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8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152" y="836712"/>
            <a:ext cx="8229600" cy="4425355"/>
          </a:xfrm>
        </p:spPr>
        <p:txBody>
          <a:bodyPr/>
          <a:lstStyle/>
          <a:p>
            <a:pPr marL="0" indent="0" algn="ctr">
              <a:buNone/>
            </a:pPr>
            <a:r>
              <a:rPr lang="cs-CZ" sz="5400" dirty="0"/>
              <a:t>Jaké přístroje vybavené barometrickým výškoměrem znáte?</a:t>
            </a:r>
          </a:p>
          <a:p>
            <a:endParaRPr lang="cs-CZ" sz="2400" dirty="0"/>
          </a:p>
        </p:txBody>
      </p:sp>
      <p:pic>
        <p:nvPicPr>
          <p:cNvPr id="1026" name="Picture 2" descr="https://i.cdn.nrholding.net/17384269/500/500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2" y="3868469"/>
            <a:ext cx="2283568" cy="24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garmin.cz/files/aktualne/aktuality/jak-vybrat/ba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99972"/>
            <a:ext cx="3355776" cy="287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-dive.sk/eshop/1487-993-thickbox/suunto-core-glacier-gr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35" y="3929525"/>
            <a:ext cx="2281643" cy="22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Horizontální rozložení tlaku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209331"/>
          </a:xfrm>
        </p:spPr>
        <p:txBody>
          <a:bodyPr>
            <a:normAutofit/>
          </a:bodyPr>
          <a:lstStyle/>
          <a:p>
            <a:r>
              <a:rPr lang="cs-CZ" sz="3600" dirty="0"/>
              <a:t>znázorňujeme pomocí </a:t>
            </a:r>
            <a:r>
              <a:rPr lang="cs-CZ" sz="3600" b="1" dirty="0"/>
              <a:t>izobar</a:t>
            </a:r>
          </a:p>
          <a:p>
            <a:r>
              <a:rPr lang="cs-CZ" sz="3600" dirty="0"/>
              <a:t>klíčové pro vývoj počasí</a:t>
            </a:r>
          </a:p>
          <a:p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03548"/>
            <a:ext cx="4846573" cy="3313584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940152" y="3645024"/>
            <a:ext cx="3013317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b="1" dirty="0"/>
              <a:t>Izobara</a:t>
            </a:r>
            <a:r>
              <a:rPr lang="cs-CZ" dirty="0"/>
              <a:t>: spojnice bodů se stejnou hodnotou tlaku vzduchu</a:t>
            </a:r>
          </a:p>
        </p:txBody>
      </p:sp>
      <p:cxnSp>
        <p:nvCxnSpPr>
          <p:cNvPr id="7" name="Přímá spojnice se šipkou 6"/>
          <p:cNvCxnSpPr>
            <a:stCxn id="6" idx="1"/>
          </p:cNvCxnSpPr>
          <p:nvPr/>
        </p:nvCxnSpPr>
        <p:spPr>
          <a:xfrm flipH="1" flipV="1">
            <a:off x="5117436" y="3898269"/>
            <a:ext cx="822716" cy="6468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6" idx="1"/>
          </p:cNvCxnSpPr>
          <p:nvPr/>
        </p:nvCxnSpPr>
        <p:spPr>
          <a:xfrm flipH="1">
            <a:off x="5292080" y="4545124"/>
            <a:ext cx="648072" cy="4670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6" idx="1"/>
          </p:cNvCxnSpPr>
          <p:nvPr/>
        </p:nvCxnSpPr>
        <p:spPr>
          <a:xfrm flipH="1" flipV="1">
            <a:off x="5292080" y="3271293"/>
            <a:ext cx="648072" cy="12738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6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Přepočet na hladinu moře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Při znázorňování horizontálního rozložení tlaku vzduchu znázornění musíme eliminovat vliv nadmořské výšky!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51089"/>
              </p:ext>
            </p:extLst>
          </p:nvPr>
        </p:nvGraphicFramePr>
        <p:xfrm>
          <a:off x="611560" y="3429000"/>
          <a:ext cx="7859217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9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246"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dirty="0"/>
                        <a:t>Tlak vzduchu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dirty="0"/>
                        <a:t>Tlak vzduchu přepočtený na hladinu moře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32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Hamburg </a:t>
                      </a:r>
                    </a:p>
                    <a:p>
                      <a:pPr algn="ctr"/>
                      <a:r>
                        <a:rPr lang="cs-CZ" sz="2400" b="1" dirty="0"/>
                        <a:t>(0 m n. m.)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991 hPa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991 hPa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/>
                        <a:t>Sněžka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/>
                        <a:t>(1602 m n. m.)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813 hPa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993 hPa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514052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ředloha" id="{A6EE154D-9238-4944-AABC-8018263815D8}" vid="{27E7A87E-6058-48ED-B567-2365C9B753D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Předloha</Template>
  <TotalTime>6453</TotalTime>
  <Words>1519</Words>
  <Application>Microsoft Office PowerPoint</Application>
  <PresentationFormat>Předvádění na obrazovce (4:3)</PresentationFormat>
  <Paragraphs>328</Paragraphs>
  <Slides>38</Slides>
  <Notes>25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Georgia</vt:lpstr>
      <vt:lpstr>Symbol</vt:lpstr>
      <vt:lpstr>Times New Roman</vt:lpstr>
      <vt:lpstr>Předloha</vt:lpstr>
      <vt:lpstr>Tlak vzduchu, vítr</vt:lpstr>
      <vt:lpstr>Prezentace aplikace PowerPoint</vt:lpstr>
      <vt:lpstr>Odvození</vt:lpstr>
      <vt:lpstr>Tlak vzduchu</vt:lpstr>
      <vt:lpstr>Důsledky poklesu tlaku s výškou</vt:lpstr>
      <vt:lpstr>Prezentace aplikace PowerPoint</vt:lpstr>
      <vt:lpstr>Prezentace aplikace PowerPoint</vt:lpstr>
      <vt:lpstr>Horizontální rozložení tlaku</vt:lpstr>
      <vt:lpstr>Přepočet na hladinu moře</vt:lpstr>
      <vt:lpstr>Tlakové útvary</vt:lpstr>
      <vt:lpstr>Zkuste definovat, co znamená pojem:</vt:lpstr>
      <vt:lpstr>Úkol č. 1: Do mapy tlakového pole  vyznačte tlakové útvary (V, N, B, H)</vt:lpstr>
      <vt:lpstr>Proč se často na barometrech vyskytují pojmy déšť či krásně?  Barometr přeci měří pouze tlak! </vt:lpstr>
      <vt:lpstr>Prezentace aplikace PowerPoint</vt:lpstr>
      <vt:lpstr>Tlaková níže</vt:lpstr>
      <vt:lpstr>Prezentace aplikace PowerPoint</vt:lpstr>
      <vt:lpstr>Tlaková výše</vt:lpstr>
      <vt:lpstr>Vítr</vt:lpstr>
      <vt:lpstr>Beaufortova stupnice</vt:lpstr>
      <vt:lpstr>Směr větru</vt:lpstr>
      <vt:lpstr>Vítr</vt:lpstr>
      <vt:lpstr>Vítr</vt:lpstr>
      <vt:lpstr>Nárazy (poryvy) větru</vt:lpstr>
      <vt:lpstr>Rychlost větru</vt:lpstr>
      <vt:lpstr>Na moři či na pobřeží málokdy panuje bezvětří na rozdíl od pevniny! </vt:lpstr>
      <vt:lpstr>Úkol č. 3: Podtrhněte, co vítr může ovlivnit! </vt:lpstr>
      <vt:lpstr>Úkol č. 3: Podtrhněte, co vítr může ovlivnit! </vt:lpstr>
      <vt:lpstr>Místní větry - bríza</vt:lpstr>
      <vt:lpstr>Prezentace aplikace PowerPoint</vt:lpstr>
      <vt:lpstr>Fén</vt:lpstr>
      <vt:lpstr>Teplé místní větry charakteru  fénu</vt:lpstr>
      <vt:lpstr>Bóra</vt:lpstr>
      <vt:lpstr>Studené místní větry charakteru  bóry</vt:lpstr>
      <vt:lpstr>Průvan - vítr v mikroměřítku</vt:lpstr>
      <vt:lpstr>Rekapitulace</vt:lpstr>
      <vt:lpstr>Rekapitulace</vt:lpstr>
      <vt:lpstr>Zdroje: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Meteorologie</dc:title>
  <dc:creator>Admin</dc:creator>
  <cp:lastModifiedBy>Polák Jan</cp:lastModifiedBy>
  <cp:revision>381</cp:revision>
  <dcterms:created xsi:type="dcterms:W3CDTF">2014-09-11T07:53:24Z</dcterms:created>
  <dcterms:modified xsi:type="dcterms:W3CDTF">2017-05-19T15:19:04Z</dcterms:modified>
</cp:coreProperties>
</file>