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9" r:id="rId10"/>
    <p:sldId id="266" r:id="rId11"/>
    <p:sldId id="267" r:id="rId12"/>
    <p:sldId id="270" r:id="rId13"/>
    <p:sldId id="265" r:id="rId14"/>
    <p:sldId id="271" r:id="rId15"/>
    <p:sldId id="268" r:id="rId16"/>
    <p:sldId id="272" r:id="rId17"/>
    <p:sldId id="277" r:id="rId18"/>
    <p:sldId id="273" r:id="rId19"/>
    <p:sldId id="278" r:id="rId20"/>
    <p:sldId id="280" r:id="rId21"/>
    <p:sldId id="282" r:id="rId22"/>
    <p:sldId id="281" r:id="rId23"/>
    <p:sldId id="283" r:id="rId24"/>
    <p:sldId id="284" r:id="rId25"/>
    <p:sldId id="286" r:id="rId2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9CA"/>
    <a:srgbClr val="007635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153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228421-6477-43FC-95E1-C5168A48265F}" type="datetimeFigureOut">
              <a:rPr lang="cs-CZ" smtClean="0"/>
              <a:t>12.06.2016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D2A23-D0B9-4089-993C-087906B904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0413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D2A23-D0B9-4089-993C-087906B90418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3281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A53BB-A06E-41D0-918E-0B0F695255F0}" type="datetimeFigureOut">
              <a:rPr lang="cs-CZ" smtClean="0"/>
              <a:t>12.06.2016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2C776-529F-4CCF-A21C-F73353183366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A53BB-A06E-41D0-918E-0B0F695255F0}" type="datetimeFigureOut">
              <a:rPr lang="cs-CZ" smtClean="0"/>
              <a:t>12.06.2016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2C776-529F-4CCF-A21C-F7335318336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A53BB-A06E-41D0-918E-0B0F695255F0}" type="datetimeFigureOut">
              <a:rPr lang="cs-CZ" smtClean="0"/>
              <a:t>12.06.2016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2C776-529F-4CCF-A21C-F7335318336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A53BB-A06E-41D0-918E-0B0F695255F0}" type="datetimeFigureOut">
              <a:rPr lang="cs-CZ" smtClean="0"/>
              <a:t>12.06.2016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2C776-529F-4CCF-A21C-F73353183366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A53BB-A06E-41D0-918E-0B0F695255F0}" type="datetimeFigureOut">
              <a:rPr lang="cs-CZ" smtClean="0"/>
              <a:t>12.06.2016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2C776-529F-4CCF-A21C-F7335318336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A53BB-A06E-41D0-918E-0B0F695255F0}" type="datetimeFigureOut">
              <a:rPr lang="cs-CZ" smtClean="0"/>
              <a:t>12.06.2016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2C776-529F-4CCF-A21C-F73353183366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A53BB-A06E-41D0-918E-0B0F695255F0}" type="datetimeFigureOut">
              <a:rPr lang="cs-CZ" smtClean="0"/>
              <a:t>12.06.2016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2C776-529F-4CCF-A21C-F73353183366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A53BB-A06E-41D0-918E-0B0F695255F0}" type="datetimeFigureOut">
              <a:rPr lang="cs-CZ" smtClean="0"/>
              <a:t>12.06.2016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2C776-529F-4CCF-A21C-F7335318336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A53BB-A06E-41D0-918E-0B0F695255F0}" type="datetimeFigureOut">
              <a:rPr lang="cs-CZ" smtClean="0"/>
              <a:t>12.06.2016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2C776-529F-4CCF-A21C-F7335318336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A53BB-A06E-41D0-918E-0B0F695255F0}" type="datetimeFigureOut">
              <a:rPr lang="cs-CZ" smtClean="0"/>
              <a:t>12.06.2016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2C776-529F-4CCF-A21C-F7335318336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A53BB-A06E-41D0-918E-0B0F695255F0}" type="datetimeFigureOut">
              <a:rPr lang="cs-CZ" smtClean="0"/>
              <a:t>12.06.2016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2C776-529F-4CCF-A21C-F73353183366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06A53BB-A06E-41D0-918E-0B0F695255F0}" type="datetimeFigureOut">
              <a:rPr lang="cs-CZ" smtClean="0"/>
              <a:t>12.06.2016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B72C776-529F-4CCF-A21C-F73353183366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db.cz/grmat/obr/tmb/t_w1504220311000_obr.jpg" TargetMode="External"/><Relationship Id="rId13" Type="http://schemas.openxmlformats.org/officeDocument/2006/relationships/hyperlink" Target="http://gynome.nmnm.cz/gisvysociny/pic/" TargetMode="External"/><Relationship Id="rId18" Type="http://schemas.openxmlformats.org/officeDocument/2006/relationships/hyperlink" Target="https://upload.wikimedia.org/wikipedia/commons/" TargetMode="External"/><Relationship Id="rId3" Type="http://schemas.openxmlformats.org/officeDocument/2006/relationships/hyperlink" Target="http://wiki.rvp.cz/@api/deki/files/8467/=800px-Kraj_Vysocina.svg.png?size=webview" TargetMode="External"/><Relationship Id="rId7" Type="http://schemas.openxmlformats.org/officeDocument/2006/relationships/hyperlink" Target="https://es.wikipedia.org/" TargetMode="External"/><Relationship Id="rId12" Type="http://schemas.openxmlformats.org/officeDocument/2006/relationships/hyperlink" Target="http://www.atlasceska.cz/kraj-vysocina/hrady-a-zamky/zriceniny/" TargetMode="External"/><Relationship Id="rId17" Type="http://schemas.openxmlformats.org/officeDocument/2006/relationships/hyperlink" Target="https://www.cez.cz/edee/content/img/pro-media/fotogalerie/galerie-mohelno/01_mohelno.jpg" TargetMode="External"/><Relationship Id="rId2" Type="http://schemas.openxmlformats.org/officeDocument/2006/relationships/hyperlink" Target="http://archiv.brozkeff.net/weblog/publish/167_1.jpg" TargetMode="External"/><Relationship Id="rId16" Type="http://schemas.openxmlformats.org/officeDocument/2006/relationships/hyperlink" Target="https://cs.wikipedia.org/wiki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ubytovani-zdar-nad-sazavou.com/Images" TargetMode="External"/><Relationship Id="rId11" Type="http://schemas.openxmlformats.org/officeDocument/2006/relationships/hyperlink" Target="http://www.czechnymph.cz/cz/clanky/reviry/" TargetMode="External"/><Relationship Id="rId5" Type="http://schemas.openxmlformats.org/officeDocument/2006/relationships/hyperlink" Target="http://www.historickasidla.cz/galerie/obrazky/" TargetMode="External"/><Relationship Id="rId15" Type="http://schemas.openxmlformats.org/officeDocument/2006/relationships/hyperlink" Target="http://www.prehradavir.cz/obrazky/" TargetMode="External"/><Relationship Id="rId10" Type="http://schemas.openxmlformats.org/officeDocument/2006/relationships/hyperlink" Target="http://www.czechnymph.com/data/web/gallery/muskarenicz/img/img_arti/318_02.jpg" TargetMode="External"/><Relationship Id="rId19" Type="http://schemas.openxmlformats.org/officeDocument/2006/relationships/hyperlink" Target="http://www.atlasceska.cz/kraj-vysocina/pamatky-unesco/" TargetMode="External"/><Relationship Id="rId4" Type="http://schemas.openxmlformats.org/officeDocument/2006/relationships/hyperlink" Target="http://photoblog.entity.cz/images/vysocina.jpg" TargetMode="External"/><Relationship Id="rId9" Type="http://schemas.openxmlformats.org/officeDocument/2006/relationships/hyperlink" Target="https://cs.wikipedia.org/wiki/Pelh%C5%99imov" TargetMode="External"/><Relationship Id="rId14" Type="http://schemas.openxmlformats.org/officeDocument/2006/relationships/hyperlink" Target="http://foto.mapy.cz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214789" y="3318592"/>
            <a:ext cx="694916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8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Vysočina</a:t>
            </a:r>
            <a:endParaRPr lang="cs-CZ" sz="8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64779" y="5157192"/>
            <a:ext cx="835292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cs-CZ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9. </a:t>
            </a:r>
            <a:r>
              <a:rPr lang="cs-CZ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ročník</a:t>
            </a:r>
            <a:endParaRPr lang="cs-CZ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07504" y="260648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ZŠ Strossmayerovo </a:t>
            </a:r>
            <a:r>
              <a:rPr lang="cs-CZ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nám.4</a:t>
            </a:r>
            <a:r>
              <a:rPr lang="cs-CZ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 Praha 7</a:t>
            </a:r>
            <a:endParaRPr lang="cs-CZ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303240" y="6311833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Autor: Ing. Miroslava ROMANOVÁ</a:t>
            </a:r>
            <a:endParaRPr lang="cs-CZ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463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84" y="188640"/>
            <a:ext cx="2410874" cy="180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5203887" y="189537"/>
            <a:ext cx="3243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n>
                  <a:solidFill>
                    <a:schemeClr val="accent3">
                      <a:lumMod val="75000"/>
                    </a:schemeClr>
                  </a:solidFill>
                </a:ln>
                <a:effectLst/>
              </a:rPr>
              <a:t>Dyje - nejdelší přítok Moravy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50" y="2323053"/>
            <a:ext cx="2522626" cy="166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14150" y="1950623"/>
            <a:ext cx="2502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n>
                  <a:solidFill>
                    <a:schemeClr val="accent3">
                      <a:lumMod val="75000"/>
                    </a:schemeClr>
                  </a:solidFill>
                </a:ln>
                <a:effectLst/>
              </a:rPr>
              <a:t>Svratka – L přítok </a:t>
            </a:r>
            <a:r>
              <a:rPr lang="cs-CZ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effectLst/>
              </a:rPr>
              <a:t>Dyje</a:t>
            </a:r>
            <a:endParaRPr lang="cs-CZ" dirty="0">
              <a:ln>
                <a:solidFill>
                  <a:schemeClr val="accent3">
                    <a:lumMod val="75000"/>
                  </a:schemeClr>
                </a:solidFill>
              </a:ln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945" y="2202885"/>
            <a:ext cx="2589138" cy="178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6410552" y="1836639"/>
            <a:ext cx="2463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n>
                  <a:solidFill>
                    <a:schemeClr val="accent3">
                      <a:lumMod val="75000"/>
                    </a:schemeClr>
                  </a:solidFill>
                </a:ln>
                <a:effectLst/>
              </a:rPr>
              <a:t>Jihlava – L přítok Dyje</a:t>
            </a:r>
          </a:p>
        </p:txBody>
      </p:sp>
      <p:sp>
        <p:nvSpPr>
          <p:cNvPr id="9" name="Obdélník 8"/>
          <p:cNvSpPr/>
          <p:nvPr/>
        </p:nvSpPr>
        <p:spPr>
          <a:xfrm>
            <a:off x="5475159" y="5056515"/>
            <a:ext cx="2782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n>
                  <a:solidFill>
                    <a:schemeClr val="accent3">
                      <a:lumMod val="75000"/>
                    </a:schemeClr>
                  </a:solidFill>
                </a:ln>
                <a:effectLst/>
              </a:rPr>
              <a:t>Trnava – L přítok Želivky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414" y="3854250"/>
            <a:ext cx="2004361" cy="267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759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545" y="0"/>
            <a:ext cx="2861819" cy="2146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84" y="2161457"/>
            <a:ext cx="5650763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283968" y="1111073"/>
            <a:ext cx="2768130" cy="357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4775">
              <a:lnSpc>
                <a:spcPct val="102000"/>
              </a:lnSpc>
              <a:buSzPct val="45000"/>
              <a:tabLst>
                <a:tab pos="428625" algn="l"/>
                <a:tab pos="533400" algn="l"/>
                <a:tab pos="982663" algn="l"/>
                <a:tab pos="1431925" algn="l"/>
                <a:tab pos="1881188" algn="l"/>
                <a:tab pos="2330450" algn="l"/>
                <a:tab pos="2779713" algn="l"/>
                <a:tab pos="3228975" algn="l"/>
                <a:tab pos="3678238" algn="l"/>
                <a:tab pos="4127500" algn="l"/>
                <a:tab pos="4576763" algn="l"/>
                <a:tab pos="5026025" algn="l"/>
                <a:tab pos="5475288" algn="l"/>
                <a:tab pos="5924550" algn="l"/>
                <a:tab pos="6373813" algn="l"/>
                <a:tab pos="6823075" algn="l"/>
                <a:tab pos="7272338" algn="l"/>
                <a:tab pos="7721600" algn="l"/>
                <a:tab pos="8170863" algn="l"/>
                <a:tab pos="8620125" algn="l"/>
                <a:tab pos="9069388" algn="l"/>
              </a:tabLst>
            </a:pPr>
            <a:r>
              <a:rPr lang="cs-CZ" altLang="cs-CZ" dirty="0">
                <a:ln>
                  <a:solidFill>
                    <a:schemeClr val="accent3">
                      <a:lumMod val="75000"/>
                    </a:schemeClr>
                  </a:solidFill>
                </a:ln>
                <a:effectLst/>
              </a:rPr>
              <a:t>Oslava - L přítok Jihlavy</a:t>
            </a:r>
          </a:p>
        </p:txBody>
      </p:sp>
      <p:sp>
        <p:nvSpPr>
          <p:cNvPr id="5" name="Obdélník 4"/>
          <p:cNvSpPr/>
          <p:nvPr/>
        </p:nvSpPr>
        <p:spPr>
          <a:xfrm>
            <a:off x="4974831" y="2938739"/>
            <a:ext cx="2541080" cy="357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4775">
              <a:lnSpc>
                <a:spcPct val="102000"/>
              </a:lnSpc>
              <a:buSzPct val="45000"/>
              <a:tabLst>
                <a:tab pos="428625" algn="l"/>
                <a:tab pos="533400" algn="l"/>
                <a:tab pos="982663" algn="l"/>
                <a:tab pos="1431925" algn="l"/>
                <a:tab pos="1881188" algn="l"/>
                <a:tab pos="2330450" algn="l"/>
                <a:tab pos="2779713" algn="l"/>
                <a:tab pos="3228975" algn="l"/>
                <a:tab pos="3678238" algn="l"/>
                <a:tab pos="4127500" algn="l"/>
                <a:tab pos="4576763" algn="l"/>
                <a:tab pos="5026025" algn="l"/>
                <a:tab pos="5475288" algn="l"/>
                <a:tab pos="5924550" algn="l"/>
                <a:tab pos="6373813" algn="l"/>
                <a:tab pos="6823075" algn="l"/>
                <a:tab pos="7272338" algn="l"/>
                <a:tab pos="7721600" algn="l"/>
                <a:tab pos="8170863" algn="l"/>
                <a:tab pos="8620125" algn="l"/>
                <a:tab pos="9069388" algn="l"/>
              </a:tabLst>
            </a:pPr>
            <a:r>
              <a:rPr lang="cs-CZ" altLang="cs-CZ" dirty="0">
                <a:ln>
                  <a:solidFill>
                    <a:schemeClr val="accent3">
                      <a:lumMod val="75000"/>
                    </a:schemeClr>
                  </a:solidFill>
                </a:ln>
                <a:effectLst/>
              </a:rPr>
              <a:t>Sázava - přítok Vltavy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460" y="4509120"/>
            <a:ext cx="2828989" cy="2263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4753364" y="5109610"/>
            <a:ext cx="2804999" cy="357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4775">
              <a:lnSpc>
                <a:spcPct val="102000"/>
              </a:lnSpc>
              <a:buSzPct val="45000"/>
              <a:tabLst>
                <a:tab pos="428625" algn="l"/>
                <a:tab pos="533400" algn="l"/>
                <a:tab pos="982663" algn="l"/>
                <a:tab pos="1431925" algn="l"/>
                <a:tab pos="1881188" algn="l"/>
                <a:tab pos="2330450" algn="l"/>
                <a:tab pos="2779713" algn="l"/>
                <a:tab pos="3228975" algn="l"/>
                <a:tab pos="3678238" algn="l"/>
                <a:tab pos="4127500" algn="l"/>
                <a:tab pos="4576763" algn="l"/>
                <a:tab pos="5026025" algn="l"/>
                <a:tab pos="5475288" algn="l"/>
                <a:tab pos="5924550" algn="l"/>
                <a:tab pos="6373813" algn="l"/>
                <a:tab pos="6823075" algn="l"/>
                <a:tab pos="7272338" algn="l"/>
                <a:tab pos="7721600" algn="l"/>
                <a:tab pos="8170863" algn="l"/>
                <a:tab pos="8620125" algn="l"/>
                <a:tab pos="9069388" algn="l"/>
              </a:tabLst>
            </a:pPr>
            <a:r>
              <a:rPr lang="cs-CZ" altLang="cs-CZ" dirty="0">
                <a:ln>
                  <a:solidFill>
                    <a:schemeClr val="accent3">
                      <a:lumMod val="75000"/>
                    </a:schemeClr>
                  </a:solidFill>
                </a:ln>
                <a:effectLst/>
              </a:rPr>
              <a:t>Želivka - L přítok Sázavy</a:t>
            </a:r>
          </a:p>
        </p:txBody>
      </p:sp>
    </p:spTree>
    <p:extLst>
      <p:ext uri="{BB962C8B-B14F-4D97-AF65-F5344CB8AC3E}">
        <p14:creationId xmlns:p14="http://schemas.microsoft.com/office/powerpoint/2010/main" val="41480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 rot="20610479">
            <a:off x="368733" y="751354"/>
            <a:ext cx="343395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8000" b="1" cap="none" spc="0" dirty="0" smtClean="0">
                <a:ln w="31550" cmpd="sng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Povrch</a:t>
            </a:r>
            <a:endParaRPr lang="cs-CZ" sz="8000" b="1" cap="none" spc="0" dirty="0">
              <a:ln w="31550" cmpd="sng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80110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2219258" cy="1477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5" y="107218"/>
            <a:ext cx="3197861" cy="1233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652120" y="620749"/>
            <a:ext cx="2994731" cy="357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4775">
              <a:lnSpc>
                <a:spcPct val="102000"/>
              </a:lnSpc>
              <a:buSzPct val="45000"/>
              <a:tabLst>
                <a:tab pos="428625" algn="l"/>
                <a:tab pos="533400" algn="l"/>
                <a:tab pos="982663" algn="l"/>
                <a:tab pos="1431925" algn="l"/>
                <a:tab pos="1881188" algn="l"/>
                <a:tab pos="2330450" algn="l"/>
                <a:tab pos="2779713" algn="l"/>
                <a:tab pos="3228975" algn="l"/>
                <a:tab pos="3678238" algn="l"/>
                <a:tab pos="4127500" algn="l"/>
                <a:tab pos="4576763" algn="l"/>
                <a:tab pos="5026025" algn="l"/>
                <a:tab pos="5475288" algn="l"/>
                <a:tab pos="5924550" algn="l"/>
                <a:tab pos="6373813" algn="l"/>
                <a:tab pos="6823075" algn="l"/>
                <a:tab pos="7272338" algn="l"/>
                <a:tab pos="7721600" algn="l"/>
                <a:tab pos="8170863" algn="l"/>
                <a:tab pos="8620125" algn="l"/>
                <a:tab pos="9069388" algn="l"/>
              </a:tabLst>
            </a:pPr>
            <a:r>
              <a:rPr lang="cs-CZ" altLang="cs-CZ" dirty="0">
                <a:ln>
                  <a:solidFill>
                    <a:schemeClr val="accent3">
                      <a:lumMod val="75000"/>
                    </a:schemeClr>
                  </a:solidFill>
                </a:ln>
                <a:effectLst/>
              </a:rPr>
              <a:t>Českomoravská vrchovina </a:t>
            </a:r>
            <a:endParaRPr lang="cs-CZ" dirty="0">
              <a:ln>
                <a:solidFill>
                  <a:schemeClr val="accent3">
                    <a:lumMod val="75000"/>
                  </a:schemeClr>
                </a:solidFill>
              </a:ln>
              <a:effectLst/>
            </a:endParaRPr>
          </a:p>
        </p:txBody>
      </p:sp>
      <p:sp>
        <p:nvSpPr>
          <p:cNvPr id="10" name="Zástupný symbol pro text 1"/>
          <p:cNvSpPr txBox="1">
            <a:spLocks/>
          </p:cNvSpPr>
          <p:nvPr/>
        </p:nvSpPr>
        <p:spPr>
          <a:xfrm>
            <a:off x="2195736" y="1556792"/>
            <a:ext cx="3733800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None/>
              <a:defRPr sz="1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104775">
              <a:lnSpc>
                <a:spcPct val="102000"/>
              </a:lnSpc>
              <a:buSzPct val="45000"/>
              <a:tabLst>
                <a:tab pos="428625" algn="l"/>
                <a:tab pos="533400" algn="l"/>
                <a:tab pos="982663" algn="l"/>
                <a:tab pos="1431925" algn="l"/>
                <a:tab pos="1881188" algn="l"/>
                <a:tab pos="2330450" algn="l"/>
                <a:tab pos="2779713" algn="l"/>
                <a:tab pos="3228975" algn="l"/>
                <a:tab pos="3678238" algn="l"/>
                <a:tab pos="4127500" algn="l"/>
                <a:tab pos="4576763" algn="l"/>
                <a:tab pos="5026025" algn="l"/>
                <a:tab pos="5475288" algn="l"/>
                <a:tab pos="5924550" algn="l"/>
                <a:tab pos="6373813" algn="l"/>
                <a:tab pos="6823075" algn="l"/>
                <a:tab pos="7272338" algn="l"/>
                <a:tab pos="7721600" algn="l"/>
                <a:tab pos="8170863" algn="l"/>
                <a:tab pos="8620125" algn="l"/>
                <a:tab pos="9069388" algn="l"/>
              </a:tabLst>
            </a:pPr>
            <a:r>
              <a:rPr lang="cs-CZ" altLang="cs-CZ" dirty="0">
                <a:ln>
                  <a:solidFill>
                    <a:schemeClr val="accent3">
                      <a:lumMod val="75000"/>
                    </a:schemeClr>
                  </a:solidFill>
                </a:ln>
                <a:effectLst/>
              </a:rPr>
              <a:t>Jevišovická pahorkatina</a:t>
            </a:r>
            <a:endParaRPr lang="cs-CZ" dirty="0">
              <a:ln>
                <a:solidFill>
                  <a:schemeClr val="accent3">
                    <a:lumMod val="75000"/>
                  </a:schemeClr>
                </a:solidFill>
              </a:ln>
              <a:effectLst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533" y="2552864"/>
            <a:ext cx="2411081" cy="16099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ástupný symbol pro text 4"/>
          <p:cNvSpPr txBox="1">
            <a:spLocks/>
          </p:cNvSpPr>
          <p:nvPr/>
        </p:nvSpPr>
        <p:spPr>
          <a:xfrm>
            <a:off x="4405714" y="3200936"/>
            <a:ext cx="3733800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None/>
              <a:defRPr sz="1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104775">
              <a:lnSpc>
                <a:spcPct val="102000"/>
              </a:lnSpc>
              <a:buSzPct val="45000"/>
              <a:tabLst>
                <a:tab pos="428625" algn="l"/>
                <a:tab pos="533400" algn="l"/>
                <a:tab pos="982663" algn="l"/>
                <a:tab pos="1431925" algn="l"/>
                <a:tab pos="1881188" algn="l"/>
                <a:tab pos="2330450" algn="l"/>
                <a:tab pos="2779713" algn="l"/>
                <a:tab pos="3228975" algn="l"/>
                <a:tab pos="3678238" algn="l"/>
                <a:tab pos="4127500" algn="l"/>
                <a:tab pos="4576763" algn="l"/>
                <a:tab pos="5026025" algn="l"/>
                <a:tab pos="5475288" algn="l"/>
                <a:tab pos="5924550" algn="l"/>
                <a:tab pos="6373813" algn="l"/>
                <a:tab pos="6823075" algn="l"/>
                <a:tab pos="7272338" algn="l"/>
                <a:tab pos="7721600" algn="l"/>
                <a:tab pos="8170863" algn="l"/>
                <a:tab pos="8620125" algn="l"/>
                <a:tab pos="9069388" algn="l"/>
              </a:tabLst>
            </a:pPr>
            <a:r>
              <a:rPr lang="cs-CZ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effectLst/>
              </a:rPr>
              <a:t>Křemešnická</a:t>
            </a:r>
            <a:r>
              <a:rPr lang="cs-CZ" dirty="0">
                <a:ln>
                  <a:solidFill>
                    <a:schemeClr val="accent3">
                      <a:lumMod val="75000"/>
                    </a:schemeClr>
                  </a:solidFill>
                </a:ln>
                <a:effectLst/>
              </a:rPr>
              <a:t> vrchovina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649" y="4841055"/>
            <a:ext cx="2093984" cy="15746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3538297" y="5093699"/>
            <a:ext cx="3062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effectLst/>
              </a:rPr>
              <a:t>Hornosázavská</a:t>
            </a:r>
            <a:r>
              <a:rPr lang="cs-CZ" altLang="cs-CZ" dirty="0">
                <a:ln>
                  <a:solidFill>
                    <a:schemeClr val="accent3">
                      <a:lumMod val="75000"/>
                    </a:schemeClr>
                  </a:solidFill>
                </a:ln>
                <a:effectLst/>
              </a:rPr>
              <a:t> pahorkatina </a:t>
            </a:r>
            <a:endParaRPr lang="cs-CZ" dirty="0">
              <a:ln>
                <a:solidFill>
                  <a:schemeClr val="accent3">
                    <a:lumMod val="75000"/>
                  </a:schemeClr>
                </a:solidFill>
              </a:ln>
              <a:effectLst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902" y="107218"/>
            <a:ext cx="2857047" cy="16655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5673657" y="805415"/>
            <a:ext cx="1821332" cy="357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4775">
              <a:lnSpc>
                <a:spcPct val="102000"/>
              </a:lnSpc>
              <a:buSzPct val="45000"/>
              <a:tabLst>
                <a:tab pos="428625" algn="l"/>
                <a:tab pos="533400" algn="l"/>
                <a:tab pos="982663" algn="l"/>
                <a:tab pos="1431925" algn="l"/>
                <a:tab pos="1881188" algn="l"/>
                <a:tab pos="2330450" algn="l"/>
                <a:tab pos="2779713" algn="l"/>
                <a:tab pos="3228975" algn="l"/>
                <a:tab pos="3678238" algn="l"/>
                <a:tab pos="4127500" algn="l"/>
                <a:tab pos="4576763" algn="l"/>
                <a:tab pos="5026025" algn="l"/>
                <a:tab pos="5475288" algn="l"/>
                <a:tab pos="5924550" algn="l"/>
                <a:tab pos="6373813" algn="l"/>
                <a:tab pos="6823075" algn="l"/>
                <a:tab pos="7272338" algn="l"/>
                <a:tab pos="7721600" algn="l"/>
                <a:tab pos="8170863" algn="l"/>
                <a:tab pos="8620125" algn="l"/>
                <a:tab pos="9069388" algn="l"/>
              </a:tabLst>
            </a:pPr>
            <a:r>
              <a:rPr lang="cs-CZ" altLang="cs-CZ" dirty="0">
                <a:ln>
                  <a:solidFill>
                    <a:schemeClr val="accent3">
                      <a:lumMod val="75000"/>
                    </a:schemeClr>
                  </a:solidFill>
                </a:ln>
                <a:effectLst/>
              </a:rPr>
              <a:t>Žďárské vrchy </a:t>
            </a:r>
            <a:endParaRPr lang="cs-CZ" dirty="0">
              <a:ln>
                <a:solidFill>
                  <a:schemeClr val="accent3">
                    <a:lumMod val="75000"/>
                  </a:schemeClr>
                </a:solidFill>
              </a:ln>
              <a:effectLst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91" y="2120774"/>
            <a:ext cx="2897778" cy="21778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délník 10"/>
          <p:cNvSpPr/>
          <p:nvPr/>
        </p:nvSpPr>
        <p:spPr>
          <a:xfrm>
            <a:off x="3332914" y="2840359"/>
            <a:ext cx="2638864" cy="357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4775">
              <a:lnSpc>
                <a:spcPct val="102000"/>
              </a:lnSpc>
              <a:spcBef>
                <a:spcPct val="20000"/>
              </a:spcBef>
              <a:buSzPct val="45000"/>
              <a:tabLst>
                <a:tab pos="428625" algn="l"/>
                <a:tab pos="533400" algn="l"/>
                <a:tab pos="982663" algn="l"/>
                <a:tab pos="1431925" algn="l"/>
                <a:tab pos="1881188" algn="l"/>
                <a:tab pos="2330450" algn="l"/>
                <a:tab pos="2779713" algn="l"/>
                <a:tab pos="3228975" algn="l"/>
                <a:tab pos="3678238" algn="l"/>
                <a:tab pos="4127500" algn="l"/>
                <a:tab pos="4576763" algn="l"/>
                <a:tab pos="5026025" algn="l"/>
                <a:tab pos="5475288" algn="l"/>
                <a:tab pos="5924550" algn="l"/>
                <a:tab pos="6373813" algn="l"/>
                <a:tab pos="6823075" algn="l"/>
                <a:tab pos="7272338" algn="l"/>
                <a:tab pos="7721600" algn="l"/>
                <a:tab pos="8170863" algn="l"/>
                <a:tab pos="8620125" algn="l"/>
                <a:tab pos="9069388" algn="l"/>
              </a:tabLst>
            </a:pPr>
            <a:r>
              <a:rPr lang="cs-CZ" altLang="cs-CZ" dirty="0" err="1" smtClean="0">
                <a:ln>
                  <a:solidFill>
                    <a:schemeClr val="accent3">
                      <a:lumMod val="75000"/>
                    </a:schemeClr>
                  </a:solidFill>
                </a:ln>
                <a:effectLst/>
              </a:rPr>
              <a:t>Křižanovská</a:t>
            </a:r>
            <a:r>
              <a:rPr lang="cs-CZ" altLang="cs-CZ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effectLst/>
              </a:rPr>
              <a:t> vrchovina </a:t>
            </a:r>
            <a:endParaRPr lang="cs-CZ" dirty="0">
              <a:ln>
                <a:solidFill>
                  <a:schemeClr val="accent3">
                    <a:lumMod val="75000"/>
                  </a:schemeClr>
                </a:solidFill>
              </a:ln>
              <a:effectLst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706" y="4720037"/>
            <a:ext cx="2538636" cy="18167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délník 11"/>
          <p:cNvSpPr/>
          <p:nvPr/>
        </p:nvSpPr>
        <p:spPr>
          <a:xfrm>
            <a:off x="4993478" y="5271115"/>
            <a:ext cx="1691489" cy="357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4775">
              <a:lnSpc>
                <a:spcPct val="102000"/>
              </a:lnSpc>
              <a:spcBef>
                <a:spcPct val="20000"/>
              </a:spcBef>
              <a:buSzPct val="45000"/>
              <a:tabLst>
                <a:tab pos="428625" algn="l"/>
                <a:tab pos="533400" algn="l"/>
                <a:tab pos="982663" algn="l"/>
                <a:tab pos="1431925" algn="l"/>
                <a:tab pos="1881188" algn="l"/>
                <a:tab pos="2330450" algn="l"/>
                <a:tab pos="2779713" algn="l"/>
                <a:tab pos="3228975" algn="l"/>
                <a:tab pos="3678238" algn="l"/>
                <a:tab pos="4127500" algn="l"/>
                <a:tab pos="4576763" algn="l"/>
                <a:tab pos="5026025" algn="l"/>
                <a:tab pos="5475288" algn="l"/>
                <a:tab pos="5924550" algn="l"/>
                <a:tab pos="6373813" algn="l"/>
                <a:tab pos="6823075" algn="l"/>
                <a:tab pos="7272338" algn="l"/>
                <a:tab pos="7721600" algn="l"/>
                <a:tab pos="8170863" algn="l"/>
                <a:tab pos="8620125" algn="l"/>
                <a:tab pos="9069388" algn="l"/>
              </a:tabLst>
            </a:pPr>
            <a:r>
              <a:rPr lang="cs-CZ" altLang="cs-CZ" dirty="0">
                <a:ln>
                  <a:solidFill>
                    <a:schemeClr val="accent3">
                      <a:lumMod val="75000"/>
                    </a:schemeClr>
                  </a:solidFill>
                </a:ln>
                <a:effectLst/>
              </a:rPr>
              <a:t>Železné hory </a:t>
            </a:r>
            <a:endParaRPr lang="cs-CZ" dirty="0">
              <a:ln>
                <a:solidFill>
                  <a:schemeClr val="accent3">
                    <a:lumMod val="75000"/>
                  </a:schemeClr>
                </a:solidFill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5537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3" grpId="0"/>
      <p:bldP spid="8" grpId="0"/>
      <p:bldP spid="9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222412" y="404664"/>
            <a:ext cx="38747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Elektrárny: </a:t>
            </a:r>
            <a:endParaRPr lang="cs-CZ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645" y="620688"/>
            <a:ext cx="3805618" cy="23498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10877"/>
            <a:ext cx="3881251" cy="19036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149080"/>
            <a:ext cx="3852686" cy="21671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378521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 rot="20556039">
            <a:off x="660183" y="591153"/>
            <a:ext cx="337624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8000" b="1" cap="none" spc="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7635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Větrn</a:t>
            </a:r>
            <a:r>
              <a:rPr lang="cs-CZ" sz="8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7635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é</a:t>
            </a:r>
            <a:endParaRPr lang="cs-CZ" sz="8000" b="1" cap="none" spc="0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007635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262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539552" y="1412776"/>
            <a:ext cx="7920880" cy="2808312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cs-CZ" dirty="0"/>
              <a:t>Dvě větrné elektrárny mají celkový výkon 4 MW a váha stožáru je 231 tun, váha kabiny </a:t>
            </a:r>
            <a:r>
              <a:rPr lang="cs-CZ" dirty="0" smtClean="0"/>
              <a:t>s vrtulí je zhruba 104 tun</a:t>
            </a:r>
            <a:r>
              <a:rPr lang="cs-CZ" dirty="0"/>
              <a:t>. </a:t>
            </a:r>
            <a:endParaRPr lang="cs-CZ" dirty="0" smtClean="0"/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cs-CZ" dirty="0" smtClean="0"/>
              <a:t>Díky </a:t>
            </a:r>
            <a:r>
              <a:rPr lang="cs-CZ" dirty="0"/>
              <a:t>20letému provozu této soustavy nebude v tepelných elektrárnách spáleno 180 000 tun uhlí, což je 3600 plně naložených vagónů. </a:t>
            </a:r>
            <a:endParaRPr lang="cs-CZ" dirty="0" smtClean="0"/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cs-CZ" dirty="0" smtClean="0"/>
              <a:t>Produkce </a:t>
            </a:r>
            <a:r>
              <a:rPr lang="cs-CZ" dirty="0"/>
              <a:t>těchto dvou větrných elektráren zcela pokryje spotřebu elektrické energie 6 200 lidí. </a:t>
            </a:r>
          </a:p>
        </p:txBody>
      </p:sp>
      <p:sp>
        <p:nvSpPr>
          <p:cNvPr id="6" name="Obdélník 5"/>
          <p:cNvSpPr/>
          <p:nvPr/>
        </p:nvSpPr>
        <p:spPr>
          <a:xfrm>
            <a:off x="1547664" y="404664"/>
            <a:ext cx="22537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24500" cmpd="dbl">
                  <a:solidFill>
                    <a:schemeClr val="accent3">
                      <a:lumMod val="7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Pavlov</a:t>
            </a:r>
            <a:endParaRPr lang="cs-CZ" sz="5400" b="1" cap="none" spc="0" dirty="0">
              <a:ln w="24500" cmpd="dbl">
                <a:solidFill>
                  <a:schemeClr val="accent3">
                    <a:lumMod val="7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954921"/>
            <a:ext cx="5873054" cy="26976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text 4"/>
          <p:cNvSpPr txBox="1">
            <a:spLocks/>
          </p:cNvSpPr>
          <p:nvPr/>
        </p:nvSpPr>
        <p:spPr>
          <a:xfrm>
            <a:off x="539552" y="1400002"/>
            <a:ext cx="7776864" cy="29651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ü"/>
            </a:pPr>
            <a:endParaRPr lang="cs-CZ" dirty="0" smtClean="0"/>
          </a:p>
          <a:p>
            <a:pPr marL="342900" indent="-342900" algn="l">
              <a:buFont typeface="Wingdings" panose="05000000000000000000" pitchFamily="2" charset="2"/>
              <a:buChar char="ü"/>
            </a:pPr>
            <a:endParaRPr lang="cs-CZ" dirty="0"/>
          </a:p>
          <a:p>
            <a:pPr marL="342900" indent="-342900" algn="l">
              <a:buFont typeface="Wingdings" panose="05000000000000000000" pitchFamily="2" charset="2"/>
              <a:buChar char="ü"/>
            </a:pPr>
            <a:endParaRPr lang="cs-CZ" dirty="0" smtClean="0"/>
          </a:p>
          <a:p>
            <a:pPr algn="l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71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 rot="20158378">
            <a:off x="5081820" y="4867615"/>
            <a:ext cx="34115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cs-CZ" sz="6600" b="1" cap="none" spc="0" dirty="0" smtClean="0">
                <a:ln w="17780" cmpd="sng">
                  <a:solidFill>
                    <a:schemeClr val="accent6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Jaderné</a:t>
            </a:r>
            <a:endParaRPr lang="cs-CZ" sz="6600" b="1" cap="none" spc="0" dirty="0">
              <a:ln w="17780" cmpd="sng">
                <a:solidFill>
                  <a:schemeClr val="accent6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56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539552" y="1412776"/>
            <a:ext cx="7920880" cy="2808312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cs-CZ" dirty="0" smtClean="0"/>
              <a:t>Jaderná </a:t>
            </a:r>
            <a:r>
              <a:rPr lang="cs-CZ" dirty="0"/>
              <a:t>elektrárna Dukovany je první provozovanou jadernou elektrárnou na území Česka. 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cs-CZ" dirty="0"/>
              <a:t>Je významným zdrojem české energetické soustavy.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cs-CZ" dirty="0"/>
              <a:t>JE Dukovany je umístěna asi 30 kilometrů jihovýchodně od Třebíče.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cs-CZ" dirty="0"/>
              <a:t>Jaderná elektrárna Dukovany má stejný instalovaný výkon jako Jaderná elektrárna Temelín - 2000 MW. 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539552" y="260648"/>
            <a:ext cx="33233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Dukovany</a:t>
            </a:r>
            <a:endParaRPr lang="cs-CZ" sz="5400" b="1" cap="none" spc="0" dirty="0">
              <a:ln w="24500" cmpd="dbl">
                <a:solidFill>
                  <a:srgbClr val="FF0000"/>
                </a:solidFill>
                <a:prstDash val="solid"/>
                <a:miter lim="800000"/>
              </a:ln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12368"/>
            <a:ext cx="4179869" cy="2748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24118"/>
            <a:ext cx="3663829" cy="25732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15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 rot="20903339">
            <a:off x="5674558" y="4251919"/>
            <a:ext cx="257506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cs-CZ" sz="7200" b="1" dirty="0" smtClean="0">
                <a:ln w="18000">
                  <a:solidFill>
                    <a:schemeClr val="accent6"/>
                  </a:solidFill>
                  <a:prstDash val="solid"/>
                  <a:miter lim="800000"/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Vodní</a:t>
            </a:r>
            <a:endParaRPr lang="cs-CZ" sz="7200" b="1" dirty="0">
              <a:ln w="18000">
                <a:solidFill>
                  <a:schemeClr val="accent6"/>
                </a:solidFill>
                <a:prstDash val="solid"/>
                <a:miter lim="800000"/>
              </a:ln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364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95" y="1700808"/>
            <a:ext cx="5872509" cy="4403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691680" y="404664"/>
            <a:ext cx="50513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noFill/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Sousedící kraje</a:t>
            </a:r>
            <a:endParaRPr lang="cs-CZ" sz="5400" b="1" cap="none" spc="0" dirty="0">
              <a:ln w="180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7" name="Zástupný symbol pro obsah 1"/>
          <p:cNvSpPr txBox="1">
            <a:spLocks/>
          </p:cNvSpPr>
          <p:nvPr/>
        </p:nvSpPr>
        <p:spPr>
          <a:xfrm>
            <a:off x="3851920" y="2467066"/>
            <a:ext cx="6096000" cy="1209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r>
              <a:rPr lang="cs-CZ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Arial Black" panose="020B0A04020102020204" pitchFamily="34" charset="0"/>
              </a:rPr>
              <a:t>Středočeský kraj</a:t>
            </a:r>
            <a:endParaRPr lang="cs-CZ" dirty="0">
              <a:ln>
                <a:solidFill>
                  <a:schemeClr val="tx1"/>
                </a:solidFill>
              </a:ln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Zástupný symbol pro obsah 1"/>
          <p:cNvSpPr txBox="1">
            <a:spLocks/>
          </p:cNvSpPr>
          <p:nvPr/>
        </p:nvSpPr>
        <p:spPr>
          <a:xfrm>
            <a:off x="5004048" y="3155777"/>
            <a:ext cx="6096000" cy="1209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r>
              <a:rPr lang="cs-CZ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Arial Black" panose="020B0A04020102020204" pitchFamily="34" charset="0"/>
              </a:rPr>
              <a:t>Pardubický kraj</a:t>
            </a:r>
            <a:endParaRPr lang="cs-CZ" dirty="0">
              <a:ln>
                <a:solidFill>
                  <a:schemeClr val="tx1"/>
                </a:solidFill>
              </a:ln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Zástupný symbol pro obsah 1"/>
          <p:cNvSpPr txBox="1">
            <a:spLocks/>
          </p:cNvSpPr>
          <p:nvPr/>
        </p:nvSpPr>
        <p:spPr>
          <a:xfrm>
            <a:off x="5100736" y="4091881"/>
            <a:ext cx="6096000" cy="1209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r>
              <a:rPr lang="cs-CZ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Arial Black" panose="020B0A04020102020204" pitchFamily="34" charset="0"/>
              </a:rPr>
              <a:t>Jihomoravský kraj</a:t>
            </a:r>
            <a:endParaRPr lang="cs-CZ" dirty="0">
              <a:ln>
                <a:solidFill>
                  <a:schemeClr val="tx1"/>
                </a:solidFill>
              </a:ln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Zástupný symbol pro obsah 1"/>
          <p:cNvSpPr txBox="1">
            <a:spLocks/>
          </p:cNvSpPr>
          <p:nvPr/>
        </p:nvSpPr>
        <p:spPr>
          <a:xfrm>
            <a:off x="2868488" y="4523929"/>
            <a:ext cx="6096000" cy="1209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r>
              <a:rPr lang="cs-CZ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Arial Black" panose="020B0A04020102020204" pitchFamily="34" charset="0"/>
              </a:rPr>
              <a:t>Jihočeský kraj</a:t>
            </a:r>
            <a:endParaRPr lang="cs-CZ" dirty="0">
              <a:ln>
                <a:solidFill>
                  <a:schemeClr val="tx1"/>
                </a:solidFill>
              </a:ln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79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323528" y="1052736"/>
            <a:ext cx="5688632" cy="2376264"/>
          </a:xfrm>
        </p:spPr>
        <p:txBody>
          <a:bodyPr>
            <a:noAutofit/>
          </a:bodyPr>
          <a:lstStyle/>
          <a:p>
            <a:pPr algn="l"/>
            <a:r>
              <a:rPr lang="cs-CZ" sz="1800" b="1" dirty="0"/>
              <a:t>Vodní elektrárna Vír 1</a:t>
            </a:r>
            <a:endParaRPr lang="cs-CZ" sz="1800" dirty="0" smtClean="0"/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cs-CZ" sz="1800" dirty="0"/>
              <a:t>Vír I. stojí na pravém břehu pod stěnou hráze a vodu do ní přivádějí 2 ocelové tlakové přivaděče o průměru 2 200 mm zabetonované do bloků hráze. </a:t>
            </a:r>
            <a:endParaRPr lang="cs-CZ" sz="1800" dirty="0" smtClean="0"/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cs-CZ" sz="1800" dirty="0"/>
              <a:t>M</a:t>
            </a:r>
            <a:r>
              <a:rPr lang="cs-CZ" sz="1800" dirty="0" smtClean="0"/>
              <a:t>aximální průtok </a:t>
            </a:r>
            <a:r>
              <a:rPr lang="cs-CZ" sz="1800" dirty="0"/>
              <a:t>56 m</a:t>
            </a:r>
            <a:r>
              <a:rPr lang="cs-CZ" sz="1800" baseline="30000" dirty="0"/>
              <a:t>3</a:t>
            </a:r>
            <a:r>
              <a:rPr lang="cs-CZ" sz="1800" dirty="0"/>
              <a:t> za sekundu při maximální hladině přehrady.</a:t>
            </a:r>
            <a:endParaRPr lang="cs-CZ" sz="1800" dirty="0" smtClean="0"/>
          </a:p>
        </p:txBody>
      </p:sp>
      <p:sp>
        <p:nvSpPr>
          <p:cNvPr id="2" name="Obdélník 1"/>
          <p:cNvSpPr/>
          <p:nvPr/>
        </p:nvSpPr>
        <p:spPr>
          <a:xfrm>
            <a:off x="3908998" y="116632"/>
            <a:ext cx="132600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cs-CZ" sz="6600" b="1" cap="none" spc="0" dirty="0" smtClean="0">
                <a:ln>
                  <a:solidFill>
                    <a:schemeClr val="tx1"/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Vír</a:t>
            </a:r>
            <a:endParaRPr lang="cs-CZ" sz="6600" b="1" cap="none" spc="0" dirty="0">
              <a:ln>
                <a:solidFill>
                  <a:schemeClr val="tx1"/>
                </a:solidFill>
              </a:ln>
              <a:solidFill>
                <a:schemeClr val="bg2">
                  <a:lumMod val="10000"/>
                </a:schemeClr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052736"/>
            <a:ext cx="2857500" cy="24479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text 4"/>
          <p:cNvSpPr txBox="1">
            <a:spLocks/>
          </p:cNvSpPr>
          <p:nvPr/>
        </p:nvSpPr>
        <p:spPr>
          <a:xfrm>
            <a:off x="2987824" y="3645024"/>
            <a:ext cx="5616624" cy="23762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800" b="1" dirty="0"/>
              <a:t>Vodní elektrárna Vír </a:t>
            </a:r>
            <a:r>
              <a:rPr lang="cs-CZ" sz="1800" b="1" dirty="0" smtClean="0"/>
              <a:t>2</a:t>
            </a:r>
            <a:endParaRPr lang="cs-CZ" sz="1800" b="1" dirty="0"/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cs-CZ" sz="1800" dirty="0" smtClean="0"/>
              <a:t>Vír </a:t>
            </a:r>
            <a:r>
              <a:rPr lang="cs-CZ" sz="1800" dirty="0"/>
              <a:t>II. je v provozu od listopadu 1952. </a:t>
            </a:r>
            <a:endParaRPr lang="cs-CZ" sz="1800" dirty="0" smtClean="0"/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cs-CZ" sz="1800" dirty="0" smtClean="0"/>
              <a:t>Není </a:t>
            </a:r>
            <a:r>
              <a:rPr lang="cs-CZ" sz="1800" dirty="0"/>
              <a:t>umístěná pod hrází vyrovnávací nádrže, ale na opačné straně skalního ostrohu. </a:t>
            </a:r>
            <a:endParaRPr lang="cs-CZ" sz="1800" dirty="0" smtClean="0"/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cs-CZ" sz="1800" dirty="0" smtClean="0"/>
              <a:t>S </a:t>
            </a:r>
            <a:r>
              <a:rPr lang="cs-CZ" sz="1800" dirty="0"/>
              <a:t>vodní nádrží je spojena 132 metrů dlouhou </a:t>
            </a:r>
            <a:r>
              <a:rPr lang="cs-CZ" sz="1800" dirty="0" smtClean="0"/>
              <a:t>turbína </a:t>
            </a:r>
            <a:r>
              <a:rPr lang="cs-CZ" sz="1800" dirty="0"/>
              <a:t>se </a:t>
            </a:r>
            <a:r>
              <a:rPr lang="cs-CZ" sz="1800" dirty="0" smtClean="0"/>
              <a:t>spádem vody </a:t>
            </a:r>
            <a:r>
              <a:rPr lang="cs-CZ" sz="1800" dirty="0"/>
              <a:t>13,5 metru.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48756"/>
            <a:ext cx="2619375" cy="3176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49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772792" y="260648"/>
            <a:ext cx="28568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cs-CZ" sz="5400" b="1" dirty="0" smtClean="0">
                <a:ln w="18000">
                  <a:solidFill>
                    <a:srgbClr val="FF09CA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Dalešice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501008"/>
            <a:ext cx="5400600" cy="3037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052736"/>
            <a:ext cx="2381250" cy="179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text 4"/>
          <p:cNvSpPr txBox="1">
            <a:spLocks/>
          </p:cNvSpPr>
          <p:nvPr/>
        </p:nvSpPr>
        <p:spPr>
          <a:xfrm>
            <a:off x="395536" y="1183978"/>
            <a:ext cx="5256584" cy="28083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cs-CZ" dirty="0" smtClean="0"/>
              <a:t> Je přečerpávací vodní nádrž, která leží na řece Jihlavě jihovýchodně od Třebíče. 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cs-CZ" dirty="0" smtClean="0"/>
              <a:t>Byla postavena v letech 1970 až 1978 a její součástí je dolní nádrž Mohelno. 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cs-CZ" dirty="0" smtClean="0"/>
              <a:t>Vzdutí hladiny je dlouhé 22 km a sahá až k obci Vladislav.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947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187624" y="332656"/>
            <a:ext cx="29033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cs-CZ" sz="5400" b="1" dirty="0" smtClean="0">
                <a:ln w="18000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Mohelno</a:t>
            </a:r>
            <a:endParaRPr lang="cs-CZ" sz="5400" b="1" dirty="0">
              <a:ln w="18000">
                <a:solidFill>
                  <a:schemeClr val="tx2"/>
                </a:solidFill>
                <a:prstDash val="solid"/>
                <a:miter lim="800000"/>
              </a:ln>
              <a:solidFill>
                <a:schemeClr val="accent6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Zástupný symbol pro text 4"/>
          <p:cNvSpPr txBox="1">
            <a:spLocks/>
          </p:cNvSpPr>
          <p:nvPr/>
        </p:nvSpPr>
        <p:spPr>
          <a:xfrm>
            <a:off x="251520" y="1294893"/>
            <a:ext cx="8280920" cy="28083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cs-CZ" dirty="0"/>
              <a:t>Přívod vody na </a:t>
            </a:r>
            <a:r>
              <a:rPr lang="cs-CZ" dirty="0" smtClean="0"/>
              <a:t>turbínu </a:t>
            </a:r>
            <a:r>
              <a:rPr lang="cs-CZ" dirty="0"/>
              <a:t>zajišťuje potrubí o průměru 1200 mm a délce 30 m. </a:t>
            </a:r>
            <a:endParaRPr lang="cs-CZ" dirty="0" smtClean="0"/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cs-CZ" dirty="0" smtClean="0"/>
              <a:t>Napětí </a:t>
            </a:r>
            <a:r>
              <a:rPr lang="cs-CZ" dirty="0"/>
              <a:t>generátoru je 6,3 </a:t>
            </a:r>
            <a:r>
              <a:rPr lang="cs-CZ" dirty="0" smtClean="0"/>
              <a:t>KV.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cs-CZ" dirty="0" smtClean="0"/>
              <a:t>Vtok </a:t>
            </a:r>
            <a:r>
              <a:rPr lang="cs-CZ" dirty="0"/>
              <a:t>i výtok je možné </a:t>
            </a:r>
            <a:r>
              <a:rPr lang="cs-CZ" dirty="0" smtClean="0"/>
              <a:t>zastavit </a:t>
            </a:r>
            <a:r>
              <a:rPr lang="cs-CZ" dirty="0"/>
              <a:t>ocelovými vraty</a:t>
            </a:r>
            <a:r>
              <a:rPr lang="cs-CZ" dirty="0" smtClean="0"/>
              <a:t>.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cs-CZ" dirty="0"/>
              <a:t>Vlastní elektrárna je schopna najet do provozu bez pomocí </a:t>
            </a:r>
            <a:r>
              <a:rPr lang="cs-CZ" dirty="0" smtClean="0"/>
              <a:t>jiné </a:t>
            </a:r>
            <a:r>
              <a:rPr lang="cs-CZ" dirty="0"/>
              <a:t>sítě a tím zprovoznit v době krize elektrárnu Dalešice, </a:t>
            </a:r>
            <a:r>
              <a:rPr lang="cs-CZ" dirty="0" smtClean="0"/>
              <a:t>která je </a:t>
            </a:r>
            <a:r>
              <a:rPr lang="cs-CZ" dirty="0"/>
              <a:t>dálkově </a:t>
            </a:r>
            <a:r>
              <a:rPr lang="cs-CZ" dirty="0" smtClean="0"/>
              <a:t>ovládána.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573016"/>
            <a:ext cx="4032448" cy="31936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116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23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23528" y="188640"/>
            <a:ext cx="29157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 smtClean="0">
                <a:ln w="18000">
                  <a:solidFill>
                    <a:srgbClr val="7030A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Památky</a:t>
            </a:r>
            <a:endParaRPr lang="cs-CZ" sz="5400" b="1" cap="all" spc="0" dirty="0">
              <a:ln w="18000">
                <a:solidFill>
                  <a:srgbClr val="7030A0"/>
                </a:solidFill>
                <a:prstDash val="solid"/>
                <a:miter lim="800000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3"/>
            <a:ext cx="2699775" cy="19665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779912" y="499993"/>
            <a:ext cx="317099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36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Centrum Telče</a:t>
            </a:r>
            <a:endParaRPr lang="cs-CZ" sz="36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10829"/>
            <a:ext cx="2985362" cy="167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2529082" y="2636912"/>
            <a:ext cx="582884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28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Kostel svatého Jana Nepomuckého </a:t>
            </a:r>
            <a:endParaRPr lang="cs-CZ" sz="2800" dirty="0" smtClean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cs-CZ" sz="28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 </a:t>
            </a:r>
            <a:r>
              <a:rPr lang="cs-CZ" sz="28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Zelené Hoře 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65104"/>
            <a:ext cx="2664296" cy="19982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398" y="4044332"/>
            <a:ext cx="2250962" cy="26397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délník 11"/>
          <p:cNvSpPr/>
          <p:nvPr/>
        </p:nvSpPr>
        <p:spPr>
          <a:xfrm>
            <a:off x="2529082" y="4671717"/>
            <a:ext cx="4263475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28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Židovská čtvrť a </a:t>
            </a:r>
            <a:endParaRPr lang="cs-CZ" sz="2800" dirty="0" smtClean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cs-CZ" sz="28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bazilika </a:t>
            </a:r>
            <a:r>
              <a:rPr lang="cs-CZ" sz="28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svatého Prokopa </a:t>
            </a:r>
            <a:endParaRPr lang="cs-CZ" sz="2800" dirty="0" smtClean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cs-CZ" sz="28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 </a:t>
            </a:r>
            <a:r>
              <a:rPr lang="cs-CZ" sz="280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Třebíči </a:t>
            </a:r>
          </a:p>
        </p:txBody>
      </p:sp>
    </p:spTree>
    <p:extLst>
      <p:ext uri="{BB962C8B-B14F-4D97-AF65-F5344CB8AC3E}">
        <p14:creationId xmlns:p14="http://schemas.microsoft.com/office/powerpoint/2010/main" val="35716108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062932" y="188640"/>
            <a:ext cx="14462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3200" b="1" cap="none" spc="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Zdroje</a:t>
            </a:r>
            <a:endParaRPr lang="cs-CZ" sz="3200" b="1" cap="none" spc="0" dirty="0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Zástupný symbol pro text 1"/>
          <p:cNvSpPr>
            <a:spLocks noGrp="1"/>
          </p:cNvSpPr>
          <p:nvPr>
            <p:ph type="body" idx="1"/>
          </p:nvPr>
        </p:nvSpPr>
        <p:spPr>
          <a:xfrm>
            <a:off x="179512" y="773415"/>
            <a:ext cx="8856984" cy="5967953"/>
          </a:xfrm>
        </p:spPr>
        <p:txBody>
          <a:bodyPr>
            <a:noAutofit/>
          </a:bodyPr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sz="1200" dirty="0"/>
              <a:t>S</a:t>
            </a:r>
            <a:r>
              <a:rPr lang="cs-CZ" sz="1200" dirty="0"/>
              <a:t>nímek 1</a:t>
            </a:r>
            <a:r>
              <a:rPr lang="cs-CZ" sz="1200" dirty="0"/>
              <a:t>: </a:t>
            </a:r>
            <a:r>
              <a:rPr lang="cs-CZ" sz="1200" dirty="0">
                <a:hlinkClick r:id="rId2"/>
              </a:rPr>
              <a:t>http://</a:t>
            </a:r>
            <a:r>
              <a:rPr lang="cs-CZ" sz="1200" dirty="0">
                <a:hlinkClick r:id="rId2"/>
              </a:rPr>
              <a:t>archiv.brozkeff.net/weblog/publish/167_1.jpg</a:t>
            </a:r>
            <a:endParaRPr lang="cs-CZ" sz="1200" dirty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sz="1200" dirty="0"/>
              <a:t>Snímek 2</a:t>
            </a:r>
            <a:r>
              <a:rPr lang="cs-CZ" sz="1200" dirty="0"/>
              <a:t>: </a:t>
            </a:r>
            <a:r>
              <a:rPr lang="cs-CZ" sz="1200" dirty="0">
                <a:hlinkClick r:id="rId3"/>
              </a:rPr>
              <a:t>http://wiki.rvp.cz/@api/deki/files/8467/=</a:t>
            </a:r>
            <a:r>
              <a:rPr lang="cs-CZ" sz="1200" dirty="0">
                <a:hlinkClick r:id="rId3"/>
              </a:rPr>
              <a:t>800px-Kraj_Vysocina.svg.png?size=webview</a:t>
            </a:r>
            <a:endParaRPr lang="cs-CZ" sz="1200" dirty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sz="1200" dirty="0"/>
              <a:t>Snímek </a:t>
            </a:r>
            <a:r>
              <a:rPr lang="cs-CZ" sz="1200" dirty="0"/>
              <a:t>3: </a:t>
            </a:r>
            <a:r>
              <a:rPr lang="cs-CZ" sz="1200" dirty="0">
                <a:hlinkClick r:id="rId4"/>
              </a:rPr>
              <a:t>http://</a:t>
            </a:r>
            <a:r>
              <a:rPr lang="cs-CZ" sz="1200" dirty="0">
                <a:hlinkClick r:id="rId4"/>
              </a:rPr>
              <a:t>photoblog.entity.cz/images/vysocina.jpg</a:t>
            </a:r>
            <a:endParaRPr lang="cs-CZ" sz="1200" dirty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sz="1200" dirty="0"/>
              <a:t>Snímek 4</a:t>
            </a:r>
            <a:r>
              <a:rPr lang="cs-CZ" sz="1200" dirty="0"/>
              <a:t>: </a:t>
            </a:r>
            <a:r>
              <a:rPr lang="cs-CZ" sz="1200" dirty="0">
                <a:hlinkClick r:id="rId5"/>
              </a:rPr>
              <a:t>http://www.historickasidla.cz/galerie/obrazky</a:t>
            </a:r>
            <a:r>
              <a:rPr lang="cs-CZ" sz="1200" dirty="0" smtClean="0">
                <a:hlinkClick r:id="rId5"/>
              </a:rPr>
              <a:t>/</a:t>
            </a:r>
            <a:r>
              <a:rPr lang="cs-CZ" sz="1200" dirty="0" smtClean="0"/>
              <a:t> , </a:t>
            </a:r>
            <a:r>
              <a:rPr lang="cs-CZ" sz="1200" dirty="0" smtClean="0">
                <a:solidFill>
                  <a:schemeClr val="tx2"/>
                </a:solidFill>
              </a:rPr>
              <a:t>http</a:t>
            </a:r>
            <a:r>
              <a:rPr lang="cs-CZ" sz="1200" dirty="0">
                <a:solidFill>
                  <a:schemeClr val="tx2"/>
                </a:solidFill>
              </a:rPr>
              <a:t>://</a:t>
            </a:r>
            <a:r>
              <a:rPr lang="cs-CZ" sz="1200" dirty="0" smtClean="0">
                <a:solidFill>
                  <a:schemeClr val="tx2"/>
                </a:solidFill>
              </a:rPr>
              <a:t>www.czechinform.cz/data/cities/jihlava.gif</a:t>
            </a:r>
            <a:endParaRPr lang="cs-CZ" sz="1200" dirty="0">
              <a:solidFill>
                <a:schemeClr val="tx2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sz="1200" dirty="0"/>
              <a:t>Snímek </a:t>
            </a:r>
            <a:r>
              <a:rPr lang="cs-CZ" sz="1200" dirty="0" smtClean="0"/>
              <a:t>5</a:t>
            </a:r>
            <a:r>
              <a:rPr lang="cs-CZ" sz="1200" dirty="0"/>
              <a:t>: </a:t>
            </a:r>
            <a:r>
              <a:rPr lang="cs-CZ" sz="1200" dirty="0">
                <a:hlinkClick r:id="rId6"/>
              </a:rPr>
              <a:t>http://</a:t>
            </a:r>
            <a:r>
              <a:rPr lang="cs-CZ" sz="1200" dirty="0" smtClean="0">
                <a:hlinkClick r:id="rId6"/>
              </a:rPr>
              <a:t>www.ubytovani-zdar-nad-sazavou.com/Images</a:t>
            </a:r>
            <a:r>
              <a:rPr lang="cs-CZ" sz="1200" dirty="0" smtClean="0"/>
              <a:t> , </a:t>
            </a:r>
            <a:r>
              <a:rPr lang="cs-CZ" sz="900" dirty="0" smtClean="0"/>
              <a:t>       </a:t>
            </a:r>
            <a:r>
              <a:rPr lang="cs-CZ" sz="1200" dirty="0">
                <a:solidFill>
                  <a:schemeClr val="tx2"/>
                </a:solidFill>
              </a:rPr>
              <a:t>http://www.czechinform.cz/data/cities/zdar-nad-sazavou.gif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sz="1200" dirty="0"/>
              <a:t>Snímek </a:t>
            </a:r>
            <a:r>
              <a:rPr lang="cs-CZ" sz="1200" dirty="0" smtClean="0"/>
              <a:t>6</a:t>
            </a:r>
            <a:r>
              <a:rPr lang="cs-CZ" sz="1200" dirty="0"/>
              <a:t>: </a:t>
            </a:r>
            <a:r>
              <a:rPr lang="cs-CZ" sz="1200" dirty="0">
                <a:hlinkClick r:id="rId7"/>
              </a:rPr>
              <a:t>https://</a:t>
            </a:r>
            <a:r>
              <a:rPr lang="cs-CZ" sz="1200" dirty="0" smtClean="0">
                <a:hlinkClick r:id="rId7"/>
              </a:rPr>
              <a:t>es.wikipedia.org/</a:t>
            </a:r>
            <a:r>
              <a:rPr lang="cs-CZ" sz="1200" dirty="0" smtClean="0"/>
              <a:t> 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sz="1200" dirty="0" smtClean="0"/>
              <a:t>Snímek 7</a:t>
            </a:r>
            <a:r>
              <a:rPr lang="cs-CZ" sz="1200" dirty="0"/>
              <a:t>: </a:t>
            </a:r>
            <a:r>
              <a:rPr lang="cs-CZ" sz="1200" dirty="0">
                <a:hlinkClick r:id="rId8"/>
              </a:rPr>
              <a:t>http://</a:t>
            </a:r>
            <a:r>
              <a:rPr lang="cs-CZ" sz="1200" dirty="0" smtClean="0">
                <a:hlinkClick r:id="rId8"/>
              </a:rPr>
              <a:t>www.edb.cz/grmat/obr/tmb/t_w1504220311000_obr.jpg</a:t>
            </a:r>
            <a:endParaRPr lang="cs-CZ" sz="1200" dirty="0" smtClean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sz="1200" dirty="0" smtClean="0"/>
              <a:t>Snímek </a:t>
            </a:r>
            <a:r>
              <a:rPr lang="cs-CZ" sz="1200" dirty="0"/>
              <a:t>8: </a:t>
            </a:r>
            <a:r>
              <a:rPr lang="cs-CZ" sz="1200" dirty="0">
                <a:hlinkClick r:id="rId9"/>
              </a:rPr>
              <a:t>https://</a:t>
            </a:r>
            <a:r>
              <a:rPr lang="cs-CZ" sz="1200" dirty="0" smtClean="0">
                <a:hlinkClick r:id="rId9"/>
              </a:rPr>
              <a:t>cs.wikipedia.org/wiki/Pelh%C5%99imov</a:t>
            </a:r>
            <a:endParaRPr lang="cs-CZ" sz="1200" dirty="0" smtClean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sz="1200" dirty="0" smtClean="0"/>
              <a:t>Snímek 9</a:t>
            </a:r>
            <a:r>
              <a:rPr lang="cs-CZ" sz="1200" dirty="0"/>
              <a:t>: </a:t>
            </a:r>
            <a:r>
              <a:rPr lang="cs-CZ" sz="1200" dirty="0">
                <a:hlinkClick r:id="rId10"/>
              </a:rPr>
              <a:t>http://</a:t>
            </a:r>
            <a:r>
              <a:rPr lang="cs-CZ" sz="1200" dirty="0" smtClean="0">
                <a:hlinkClick r:id="rId10"/>
              </a:rPr>
              <a:t>www.czechnymph.com/data/web/gallery/muskarenicz/img/img_arti/318_02.jpg</a:t>
            </a:r>
            <a:endParaRPr lang="cs-CZ" sz="1200" dirty="0" smtClean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sz="1200" dirty="0" smtClean="0"/>
              <a:t>Snímek 10</a:t>
            </a:r>
            <a:r>
              <a:rPr lang="cs-CZ" sz="1200" dirty="0"/>
              <a:t>: </a:t>
            </a:r>
            <a:r>
              <a:rPr lang="cs-CZ" sz="1200" dirty="0">
                <a:hlinkClick r:id="rId11"/>
              </a:rPr>
              <a:t>http://www.czechnymph.cz/cz/clanky/reviry</a:t>
            </a:r>
            <a:r>
              <a:rPr lang="cs-CZ" sz="1200" dirty="0" smtClean="0">
                <a:hlinkClick r:id="rId11"/>
              </a:rPr>
              <a:t>/</a:t>
            </a:r>
            <a:endParaRPr lang="cs-CZ" sz="1200" dirty="0" smtClean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sz="1200" dirty="0"/>
              <a:t>Snímek 11: </a:t>
            </a:r>
            <a:r>
              <a:rPr lang="cs-CZ" sz="1200" dirty="0">
                <a:hlinkClick r:id="rId11"/>
              </a:rPr>
              <a:t>http://www.czechnymph.cz/cz/clanky/reviry</a:t>
            </a:r>
            <a:r>
              <a:rPr lang="cs-CZ" sz="1200" dirty="0" smtClean="0">
                <a:hlinkClick r:id="rId11"/>
              </a:rPr>
              <a:t>/</a:t>
            </a:r>
            <a:endParaRPr lang="cs-CZ" sz="1200" dirty="0" smtClean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sz="1200" dirty="0" smtClean="0"/>
              <a:t>Snímek 12</a:t>
            </a:r>
            <a:r>
              <a:rPr lang="cs-CZ" sz="1200" dirty="0"/>
              <a:t>: </a:t>
            </a:r>
            <a:r>
              <a:rPr lang="cs-CZ" sz="1200" dirty="0">
                <a:hlinkClick r:id="rId12"/>
              </a:rPr>
              <a:t>http://www.atlasceska.cz/kraj-vysocina/hrady-a-zamky/zriceniny</a:t>
            </a:r>
            <a:r>
              <a:rPr lang="cs-CZ" sz="1200" dirty="0" smtClean="0">
                <a:hlinkClick r:id="rId12"/>
              </a:rPr>
              <a:t>/</a:t>
            </a:r>
            <a:endParaRPr lang="cs-CZ" sz="1200" dirty="0" smtClean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sz="1200" dirty="0"/>
              <a:t>Snímek 13: </a:t>
            </a:r>
            <a:r>
              <a:rPr lang="cs-CZ" sz="1200" dirty="0">
                <a:hlinkClick r:id="rId13"/>
              </a:rPr>
              <a:t>http://</a:t>
            </a:r>
            <a:r>
              <a:rPr lang="cs-CZ" sz="1200" dirty="0" smtClean="0">
                <a:hlinkClick r:id="rId13"/>
              </a:rPr>
              <a:t>gynome.nmnm.cz/gisvysociny/pic/</a:t>
            </a:r>
            <a:endParaRPr lang="cs-CZ" sz="1200" dirty="0" smtClean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sz="1200" dirty="0" smtClean="0"/>
              <a:t>Snímek 16</a:t>
            </a:r>
            <a:r>
              <a:rPr lang="cs-CZ" sz="1200" dirty="0"/>
              <a:t>: </a:t>
            </a:r>
            <a:r>
              <a:rPr lang="cs-CZ" sz="1200" dirty="0">
                <a:hlinkClick r:id="rId14"/>
              </a:rPr>
              <a:t>http://foto.mapy.cz</a:t>
            </a:r>
            <a:r>
              <a:rPr lang="cs-CZ" sz="1200" dirty="0" smtClean="0">
                <a:hlinkClick r:id="rId14"/>
              </a:rPr>
              <a:t>/</a:t>
            </a:r>
            <a:endParaRPr lang="cs-CZ" sz="1200" dirty="0" smtClean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sz="1200" dirty="0" smtClean="0"/>
              <a:t>Snímek 18</a:t>
            </a:r>
            <a:r>
              <a:rPr lang="cs-CZ" sz="1200" dirty="0"/>
              <a:t>: </a:t>
            </a:r>
            <a:r>
              <a:rPr lang="cs-CZ" sz="1200" dirty="0">
                <a:hlinkClick r:id="rId14"/>
              </a:rPr>
              <a:t>http://foto.mapy.cz</a:t>
            </a:r>
            <a:r>
              <a:rPr lang="cs-CZ" sz="1200" dirty="0" smtClean="0">
                <a:hlinkClick r:id="rId14"/>
              </a:rPr>
              <a:t>/</a:t>
            </a:r>
            <a:endParaRPr lang="cs-CZ" sz="1200" dirty="0" smtClean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sz="1200" dirty="0" smtClean="0"/>
              <a:t>Snímek 20</a:t>
            </a:r>
            <a:r>
              <a:rPr lang="cs-CZ" sz="1200" dirty="0"/>
              <a:t>: </a:t>
            </a:r>
            <a:r>
              <a:rPr lang="cs-CZ" sz="1200" dirty="0">
                <a:hlinkClick r:id="rId15"/>
              </a:rPr>
              <a:t>http://</a:t>
            </a:r>
            <a:r>
              <a:rPr lang="cs-CZ" sz="1200" dirty="0" smtClean="0">
                <a:hlinkClick r:id="rId15"/>
              </a:rPr>
              <a:t>www.prehradavir.cz/obrazky/</a:t>
            </a:r>
            <a:endParaRPr lang="cs-CZ" sz="1200" dirty="0" smtClean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sz="1200" dirty="0" smtClean="0"/>
              <a:t>Snímek 21</a:t>
            </a:r>
            <a:r>
              <a:rPr lang="cs-CZ" sz="1200" dirty="0"/>
              <a:t>: </a:t>
            </a:r>
            <a:r>
              <a:rPr lang="cs-CZ" sz="1200" dirty="0">
                <a:hlinkClick r:id="rId16"/>
              </a:rPr>
              <a:t>https://</a:t>
            </a:r>
            <a:r>
              <a:rPr lang="cs-CZ" sz="1200" dirty="0" smtClean="0">
                <a:hlinkClick r:id="rId16"/>
              </a:rPr>
              <a:t>cs.wikipedia.org/wiki/</a:t>
            </a:r>
            <a:endParaRPr lang="cs-CZ" sz="1200" dirty="0" smtClean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sz="1200" dirty="0" smtClean="0"/>
              <a:t>Snímek 22</a:t>
            </a:r>
            <a:r>
              <a:rPr lang="cs-CZ" sz="1200" dirty="0"/>
              <a:t>: </a:t>
            </a:r>
            <a:r>
              <a:rPr lang="cs-CZ" sz="1200" dirty="0">
                <a:hlinkClick r:id="rId17"/>
              </a:rPr>
              <a:t>https://</a:t>
            </a:r>
            <a:r>
              <a:rPr lang="cs-CZ" sz="1200" dirty="0" smtClean="0">
                <a:hlinkClick r:id="rId17"/>
              </a:rPr>
              <a:t>www.cez.cz/</a:t>
            </a:r>
            <a:r>
              <a:rPr lang="cs-CZ" sz="1200" dirty="0" err="1" smtClean="0">
                <a:hlinkClick r:id="rId17"/>
              </a:rPr>
              <a:t>edee</a:t>
            </a:r>
            <a:r>
              <a:rPr lang="cs-CZ" sz="1200" dirty="0" smtClean="0">
                <a:hlinkClick r:id="rId17"/>
              </a:rPr>
              <a:t>/</a:t>
            </a:r>
            <a:r>
              <a:rPr lang="cs-CZ" sz="1200" dirty="0" err="1" smtClean="0">
                <a:hlinkClick r:id="rId17"/>
              </a:rPr>
              <a:t>content</a:t>
            </a:r>
            <a:r>
              <a:rPr lang="cs-CZ" sz="1200" dirty="0" smtClean="0">
                <a:hlinkClick r:id="rId17"/>
              </a:rPr>
              <a:t>/</a:t>
            </a:r>
            <a:r>
              <a:rPr lang="cs-CZ" sz="1200" dirty="0" err="1" smtClean="0">
                <a:hlinkClick r:id="rId17"/>
              </a:rPr>
              <a:t>img</a:t>
            </a:r>
            <a:r>
              <a:rPr lang="cs-CZ" sz="1200" dirty="0" smtClean="0">
                <a:hlinkClick r:id="rId17"/>
              </a:rPr>
              <a:t>/pro-media/fotogalerie/galerie-</a:t>
            </a:r>
            <a:r>
              <a:rPr lang="cs-CZ" sz="1200" dirty="0" err="1" smtClean="0">
                <a:hlinkClick r:id="rId17"/>
              </a:rPr>
              <a:t>mohelno</a:t>
            </a:r>
            <a:r>
              <a:rPr lang="cs-CZ" sz="1200" dirty="0" smtClean="0">
                <a:hlinkClick r:id="rId17"/>
              </a:rPr>
              <a:t>/01_mohelno.jpg</a:t>
            </a:r>
            <a:r>
              <a:rPr lang="cs-CZ" sz="1200" dirty="0"/>
              <a:t>, </a:t>
            </a:r>
            <a:r>
              <a:rPr lang="cs-CZ" sz="1200" dirty="0">
                <a:hlinkClick r:id="rId17"/>
              </a:rPr>
              <a:t>https://</a:t>
            </a:r>
            <a:r>
              <a:rPr lang="cs-CZ" sz="1200" dirty="0" smtClean="0">
                <a:hlinkClick r:id="rId17"/>
              </a:rPr>
              <a:t>www.cez.cz/edee/content/img/pro-media/fotogalerie/galerie-mohelno/01_mohelno.jpg</a:t>
            </a:r>
            <a:endParaRPr lang="cs-CZ" sz="1200" dirty="0" smtClean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sz="1200" dirty="0"/>
              <a:t>Snímek 23: </a:t>
            </a:r>
            <a:r>
              <a:rPr lang="cs-CZ" sz="1200" dirty="0">
                <a:hlinkClick r:id="rId18"/>
              </a:rPr>
              <a:t>https://upload.wikimedia.org/wikipedia/commons</a:t>
            </a:r>
            <a:r>
              <a:rPr lang="cs-CZ" sz="1200" dirty="0" smtClean="0">
                <a:hlinkClick r:id="rId18"/>
              </a:rPr>
              <a:t>/</a:t>
            </a:r>
            <a:endParaRPr lang="cs-CZ" sz="1200" dirty="0" smtClean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sz="1200" dirty="0" smtClean="0"/>
              <a:t>Snímek 24</a:t>
            </a:r>
            <a:r>
              <a:rPr lang="cs-CZ" sz="1200" dirty="0"/>
              <a:t>: </a:t>
            </a:r>
            <a:r>
              <a:rPr lang="cs-CZ" sz="1200" dirty="0">
                <a:hlinkClick r:id="rId19"/>
              </a:rPr>
              <a:t>http://</a:t>
            </a:r>
            <a:r>
              <a:rPr lang="cs-CZ" sz="1200">
                <a:hlinkClick r:id="rId19"/>
              </a:rPr>
              <a:t>www.atlasceska.cz/kraj-vysocina/pamatky-unesco</a:t>
            </a:r>
            <a:r>
              <a:rPr lang="cs-CZ" sz="1200" smtClean="0">
                <a:hlinkClick r:id="rId19"/>
              </a:rPr>
              <a:t>/</a:t>
            </a:r>
            <a:r>
              <a:rPr lang="cs-CZ" sz="1200" smtClean="0"/>
              <a:t> </a:t>
            </a:r>
            <a:endParaRPr lang="cs-CZ" sz="1200" dirty="0" smtClean="0"/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cs-CZ" sz="1200" dirty="0" smtClean="0"/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cs-CZ" sz="1200" dirty="0" smtClean="0"/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cs-CZ" sz="1200" dirty="0" smtClean="0"/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cs-CZ" sz="1200" dirty="0" smtClean="0"/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cs-CZ" sz="1200" dirty="0" smtClean="0"/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cs-CZ" sz="1200" dirty="0"/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cs-CZ" sz="1600" dirty="0"/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62608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539552" y="188640"/>
            <a:ext cx="2492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Okresy</a:t>
            </a:r>
            <a:endParaRPr lang="cs-CZ" sz="5400" b="1" cap="none" spc="0" dirty="0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Zástupný symbol pro text 1"/>
          <p:cNvSpPr>
            <a:spLocks noGrp="1"/>
          </p:cNvSpPr>
          <p:nvPr>
            <p:ph type="body" idx="1"/>
          </p:nvPr>
        </p:nvSpPr>
        <p:spPr>
          <a:xfrm>
            <a:off x="179512" y="1484784"/>
            <a:ext cx="3733800" cy="2185968"/>
          </a:xfrm>
        </p:spPr>
        <p:txBody>
          <a:bodyPr>
            <a:noAutofit/>
          </a:bodyPr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sz="2800" dirty="0"/>
              <a:t>Jihlava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sz="2800" dirty="0"/>
              <a:t>Žďár nad Sázavou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sz="2800" dirty="0"/>
              <a:t>Třebíč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sz="2800" dirty="0"/>
              <a:t>Havlíčkův Brod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sz="2800" dirty="0"/>
              <a:t>Pelhřimov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645024"/>
            <a:ext cx="5783560" cy="28917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13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179512" y="1423080"/>
            <a:ext cx="7272808" cy="2664296"/>
          </a:xfrm>
        </p:spPr>
        <p:txBody>
          <a:bodyPr>
            <a:normAutofit fontScale="85000" lnSpcReduction="10000"/>
          </a:bodyPr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dirty="0"/>
              <a:t>Jihlava je české krajské a statutární město položené na někdejší česko-moravské zemské </a:t>
            </a:r>
            <a:r>
              <a:rPr lang="cs-CZ" dirty="0" smtClean="0"/>
              <a:t>hranici.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dirty="0" smtClean="0"/>
              <a:t>Tvořené </a:t>
            </a:r>
            <a:r>
              <a:rPr lang="cs-CZ" dirty="0"/>
              <a:t>zde zčásti řekou </a:t>
            </a:r>
            <a:r>
              <a:rPr lang="cs-CZ" dirty="0" smtClean="0"/>
              <a:t>Jihlavou.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dirty="0" smtClean="0"/>
              <a:t>Historicky </a:t>
            </a:r>
            <a:r>
              <a:rPr lang="cs-CZ" dirty="0"/>
              <a:t>se jedná o moravské město a i dnes většina Jihlavy leží na moravské </a:t>
            </a:r>
            <a:r>
              <a:rPr lang="cs-CZ" dirty="0" smtClean="0"/>
              <a:t>straně.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dirty="0" smtClean="0"/>
              <a:t>Historické </a:t>
            </a:r>
            <a:r>
              <a:rPr lang="cs-CZ" dirty="0"/>
              <a:t>město, založené ve 13. století jako hornické s těžbou stříbra, je od roku 1982 městskou památkovou </a:t>
            </a:r>
            <a:r>
              <a:rPr lang="cs-CZ" dirty="0" smtClean="0"/>
              <a:t>rezervací.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dirty="0" smtClean="0"/>
              <a:t>Jihlava </a:t>
            </a:r>
            <a:r>
              <a:rPr lang="cs-CZ" dirty="0"/>
              <a:t>je od roku 2000 střediskem Kraje </a:t>
            </a:r>
            <a:r>
              <a:rPr lang="cs-CZ" dirty="0" smtClean="0"/>
              <a:t>Vysočina.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dirty="0" smtClean="0"/>
              <a:t>V </a:t>
            </a:r>
            <a:r>
              <a:rPr lang="cs-CZ" dirty="0"/>
              <a:t>současné době zde žije okolo 50 tisíc obyvatel.</a:t>
            </a:r>
            <a:endParaRPr lang="cs-CZ" dirty="0" smtClean="0"/>
          </a:p>
        </p:txBody>
      </p:sp>
      <p:sp>
        <p:nvSpPr>
          <p:cNvPr id="4" name="Obdélník 3"/>
          <p:cNvSpPr/>
          <p:nvPr/>
        </p:nvSpPr>
        <p:spPr>
          <a:xfrm>
            <a:off x="539552" y="260648"/>
            <a:ext cx="24160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 smtClean="0">
                <a:ln w="18000">
                  <a:solidFill>
                    <a:srgbClr val="00B050"/>
                  </a:solidFill>
                  <a:prstDash val="solid"/>
                  <a:miter lim="800000"/>
                </a:ln>
                <a:noFill/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Jihlava</a:t>
            </a:r>
            <a:endParaRPr lang="cs-CZ" sz="5400" b="1" dirty="0">
              <a:ln w="18000">
                <a:solidFill>
                  <a:srgbClr val="00B050"/>
                </a:solidFill>
                <a:prstDash val="solid"/>
                <a:miter lim="800000"/>
              </a:ln>
              <a:noFill/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993" y="235446"/>
            <a:ext cx="1800200" cy="2142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72079"/>
            <a:ext cx="5467767" cy="27412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848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251520" y="1384745"/>
            <a:ext cx="7272808" cy="2664296"/>
          </a:xfrm>
        </p:spPr>
        <p:txBody>
          <a:bodyPr>
            <a:normAutofit/>
          </a:bodyPr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dirty="0"/>
              <a:t>Žďár nad Sázavou je okresní město v kraji Vysočina po obou stranách historické. </a:t>
            </a:r>
            <a:endParaRPr lang="cs-CZ" dirty="0" smtClean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dirty="0" smtClean="0"/>
              <a:t>Žďár </a:t>
            </a:r>
            <a:r>
              <a:rPr lang="cs-CZ" dirty="0"/>
              <a:t>je vzdálen 31 km severovýchodně od Jihlavy. </a:t>
            </a:r>
            <a:endParaRPr lang="cs-CZ" dirty="0" smtClean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dirty="0" smtClean="0"/>
              <a:t>Město </a:t>
            </a:r>
            <a:r>
              <a:rPr lang="cs-CZ" dirty="0"/>
              <a:t>leží v centrální části Českomoravské vrchoviny ve Žďárských vrších na řece Sázavě. </a:t>
            </a:r>
            <a:endParaRPr lang="cs-CZ" dirty="0" smtClean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dirty="0" smtClean="0"/>
              <a:t>Velká </a:t>
            </a:r>
            <a:r>
              <a:rPr lang="cs-CZ" dirty="0"/>
              <a:t>část města zasahuje do CHKO Žďárské vrchy. </a:t>
            </a:r>
            <a:endParaRPr lang="cs-CZ" dirty="0" smtClean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cs-CZ" dirty="0" smtClean="0"/>
              <a:t>Žije </a:t>
            </a:r>
            <a:r>
              <a:rPr lang="cs-CZ" dirty="0"/>
              <a:t>zde necelých 22 tisíc obyvatel.</a:t>
            </a:r>
            <a:endParaRPr lang="cs-CZ" dirty="0" smtClean="0"/>
          </a:p>
        </p:txBody>
      </p:sp>
      <p:sp>
        <p:nvSpPr>
          <p:cNvPr id="4" name="Obdélník 3"/>
          <p:cNvSpPr/>
          <p:nvPr/>
        </p:nvSpPr>
        <p:spPr>
          <a:xfrm>
            <a:off x="226911" y="260648"/>
            <a:ext cx="59538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 smtClean="0">
                <a:ln w="18000">
                  <a:solidFill>
                    <a:srgbClr val="FF09CA"/>
                  </a:solidFill>
                  <a:prstDash val="solid"/>
                  <a:miter lim="800000"/>
                </a:ln>
                <a:noFill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Žďár nad Sázavou</a:t>
            </a:r>
            <a:endParaRPr lang="cs-CZ" sz="5400" b="1" dirty="0">
              <a:ln w="18000">
                <a:solidFill>
                  <a:srgbClr val="FF09CA"/>
                </a:solidFill>
                <a:prstDash val="solid"/>
                <a:miter lim="800000"/>
              </a:ln>
              <a:no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60648"/>
            <a:ext cx="2116321" cy="23958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005064"/>
            <a:ext cx="5232903" cy="2616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639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251520" y="1124744"/>
            <a:ext cx="6408712" cy="2664296"/>
          </a:xfrm>
        </p:spPr>
        <p:txBody>
          <a:bodyPr>
            <a:normAutofit fontScale="92500"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Třebíč je město s rozšířenou působností, nacházející se na západě Moravy, v jihovýchodní části Kraje Vysočina, a je po Jihlavě jeho druhým největším </a:t>
            </a:r>
            <a:r>
              <a:rPr lang="cs-CZ" dirty="0" smtClean="0"/>
              <a:t>městem.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 smtClean="0"/>
              <a:t>Leží </a:t>
            </a:r>
            <a:r>
              <a:rPr lang="cs-CZ" dirty="0"/>
              <a:t>na řece Jihlavě 30 km jihovýchodně od krajského města Jihlavy a 56 km západně od bývalého zemského hlavního města </a:t>
            </a:r>
            <a:r>
              <a:rPr lang="cs-CZ" dirty="0" smtClean="0"/>
              <a:t>Brna.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 smtClean="0"/>
              <a:t>Nadmořská </a:t>
            </a:r>
            <a:r>
              <a:rPr lang="cs-CZ" dirty="0"/>
              <a:t>výška města se pohybuje mezi 392 m n. m.</a:t>
            </a:r>
            <a:endParaRPr lang="cs-CZ" dirty="0" smtClean="0"/>
          </a:p>
        </p:txBody>
      </p:sp>
      <p:sp>
        <p:nvSpPr>
          <p:cNvPr id="4" name="Obdélník 3"/>
          <p:cNvSpPr/>
          <p:nvPr/>
        </p:nvSpPr>
        <p:spPr>
          <a:xfrm>
            <a:off x="635732" y="260648"/>
            <a:ext cx="22236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noFill/>
                <a:effectLst>
                  <a:glow rad="228600">
                    <a:srgbClr val="FFC000">
                      <a:alpha val="40000"/>
                    </a:srgb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Třebíč</a:t>
            </a:r>
            <a:endParaRPr lang="cs-CZ" sz="5400" b="1" dirty="0">
              <a:ln w="18000">
                <a:solidFill>
                  <a:srgbClr val="FFC000"/>
                </a:solidFill>
                <a:prstDash val="solid"/>
                <a:miter lim="800000"/>
              </a:ln>
              <a:noFill/>
              <a:effectLst>
                <a:glow rad="228600">
                  <a:srgbClr val="FFC000">
                    <a:alpha val="40000"/>
                  </a:srgb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556792"/>
            <a:ext cx="2088232" cy="2490933"/>
          </a:xfrm>
          <a:prstGeom prst="round2DiagRect">
            <a:avLst>
              <a:gd name="adj1" fmla="val 17974"/>
              <a:gd name="adj2" fmla="val 0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17032"/>
            <a:ext cx="4680520" cy="3119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722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2195736" y="980728"/>
            <a:ext cx="6730219" cy="2582362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Havlíčkův Brod je město ve stejnojmenném okrese, v kraji Vysočina, 23 km severně od Jihlavy na řece Sázavě</a:t>
            </a:r>
            <a:r>
              <a:rPr lang="cs-CZ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 smtClean="0"/>
              <a:t>Jde </a:t>
            </a:r>
            <a:r>
              <a:rPr lang="cs-CZ" dirty="0"/>
              <a:t>o významný dopravní uzel ležící zhruba uprostřed České </a:t>
            </a:r>
            <a:r>
              <a:rPr lang="cs-CZ" dirty="0" smtClean="0"/>
              <a:t>republiky.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 smtClean="0"/>
              <a:t>Původně </a:t>
            </a:r>
            <a:r>
              <a:rPr lang="cs-CZ" dirty="0"/>
              <a:t>zde stála hornická osada u brodu přes Sázavu. </a:t>
            </a:r>
            <a:endParaRPr lang="cs-CZ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 smtClean="0"/>
              <a:t>Nejdříve </a:t>
            </a:r>
            <a:r>
              <a:rPr lang="cs-CZ" dirty="0"/>
              <a:t>to byl Smilův Brod, o kterém existují nejstarší zmínky kolem roku 1234</a:t>
            </a:r>
            <a:r>
              <a:rPr lang="cs-CZ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V roce 2012 zde žilo přes 23 tisíc obyvatel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18045" y="112837"/>
            <a:ext cx="52004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 smtClean="0">
                <a:ln w="18000">
                  <a:solidFill>
                    <a:srgbClr val="FF09CA"/>
                  </a:solidFill>
                  <a:prstDash val="solid"/>
                  <a:miter lim="800000"/>
                </a:ln>
                <a:noFill/>
                <a:effectLst>
                  <a:glow rad="228600">
                    <a:srgbClr val="FF09CA">
                      <a:alpha val="40000"/>
                    </a:srgb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Havlíčkův Brod</a:t>
            </a:r>
            <a:endParaRPr lang="cs-CZ" sz="5400" b="1" dirty="0">
              <a:ln w="18000">
                <a:solidFill>
                  <a:srgbClr val="FF09CA"/>
                </a:solidFill>
                <a:prstDash val="solid"/>
                <a:miter lim="800000"/>
              </a:ln>
              <a:noFill/>
              <a:effectLst>
                <a:glow rad="228600">
                  <a:srgbClr val="FF09CA">
                    <a:alpha val="40000"/>
                  </a:srgb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363291"/>
            <a:ext cx="1933025" cy="2203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3531356"/>
            <a:ext cx="4536504" cy="32464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821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143143" y="1221975"/>
            <a:ext cx="6648059" cy="2664296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Pelhřimov je okresní město v jihočeské části kraje. </a:t>
            </a:r>
            <a:endParaRPr lang="cs-CZ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 smtClean="0"/>
              <a:t>Leží </a:t>
            </a:r>
            <a:r>
              <a:rPr lang="cs-CZ" dirty="0"/>
              <a:t>27 km západně od Jihlavy, 74 km severovýchodně od Českých Budějovic a 93 km jihovýchodně od Prahy. </a:t>
            </a:r>
            <a:endParaRPr lang="cs-CZ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 smtClean="0"/>
              <a:t>Centrem </a:t>
            </a:r>
            <a:r>
              <a:rPr lang="cs-CZ" dirty="0"/>
              <a:t>historického města je Masarykovo náměstí, kde nalezneme též děkanský kostel Sv. Bartoloměje, sochu Sv. Václava a radnici s orlojem</a:t>
            </a:r>
            <a:r>
              <a:rPr lang="cs-CZ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Žije zde přes 16 tisíc obyvatel. </a:t>
            </a:r>
          </a:p>
        </p:txBody>
      </p:sp>
      <p:sp>
        <p:nvSpPr>
          <p:cNvPr id="4" name="Obdélník 3"/>
          <p:cNvSpPr/>
          <p:nvPr/>
        </p:nvSpPr>
        <p:spPr>
          <a:xfrm>
            <a:off x="286282" y="112837"/>
            <a:ext cx="34932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 smtClean="0">
                <a:ln w="18000">
                  <a:solidFill>
                    <a:srgbClr val="00B0F0"/>
                  </a:solidFill>
                  <a:prstDash val="solid"/>
                  <a:miter lim="800000"/>
                </a:ln>
                <a:noFill/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Pelhřimov</a:t>
            </a:r>
            <a:endParaRPr lang="cs-CZ" sz="5400" b="1" dirty="0">
              <a:ln w="18000">
                <a:solidFill>
                  <a:srgbClr val="00B0F0"/>
                </a:solidFill>
                <a:prstDash val="solid"/>
                <a:miter lim="800000"/>
              </a:ln>
              <a:noFill/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1202" y="112837"/>
            <a:ext cx="2328245" cy="27706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33" y="3984665"/>
            <a:ext cx="8856984" cy="27245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81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 rot="20382880">
            <a:off x="4745732" y="4461766"/>
            <a:ext cx="411755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8000" b="1" dirty="0" smtClean="0">
                <a:ln w="10541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Vodstvo</a:t>
            </a:r>
            <a:endParaRPr lang="cs-CZ" sz="8000" b="1" cap="none" spc="0" dirty="0">
              <a:ln w="10541" cmpd="sng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66223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rodynamika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1709</TotalTime>
  <Words>873</Words>
  <Application>Microsoft Office PowerPoint</Application>
  <PresentationFormat>Předvádění na obrazovce (4:3)</PresentationFormat>
  <Paragraphs>126</Paragraphs>
  <Slides>25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1" baseType="lpstr">
      <vt:lpstr>Arial Black</vt:lpstr>
      <vt:lpstr>Calibri</vt:lpstr>
      <vt:lpstr>Georgia</vt:lpstr>
      <vt:lpstr>Trebuchet MS</vt:lpstr>
      <vt:lpstr>Wingdings</vt:lpstr>
      <vt:lpstr>Aerodynamika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mirka.roman@seznam.cz</dc:creator>
  <cp:lastModifiedBy>mike.roman@outlook.cz</cp:lastModifiedBy>
  <cp:revision>60</cp:revision>
  <dcterms:created xsi:type="dcterms:W3CDTF">2016-04-29T21:51:26Z</dcterms:created>
  <dcterms:modified xsi:type="dcterms:W3CDTF">2016-06-12T16:41:41Z</dcterms:modified>
</cp:coreProperties>
</file>