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6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0793" autoAdjust="0"/>
  </p:normalViewPr>
  <p:slideViewPr>
    <p:cSldViewPr showGuides="1">
      <p:cViewPr varScale="1">
        <p:scale>
          <a:sx n="122" d="100"/>
          <a:sy n="122" d="100"/>
        </p:scale>
        <p:origin x="660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8A542-588B-419F-929B-6FDC8BEDD094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2586-8D28-4411-A2C3-426E24CA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52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2586-8D28-4411-A2C3-426E24CA05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83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60A2FC-BC9F-43E2-A896-9E52D625A353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37111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60A2FC-BC9F-43E2-A896-9E52D625A353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45554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60A2FC-BC9F-43E2-A896-9E52D625A353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11043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60A2FC-BC9F-43E2-A896-9E52D625A353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814501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60A2FC-BC9F-43E2-A896-9E52D625A353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330086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60A2FC-BC9F-43E2-A896-9E52D625A353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316044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60A2FC-BC9F-43E2-A896-9E52D625A353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87874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60A2FC-BC9F-43E2-A896-9E52D625A353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630091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60A2FC-BC9F-43E2-A896-9E52D625A353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311059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7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33ED4-1E5B-48AC-AA88-19A15D588D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644360"/>
      </p:ext>
    </p:extLst>
  </p:cSld>
  <p:clrMapOvr>
    <a:masterClrMapping/>
  </p:clrMapOvr>
  <p:transition spd="med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D77EE-D460-4486-9722-139733D5AC4D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0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46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6400" y="3657892"/>
            <a:ext cx="2319266" cy="1828800"/>
          </a:xfrm>
          <a:prstGeom prst="round2DiagRect">
            <a:avLst>
              <a:gd name="adj1" fmla="val 8848"/>
              <a:gd name="adj2" fmla="val 0"/>
            </a:avLst>
          </a:prstGeom>
          <a:ln w="12700">
            <a:noFill/>
          </a:ln>
          <a:effectLst>
            <a:reflection blurRad="25400" stA="52000" endA="300" endPos="50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800" y="3657599"/>
            <a:ext cx="2312083" cy="1828800"/>
          </a:xfrm>
          <a:prstGeom prst="round2DiagRect">
            <a:avLst>
              <a:gd name="adj1" fmla="val 8863"/>
              <a:gd name="adj2" fmla="val 0"/>
            </a:avLst>
          </a:prstGeom>
          <a:ln w="12700">
            <a:noFill/>
          </a:ln>
          <a:effectLst>
            <a:reflection blurRad="25400" stA="52000" endA="300" endPos="50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6634" y="3657599"/>
            <a:ext cx="2312083" cy="1828800"/>
          </a:xfrm>
          <a:prstGeom prst="round2DiagRect">
            <a:avLst>
              <a:gd name="adj1" fmla="val 8863"/>
              <a:gd name="adj2" fmla="val 0"/>
            </a:avLst>
          </a:prstGeom>
          <a:noFill/>
          <a:ln w="12700">
            <a:noFill/>
          </a:ln>
          <a:effectLst>
            <a:reflection blurRad="25400" stA="52000" endA="300" endPos="50000" dir="5400000" sy="-100000" algn="bl" rotWithShape="0"/>
          </a:effec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89" y="87720"/>
            <a:ext cx="2951668" cy="22137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reflection blurRad="6350" stA="50000" endA="300" endPos="38500" dist="50800" dir="5400000" sy="-100000" algn="bl" rotWithShape="0"/>
          </a:effectLst>
        </p:spPr>
      </p:pic>
      <p:sp>
        <p:nvSpPr>
          <p:cNvPr id="8" name="Obdélník 7"/>
          <p:cNvSpPr/>
          <p:nvPr/>
        </p:nvSpPr>
        <p:spPr>
          <a:xfrm>
            <a:off x="1479203" y="2666025"/>
            <a:ext cx="76459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cs-CZ" sz="4400" b="1" cap="none" spc="0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 ročník základní školy</a:t>
            </a:r>
            <a:endParaRPr lang="cs-CZ" sz="4400" b="1" cap="none" spc="0" dirty="0">
              <a:ln w="1905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906869" y="562888"/>
            <a:ext cx="533026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cs-CZ" sz="8800" b="1" cap="none" spc="0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HOUBY</a:t>
            </a:r>
            <a:endParaRPr lang="cs-CZ" sz="8800" b="1" cap="none" spc="0" dirty="0">
              <a:ln w="1905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774774" y="6432217"/>
            <a:ext cx="3350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Autor: Ing. Miroslava ROMANOVÁ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43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lum brigh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</a:gradFill>
          <a:effectLst>
            <a:glow>
              <a:schemeClr val="accent1"/>
            </a:glow>
            <a:outerShdw blurRad="5207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389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268413"/>
            <a:ext cx="8424863" cy="511333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cs-CZ" sz="1200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cs-CZ" sz="4400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76250" y="1420813"/>
            <a:ext cx="8424863" cy="5113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cs-CZ" sz="1200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3600" b="1" dirty="0" smtClean="0"/>
              <a:t>    Zdroje:</a:t>
            </a:r>
          </a:p>
          <a:p>
            <a:pPr>
              <a:lnSpc>
                <a:spcPct val="90000"/>
              </a:lnSpc>
            </a:pPr>
            <a:r>
              <a:rPr lang="cs-CZ" sz="2800" dirty="0" smtClean="0"/>
              <a:t>MS Office </a:t>
            </a:r>
            <a:r>
              <a:rPr lang="cs-CZ" sz="2800" dirty="0" err="1" smtClean="0"/>
              <a:t>Proffesional</a:t>
            </a:r>
            <a:r>
              <a:rPr lang="cs-CZ" sz="2800" dirty="0" smtClean="0"/>
              <a:t> Plus 2013, modul </a:t>
            </a:r>
            <a:r>
              <a:rPr lang="cs-CZ" sz="2800" dirty="0" err="1" smtClean="0"/>
              <a:t>Power</a:t>
            </a:r>
            <a:r>
              <a:rPr lang="cs-CZ" sz="2800" dirty="0" smtClean="0"/>
              <a:t> Point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ČABRADOVÁ, Věra. </a:t>
            </a:r>
            <a:r>
              <a:rPr lang="cs-CZ" sz="2800" i="1" dirty="0"/>
              <a:t>Přírodopis pro 6. ročník základní školy a primu víceletého gymnázia</a:t>
            </a:r>
            <a:r>
              <a:rPr lang="cs-CZ" sz="2800" dirty="0"/>
              <a:t>. 1. vyd. Plzeň: Fraus, 2003, 120 s. ISBN 80-7238-211-x</a:t>
            </a:r>
            <a:r>
              <a:rPr lang="cs-CZ" sz="28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it-IT" sz="2800" dirty="0"/>
              <a:t>[online]. </a:t>
            </a:r>
            <a:r>
              <a:rPr lang="it-IT" sz="2800" dirty="0" smtClean="0"/>
              <a:t>Dostupné </a:t>
            </a:r>
            <a:r>
              <a:rPr lang="it-IT" sz="2800" dirty="0"/>
              <a:t>z: http://fotogalerie.odkazynaweb.cz/foto/223.jpg</a:t>
            </a:r>
            <a:endParaRPr lang="cs-CZ" sz="2800" dirty="0" smtClean="0"/>
          </a:p>
          <a:p>
            <a:pPr>
              <a:lnSpc>
                <a:spcPct val="90000"/>
              </a:lnSpc>
            </a:pPr>
            <a:endParaRPr lang="cs-CZ" sz="2800" dirty="0" smtClean="0"/>
          </a:p>
          <a:p>
            <a:pPr>
              <a:lnSpc>
                <a:spcPct val="90000"/>
              </a:lnSpc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190769156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lum brigh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</a:gradFill>
          <a:effectLst>
            <a:glow>
              <a:schemeClr val="accent1"/>
            </a:glow>
            <a:outerShdw blurRad="5207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389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268413"/>
            <a:ext cx="8424863" cy="51133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sz="1200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cs-CZ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Význam hub v </a:t>
            </a:r>
            <a:r>
              <a:rPr lang="cs-CZ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ekosystému.</a:t>
            </a:r>
            <a:endParaRPr lang="cs-CZ" sz="3600" b="1" i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Rozdíl mezi zelenými rostlinami a houbami.</a:t>
            </a:r>
          </a:p>
          <a:p>
            <a:pPr eaLnBrk="1" hangingPunct="1">
              <a:lnSpc>
                <a:spcPct val="90000"/>
              </a:lnSpc>
            </a:pPr>
            <a:r>
              <a:rPr lang="cs-CZ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Z čeho houby žijí?</a:t>
            </a:r>
          </a:p>
          <a:p>
            <a:pPr eaLnBrk="1" hangingPunct="1">
              <a:lnSpc>
                <a:spcPct val="90000"/>
              </a:lnSpc>
            </a:pPr>
            <a:r>
              <a:rPr lang="cs-CZ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Kde žijí a jejich význam?</a:t>
            </a:r>
          </a:p>
          <a:p>
            <a:pPr eaLnBrk="1" hangingPunct="1">
              <a:lnSpc>
                <a:spcPct val="90000"/>
              </a:lnSpc>
            </a:pPr>
            <a:r>
              <a:rPr lang="cs-CZ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První pomoc při otravě houbami.</a:t>
            </a:r>
          </a:p>
          <a:p>
            <a:pPr eaLnBrk="1" hangingPunct="1">
              <a:lnSpc>
                <a:spcPct val="90000"/>
              </a:lnSpc>
            </a:pPr>
            <a:endParaRPr lang="cs-CZ" sz="3600" i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38948" name="Text Box 4"/>
          <p:cNvSpPr txBox="1">
            <a:spLocks noChangeArrowheads="1"/>
          </p:cNvSpPr>
          <p:nvPr/>
        </p:nvSpPr>
        <p:spPr bwMode="auto">
          <a:xfrm>
            <a:off x="323850" y="444501"/>
            <a:ext cx="8568630" cy="8239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Motivující</a:t>
            </a:r>
            <a:r>
              <a:rPr lang="cs-CZ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4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otázky</a:t>
            </a:r>
          </a:p>
        </p:txBody>
      </p:sp>
    </p:spTree>
    <p:extLst>
      <p:ext uri="{BB962C8B-B14F-4D97-AF65-F5344CB8AC3E}">
        <p14:creationId xmlns:p14="http://schemas.microsoft.com/office/powerpoint/2010/main" val="1584978636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lum brigh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</a:gradFill>
          <a:effectLst>
            <a:glow>
              <a:schemeClr val="accent1"/>
            </a:glow>
            <a:outerShdw blurRad="5207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389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268413"/>
            <a:ext cx="8424863" cy="51133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endParaRPr lang="cs-CZ" sz="1200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cs-CZ" sz="3600" b="1" dirty="0"/>
              <a:t>Houby</a:t>
            </a:r>
            <a:r>
              <a:rPr lang="cs-CZ" sz="3600" dirty="0"/>
              <a:t> (</a:t>
            </a:r>
            <a:r>
              <a:rPr lang="cs-CZ" sz="3600" dirty="0" err="1" smtClean="0"/>
              <a:t>Fungi</a:t>
            </a:r>
            <a:r>
              <a:rPr lang="cs-CZ" sz="3600" dirty="0" smtClean="0"/>
              <a:t>) </a:t>
            </a:r>
            <a:r>
              <a:rPr lang="cs-CZ" sz="3600" dirty="0"/>
              <a:t>představují velkou skupinu živých organismů dříve řazenou k </a:t>
            </a:r>
            <a:r>
              <a:rPr lang="cs-CZ" sz="3600" b="1" dirty="0"/>
              <a:t>rostlinám</a:t>
            </a:r>
            <a:r>
              <a:rPr lang="cs-CZ" sz="3600" dirty="0"/>
              <a:t>, ale nyní vyčleněnou jako </a:t>
            </a:r>
            <a:r>
              <a:rPr lang="cs-CZ" sz="3600" dirty="0" smtClean="0"/>
              <a:t>samostatná</a:t>
            </a:r>
            <a:r>
              <a:rPr lang="cs-CZ" sz="3600" dirty="0"/>
              <a:t> </a:t>
            </a:r>
            <a:r>
              <a:rPr lang="cs-CZ" sz="3600" dirty="0" smtClean="0"/>
              <a:t>říše.</a:t>
            </a:r>
          </a:p>
          <a:p>
            <a:pPr>
              <a:lnSpc>
                <a:spcPct val="90000"/>
              </a:lnSpc>
            </a:pPr>
            <a:r>
              <a:rPr lang="cs-CZ" sz="3600" dirty="0"/>
              <a:t>Je známo kolem </a:t>
            </a:r>
            <a:r>
              <a:rPr lang="cs-CZ" sz="3600" dirty="0" smtClean="0"/>
              <a:t>70.000</a:t>
            </a:r>
            <a:r>
              <a:rPr lang="cs-CZ" sz="3600" dirty="0"/>
              <a:t> druhů hub</a:t>
            </a:r>
            <a:r>
              <a:rPr lang="cs-CZ" sz="3600" dirty="0" smtClean="0"/>
              <a:t>.</a:t>
            </a:r>
            <a:r>
              <a:rPr lang="cs-CZ" sz="3600" dirty="0"/>
              <a:t> </a:t>
            </a:r>
            <a:endParaRPr lang="cs-CZ" sz="3600" dirty="0" smtClean="0"/>
          </a:p>
          <a:p>
            <a:pPr>
              <a:lnSpc>
                <a:spcPct val="90000"/>
              </a:lnSpc>
            </a:pPr>
            <a:r>
              <a:rPr lang="cs-CZ" sz="3600" dirty="0" smtClean="0"/>
              <a:t>V</a:t>
            </a:r>
            <a:r>
              <a:rPr lang="cs-CZ" sz="3600" dirty="0"/>
              <a:t> Česku je zjištěno asi </a:t>
            </a:r>
            <a:r>
              <a:rPr lang="cs-CZ" sz="3600" dirty="0" smtClean="0"/>
              <a:t>10.000 </a:t>
            </a:r>
            <a:r>
              <a:rPr lang="cs-CZ" sz="3600" dirty="0"/>
              <a:t>druhů</a:t>
            </a:r>
            <a:r>
              <a:rPr lang="cs-CZ" sz="36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cs-CZ" sz="3600" dirty="0"/>
              <a:t>Vznik hub se zřejmě odehrál v pozdních </a:t>
            </a:r>
            <a:r>
              <a:rPr lang="cs-CZ" sz="3600" b="1" dirty="0"/>
              <a:t>starohorách</a:t>
            </a:r>
            <a:r>
              <a:rPr lang="cs-CZ" sz="3600" dirty="0"/>
              <a:t>, v době před 900–570 miliony </a:t>
            </a:r>
            <a:r>
              <a:rPr lang="cs-CZ" sz="3600" dirty="0" smtClean="0"/>
              <a:t>let.</a:t>
            </a:r>
            <a:endParaRPr lang="cs-CZ" sz="3600" dirty="0"/>
          </a:p>
        </p:txBody>
      </p:sp>
      <p:sp>
        <p:nvSpPr>
          <p:cNvPr id="338948" name="Text Box 4"/>
          <p:cNvSpPr txBox="1">
            <a:spLocks noChangeArrowheads="1"/>
          </p:cNvSpPr>
          <p:nvPr/>
        </p:nvSpPr>
        <p:spPr bwMode="auto">
          <a:xfrm>
            <a:off x="323850" y="444501"/>
            <a:ext cx="8568630" cy="8239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Houby</a:t>
            </a:r>
            <a:endParaRPr lang="cs-CZ" sz="4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3997450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8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8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lum brigh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</a:gradFill>
          <a:effectLst>
            <a:glow>
              <a:schemeClr val="accent1"/>
            </a:glow>
            <a:outerShdw blurRad="5207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389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268413"/>
            <a:ext cx="8424863" cy="511333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cs-CZ" sz="1200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cs-CZ" sz="3600" dirty="0" smtClean="0"/>
              <a:t>Podhoubí – největší část organismu houby, rozmnožuje se pučením – růst podhoubí.</a:t>
            </a:r>
          </a:p>
          <a:p>
            <a:pPr>
              <a:lnSpc>
                <a:spcPct val="90000"/>
              </a:lnSpc>
            </a:pPr>
            <a:r>
              <a:rPr lang="cs-CZ" sz="3600" dirty="0" smtClean="0"/>
              <a:t>Plodnice – nadzemní, viditelná část, tvořící výtrusy – proti podhoubí je nepatrná velikostí.</a:t>
            </a:r>
          </a:p>
          <a:p>
            <a:pPr>
              <a:lnSpc>
                <a:spcPct val="90000"/>
              </a:lnSpc>
            </a:pPr>
            <a:r>
              <a:rPr lang="cs-CZ" sz="3600" dirty="0" smtClean="0"/>
              <a:t>Plodnice po dozrání výtrusů zaniká, podhoubí ne.</a:t>
            </a:r>
          </a:p>
          <a:p>
            <a:pPr>
              <a:lnSpc>
                <a:spcPct val="90000"/>
              </a:lnSpc>
            </a:pPr>
            <a:r>
              <a:rPr lang="cs-CZ" sz="3600" dirty="0" smtClean="0"/>
              <a:t>Jak suché období ovlivní růst hub?</a:t>
            </a:r>
            <a:endParaRPr lang="cs-CZ" sz="3600" dirty="0"/>
          </a:p>
        </p:txBody>
      </p:sp>
      <p:sp>
        <p:nvSpPr>
          <p:cNvPr id="338948" name="Text Box 4"/>
          <p:cNvSpPr txBox="1">
            <a:spLocks noChangeArrowheads="1"/>
          </p:cNvSpPr>
          <p:nvPr/>
        </p:nvSpPr>
        <p:spPr bwMode="auto">
          <a:xfrm>
            <a:off x="323850" y="444501"/>
            <a:ext cx="8568630" cy="8239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Rozmnožování hub</a:t>
            </a:r>
            <a:endParaRPr lang="cs-CZ" sz="4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1357117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8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8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8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8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8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8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8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8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lum brigh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" y="0"/>
            <a:ext cx="91440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</a:gradFill>
          <a:effectLst>
            <a:glow>
              <a:schemeClr val="accent1"/>
            </a:glow>
            <a:outerShdw blurRad="5207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38948" name="Text Box 4"/>
          <p:cNvSpPr txBox="1">
            <a:spLocks noChangeArrowheads="1"/>
          </p:cNvSpPr>
          <p:nvPr/>
        </p:nvSpPr>
        <p:spPr bwMode="auto">
          <a:xfrm>
            <a:off x="323850" y="444501"/>
            <a:ext cx="8568630" cy="8239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Houby</a:t>
            </a:r>
            <a:endParaRPr lang="cs-CZ" sz="4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85429"/>
            <a:ext cx="1726782" cy="17053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13" y="1285429"/>
            <a:ext cx="2225267" cy="180021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436096" y="1772816"/>
            <a:ext cx="1308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/>
              <a:t>Rourkaté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978302" y="1772816"/>
            <a:ext cx="1351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Lupenaté</a:t>
            </a:r>
            <a:endParaRPr lang="cs-CZ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554430" y="2351361"/>
            <a:ext cx="1859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Muchomůrka</a:t>
            </a:r>
            <a:endParaRPr lang="cs-CZ" sz="2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579013" y="2823935"/>
            <a:ext cx="1435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Křemenáč</a:t>
            </a:r>
            <a:endParaRPr lang="cs-CZ" sz="2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579013" y="3293715"/>
            <a:ext cx="88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Ryzec</a:t>
            </a:r>
            <a:endParaRPr lang="cs-CZ" sz="2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620328" y="3704216"/>
            <a:ext cx="1276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Žampion</a:t>
            </a:r>
            <a:endParaRPr lang="cs-CZ" sz="2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614581" y="4173996"/>
            <a:ext cx="71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Hřib</a:t>
            </a:r>
            <a:endParaRPr lang="cs-CZ" sz="24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614581" y="4624131"/>
            <a:ext cx="1447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Holubinka</a:t>
            </a:r>
            <a:endParaRPr lang="cs-CZ" sz="24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651456" y="5507274"/>
            <a:ext cx="900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Kozák</a:t>
            </a:r>
            <a:endParaRPr lang="cs-CZ" sz="24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3587929" y="1826096"/>
            <a:ext cx="1085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Rozděl:</a:t>
            </a:r>
            <a:endParaRPr lang="cs-CZ" sz="24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3651456" y="5091714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Bedla</a:t>
            </a:r>
            <a:endParaRPr lang="cs-CZ" sz="24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3680454" y="5951804"/>
            <a:ext cx="11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Klouzek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85800981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1.48148E-6 L -6.38889E-6 -1.48148E-6 C -0.00435 0.00023 -0.00869 0.00046 -0.01285 0.00093 C -0.01389 0.00116 -0.01459 0.00185 -0.01546 0.00208 C -0.01771 0.00278 -0.01997 0.00278 -0.0224 0.00324 L -0.03421 0.00556 C -0.03629 0.00671 -0.0382 0.00787 -0.04028 0.00903 C -0.04202 0.00995 -0.04376 0.01042 -0.04532 0.01134 C -0.04775 0.0125 -0.04983 0.01435 -0.05226 0.01574 C -0.05504 0.01759 -0.05799 0.01852 -0.06077 0.02037 C -0.06198 0.02107 -0.06303 0.02176 -0.06424 0.02269 C -0.06615 0.02407 -0.06806 0.02593 -0.07014 0.02732 C -0.07119 0.02778 -0.07258 0.02778 -0.07362 0.02847 C -0.07587 0.0294 -0.07813 0.03056 -0.08039 0.03171 C -0.0816 0.03241 -0.08264 0.03357 -0.08386 0.03403 C -0.0849 0.03449 -0.08612 0.03472 -0.08733 0.03519 C -0.09028 0.03773 -0.08976 0.0375 -0.09323 0.03982 C -0.09584 0.0412 -0.09844 0.04259 -0.10087 0.04421 C -0.11146 0.05162 -0.10417 0.04861 -0.11546 0.05579 C -0.11719 0.05671 -0.11893 0.05694 -0.12067 0.05787 C -0.1224 0.05903 -0.12396 0.06042 -0.1257 0.06134 C -0.12778 0.06273 -0.13317 0.06528 -0.13508 0.06597 C -0.13681 0.06644 -0.13855 0.06667 -0.14028 0.06713 C -0.14219 0.06829 -0.1441 0.06968 -0.14619 0.0706 C -0.14827 0.0713 -0.15035 0.07083 -0.15226 0.07153 C -0.17049 0.07986 -0.1507 0.07407 -0.16337 0.07732 C -0.16563 0.07894 -0.16771 0.08079 -0.17014 0.08194 C -0.17188 0.08264 -0.17362 0.08241 -0.17535 0.0831 C -0.17726 0.08357 -0.17935 0.08472 -0.18126 0.08519 C -0.18334 0.08588 -0.18525 0.08588 -0.18733 0.08634 C -0.18994 0.08704 -0.19237 0.08796 -0.19497 0.08866 C -0.19619 0.08912 -0.19723 0.08958 -0.19844 0.08982 C -0.20087 0.09028 -0.20348 0.09051 -0.20608 0.09097 C -0.20817 0.09144 -0.21008 0.0919 -0.21216 0.09213 C -0.21546 0.09259 -0.21893 0.09282 -0.2224 0.09329 C -0.22431 0.09352 -0.22883 0.09468 -0.23091 0.0956 C -0.2323 0.0963 -0.23369 0.09722 -0.23508 0.09792 C -0.23681 0.09838 -0.23855 0.09861 -0.24028 0.09907 C -0.24289 0.09954 -0.24549 0.09977 -0.24792 0.1 C -0.25001 0.10046 -0.25192 0.10093 -0.254 0.10116 C -0.26129 0.1044 -0.2573 0.10301 -0.26598 0.10579 C -0.26702 0.10625 -0.26823 0.10671 -0.26928 0.10694 L -0.27709 0.1081 C -0.28021 0.10926 -0.28212 0.10995 -0.2856 0.11042 C -0.28664 0.11042 -0.28785 0.11042 -0.28907 0.11042 L -0.28907 0.11042 L -0.29063 0.11389 " pathEditMode="relative" ptsTypes="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7407E-6 L -1.38889E-6 -4.07407E-6 C 0.00486 0.00417 0.01111 0.01065 0.01702 0.01366 C 0.01997 0.01505 0.02327 0.01551 0.02639 0.0169 C 0.02934 0.01829 0.03195 0.02037 0.0349 0.02153 C 0.03802 0.02269 0.04132 0.02269 0.04427 0.02385 C 0.05729 0.02825 0.05295 0.02871 0.0665 0.03519 C 0.07674 0.04005 0.07934 0.04005 0.08959 0.04213 C 0.10816 0.05093 0.09479 0.04514 0.11268 0.05116 C 0.1158 0.05232 0.11893 0.05371 0.12205 0.05463 C 0.13785 0.0588 0.13351 0.05463 0.15209 0.06135 C 0.15521 0.0625 0.15834 0.06366 0.16146 0.06482 C 0.16407 0.06598 0.1665 0.06737 0.1691 0.06829 C 0.17136 0.06899 0.17361 0.06899 0.17587 0.06945 C 0.179 0.07061 0.18212 0.072 0.18542 0.07292 C 0.18785 0.07362 0.19045 0.07362 0.19306 0.07408 C 0.19497 0.07431 0.19705 0.07477 0.19896 0.07524 C 0.20868 0.0794 0.2092 0.0801 0.22379 0.08195 C 0.22657 0.08241 0.22952 0.08264 0.23229 0.08311 C 0.2375 0.08403 0.24775 0.08658 0.24775 0.08658 C 0.2599 0.08612 0.2724 0.08774 0.28455 0.08542 C 0.28681 0.08496 0.28733 0.07963 0.28959 0.07848 L 0.29219 0.07732 C 0.29306 0.07616 0.29375 0.07477 0.29479 0.07408 C 0.29566 0.07315 0.29705 0.07338 0.29809 0.07292 C 0.30191 0.07153 0.30261 0.07014 0.30747 0.06945 C 0.31007 0.06899 0.31268 0.06875 0.31528 0.06829 C 0.32205 0.0669 0.31702 0.0676 0.32292 0.06598 C 0.32986 0.06436 0.33177 0.06436 0.3375 0.0625 C 0.33854 0.06227 0.33976 0.06181 0.3408 0.06135 C 0.34254 0.06065 0.34757 0.05787 0.34601 0.05926 C 0.34427 0.06065 0.34289 0.06297 0.3408 0.06366 L 0.33837 0.06482 L 0.33837 0.06482 " pathEditMode="relative" ptsTypes="AAAAAAAAAAAAAAAAAAAAAAAAAAAAAAAA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18519E-6 L 2.22222E-6 -5.18519E-6 C -0.00469 0.00023 -0.0092 0.00023 -0.01371 0.00092 C -0.0158 0.00138 -0.01771 0.00277 -0.01979 0.00323 C -0.02517 0.00462 -0.03055 0.00532 -0.03594 0.00671 C -0.04618 0.00925 -0.05677 0.01087 -0.06667 0.01481 C -0.07066 0.0162 -0.07465 0.01759 -0.07864 0.01921 C -0.08108 0.02013 -0.08316 0.02175 -0.08559 0.02268 C -0.08715 0.02337 -0.08889 0.02337 -0.09062 0.02384 C -0.09184 0.02407 -0.09288 0.02453 -0.0941 0.02499 C -0.09878 0.02823 -0.1026 0.03101 -0.10781 0.03286 C -0.11059 0.03402 -0.11354 0.03425 -0.11632 0.03518 C -0.12031 0.03657 -0.12413 0.03865 -0.1283 0.03981 C -0.13125 0.0405 -0.13455 0.04027 -0.13767 0.04097 C -0.14305 0.04189 -0.15382 0.04444 -0.15382 0.04444 C -0.15555 0.04513 -0.15729 0.04606 -0.15903 0.04652 C -0.16128 0.04745 -0.16354 0.04791 -0.1658 0.04884 C -0.16788 0.04976 -0.16979 0.05115 -0.17187 0.05231 C -0.17344 0.05323 -0.17517 0.05393 -0.17691 0.05462 C -0.17812 0.05509 -0.17934 0.05509 -0.18038 0.05578 C -0.1816 0.05624 -0.18264 0.0574 -0.18385 0.0581 C -0.18715 0.05972 -0.19288 0.05995 -0.19566 0.06018 C -0.20677 0.06365 -0.20677 0.06388 -0.22135 0.06597 C -0.22569 0.06666 -0.22986 0.06666 -0.2342 0.06712 C -0.2434 0.07314 -0.23715 0.0699 -0.25729 0.06828 C -0.26076 0.06805 -0.26562 0.06666 -0.26927 0.06597 C -0.27656 0.05948 -0.26719 0.06736 -0.2743 0.06249 C -0.27587 0.06157 -0.27708 0.05995 -0.27864 0.05925 C -0.28021 0.05833 -0.28212 0.05833 -0.28368 0.0581 C -0.28489 0.05833 -0.29792 0.06111 -0.3 0.06249 C -0.30104 0.06342 -0.30226 0.06435 -0.30347 0.06481 C -0.30469 0.0655 -0.30625 0.0655 -0.30764 0.06597 C -0.30851 0.0662 -0.30937 0.06666 -0.31024 0.06712 C -0.31111 0.06782 -0.3118 0.06874 -0.31285 0.06944 C -0.31389 0.0699 -0.3151 0.07013 -0.31614 0.0706 C -0.31771 0.07129 -0.3191 0.07198 -0.32048 0.07291 C -0.32483 0.07546 -0.32239 0.07499 -0.32552 0.07499 L -0.32552 0.07499 " pathEditMode="relative" ptsTypes="AAAAAAAAAAAAAAAAAAAAAAAAAAAAAAAAAAAA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6 -0.00023 -0.00521 -0.00092 -0.00781 -0.00092 C -0.01267 -0.00092 -0.01753 -0.00046 -0.02239 0 C -0.02378 0.00023 -0.02517 0.00093 -0.02656 0.00116 C -0.0283 0.00162 -0.03003 0.00209 -0.03177 0.00232 C -0.03576 0.00324 -0.03975 0.00371 -0.04375 0.00463 C -0.04635 0.00533 -0.04878 0.00672 -0.05139 0.00695 C -0.05816 0.00764 -0.0651 0.00764 -0.07187 0.00811 C -0.07413 0.00834 -0.07639 0.00903 -0.07864 0.00926 C -0.08264 0.00973 -0.0868 0.00926 -0.09062 0.01042 C -0.09236 0.01088 -0.0934 0.0132 -0.09496 0.01366 C -0.09809 0.01482 -0.10121 0.01459 -0.10434 0.01482 C -0.10607 0.01574 -0.10781 0.01667 -0.10955 0.01713 C -0.11736 0.01968 -0.11319 0.01713 -0.11979 0.01945 C -0.12916 0.02292 -0.121 0.02084 -0.1283 0.02292 C -0.13125 0.02385 -0.13472 0.02454 -0.13767 0.02523 C -0.13975 0.02547 -0.14166 0.02593 -0.14375 0.02616 C -0.14548 0.02662 -0.14705 0.02709 -0.14878 0.02732 C -0.15087 0.02848 -0.15277 0.0301 -0.15486 0.03079 C -0.15677 0.03148 -0.15885 0.03148 -0.16076 0.03195 C -0.16562 0.03311 -0.17309 0.03473 -0.17795 0.03658 C -0.18298 0.0382 -0.18802 0.04074 -0.19323 0.04213 C -0.19618 0.04306 -0.19896 0.04352 -0.20173 0.04445 C -0.20503 0.04537 -0.20798 0.04699 -0.21128 0.04792 C -0.21979 0.05 -0.2283 0.05116 -0.2368 0.05255 C -0.23941 0.05348 -0.24184 0.0551 -0.24462 0.05579 C -0.24843 0.05695 -0.2526 0.05672 -0.25659 0.05811 C -0.2585 0.0588 -0.26041 0.05973 -0.2625 0.06042 C -0.26597 0.06158 -0.27274 0.06389 -0.27274 0.06389 C -0.27864 0.06898 -0.27587 0.0676 -0.28038 0.06945 C -0.28159 0.07061 -0.28264 0.07199 -0.28385 0.07292 C -0.28472 0.07361 -0.28559 0.07338 -0.28646 0.07408 C -0.29375 0.07963 -0.28646 0.07593 -0.29236 0.07871 C -0.29843 0.08658 -0.2908 0.07686 -0.2993 0.08542 C -0.30434 0.09051 -0.2993 0.08773 -0.30434 0.09005 L -0.30955 0.09445 C -0.31041 0.09537 -0.31111 0.0963 -0.31215 0.09676 L -0.31718 0.09908 C -0.31805 0.09954 -0.31909 0.09954 -0.31979 0.10023 C -0.32066 0.10093 -0.32135 0.10232 -0.32239 0.10255 C -0.32847 0.10394 -0.34114 0.10486 -0.34114 0.10486 C -0.34514 0.10602 -0.34357 0.10533 -0.34618 0.10718 L -0.34618 0.10718 " pathEditMode="relative" ptsTypes="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11267 0.01644 0.22673 0.0007 0.34027 0 C 0.34166 0 0.34305 -0.00092 0.34444 -0.00115 C 0.34739 -0.00162 0.35017 -0.00208 0.35312 -0.00231 C 0.3625 -0.00324 0.37916 -0.00393 0.38819 -0.0044 L 0.38559 -0.00231 L 0.38559 -0.00231 " pathEditMode="relative" ptsTypes="AAAAAA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868 -0.00116 -0.01163 -0.00232 -0.02152 0 C -0.025 0.00092 -0.02812 0.00416 -0.03177 0.00463 L -0.04531 0.00694 C -0.04739 0.0074 -0.0493 0.00764 -0.05139 0.0081 C -0.05399 0.00879 -0.05642 0.00972 -0.05902 0.01041 C -0.06354 0.01134 -0.071 0.01203 -0.07534 0.01273 C -0.10121 0.01643 -0.07934 0.01365 -0.1 0.01597 L -0.11805 0.0206 C -0.12534 0.02245 -0.1283 0.02291 -0.13507 0.02523 C -0.14705 0.02916 -0.13489 0.02546 -0.14791 0.03078 C -0.1493 0.03148 -0.15086 0.03171 -0.15225 0.03194 C -0.15225 0.03217 -0.15972 0.03426 -0.16163 0.03541 C -0.16458 0.03727 -0.16718 0.03958 -0.17014 0.0412 C -0.17152 0.0419 -0.17309 0.04259 -0.17448 0.04352 C -0.17673 0.0449 -0.18107 0.04884 -0.18385 0.05023 C -0.18993 0.05347 -0.18732 0.05162 -0.19236 0.0537 C -0.19409 0.0544 -0.19583 0.05509 -0.19757 0.05602 C -0.20156 0.0581 -0.20434 0.06041 -0.20868 0.0618 C -0.21007 0.06203 -0.22048 0.06389 -0.22152 0.06389 C -0.24045 0.07245 -0.21927 0.06365 -0.25816 0.07315 C -0.26128 0.07384 -0.26441 0.075 -0.26753 0.07546 C -0.28211 0.07662 -0.31111 0.07778 -0.31111 0.07778 L -0.35486 0.07662 C -0.35677 0.07639 -0.35989 0.07199 -0.35989 0.07199 C -0.36024 0.07037 -0.36024 0.06875 -0.36076 0.06736 C -0.36111 0.0662 -0.36198 0.06528 -0.3625 0.06389 C -0.36684 0.05393 -0.3618 0.06435 -0.36597 0.05602 C -0.36614 0.05416 -0.36649 0.05208 -0.36666 0.05023 C -0.36701 0.04884 -0.36666 0.04653 -0.36753 0.04583 C -0.36857 0.0449 -0.36979 0.04653 -0.371 0.04676 C -0.37291 0.04861 -0.37482 0.05 -0.37621 0.05254 C -0.37656 0.05347 -0.37673 0.05486 -0.37691 0.05602 C -0.3717 0.05833 -0.37205 0.05879 -0.36336 0.05602 C -0.36198 0.05555 -0.36111 0.0537 -0.35989 0.05254 C -0.35902 0.05185 -0.35729 0.05023 -0.35729 0.05023 L -0.35729 0.05023 " pathEditMode="relative" ptsTypes="AAAAAAAAAAAAAAAAAAAAAAAAAAAAAAAAAAAA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8.88889E-6 L 8.05556E-6 -8.88889E-6 C -0.01406 0.00023 -0.02795 0.00023 -0.04201 0.00092 C -0.05416 0.00162 -0.07864 0.00439 -0.07864 0.00439 C -0.08454 0.00555 -0.09322 0.00694 -0.0993 0.00902 C -0.10295 0.01018 -0.10659 0.0118 -0.11041 0.01365 C -0.12517 0.02037 -0.11336 0.0155 -0.12395 0.02152 C -0.12621 0.02268 -0.12864 0.02361 -0.1309 0.02499 C -0.13767 0.0287 -0.1309 0.02546 -0.13767 0.03055 C -0.13854 0.03124 -0.1394 0.03148 -0.14027 0.03171 C -0.15156 0.04189 -0.13472 0.02731 -0.14531 0.03518 C -0.14722 0.03657 -0.14861 0.03865 -0.15052 0.03981 C -0.1526 0.04097 -0.15503 0.04166 -0.15729 0.04212 C -0.1684 0.04328 -0.17951 0.04351 -0.19062 0.04421 C -0.19444 0.04467 -0.19809 0.04513 -0.20173 0.04537 C -0.20868 0.04583 -0.21545 0.04629 -0.22222 0.04652 C -0.22569 0.04722 -0.22916 0.04814 -0.23263 0.04884 C -0.23715 0.04976 -0.24166 0.05023 -0.24618 0.05115 C -0.24826 0.05138 -0.25017 0.05185 -0.25225 0.05231 C -0.2559 0.05324 -0.25503 0.05324 -0.25815 0.05462 C -0.25937 0.05509 -0.26041 0.05532 -0.26163 0.05578 L -0.26666 0.06018 C -0.26753 0.06111 -0.2684 0.06226 -0.26927 0.06249 C -0.27048 0.06296 -0.27152 0.06319 -0.27274 0.06365 C -0.27534 0.06481 -0.27777 0.0662 -0.28038 0.06712 C -0.28159 0.06736 -0.28263 0.06782 -0.28385 0.06828 C -0.28472 0.06851 -0.28559 0.06898 -0.28645 0.06944 C -0.28802 0.0699 -0.28975 0.07013 -0.29149 0.0706 C -0.29392 0.07152 -0.29479 0.07199 -0.29756 0.07268 C -0.30052 0.07361 -0.30572 0.07453 -0.30868 0.07499 C -0.31684 0.0787 -0.30399 0.07291 -0.31458 0.07847 C -0.31631 0.07939 -0.31805 0.08009 -0.31979 0.08078 L -0.32222 0.08194 L -0.32482 0.0831 C -0.33229 0.08958 -0.32291 0.08171 -0.33003 0.08634 C -0.33194 0.08773 -0.33385 0.09004 -0.33506 0.09212 C -0.33576 0.09328 -0.33628 0.09444 -0.3368 0.0956 C -0.33802 0.10208 -0.33802 0.09976 -0.3368 0.1081 C -0.33663 0.10925 -0.33663 0.11064 -0.33593 0.11157 C -0.33541 0.11226 -0.3342 0.11226 -0.33333 0.11273 C -0.33263 0.11342 -0.33159 0.11388 -0.3309 0.11481 C -0.32951 0.11689 -0.32916 0.12013 -0.32743 0.12175 L -0.32482 0.12407 L -0.32395 0.12754 L -0.32395 0.12754 " pathEditMode="relative" ptsTypes="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481E-6 L -2.22222E-6 4.81481E-6 L 0.01094 0.00208 C 0.01355 0.00255 0.01615 0.00278 0.01875 0.00324 C 0.02223 0.00417 0.02552 0.00602 0.029 0.00671 C 0.03091 0.00718 0.04844 0.00903 0.04948 0.00903 C 0.0566 0.01111 0.0691 0.01481 0.07605 0.01597 C 0.08143 0.01667 0.08681 0.01667 0.09219 0.0169 C 0.09705 0.01898 0.10174 0.0213 0.10677 0.02268 C 0.11858 0.02616 0.12518 0.02616 0.13664 0.02731 C 0.14063 0.02847 0.14462 0.03079 0.14861 0.03079 C 0.18542 0.03079 0.1842 0.03032 0.20677 0.025 C 0.20868 0.02384 0.21059 0.02245 0.21268 0.02153 C 0.22639 0.01597 0.20834 0.02593 0.22379 0.01805 C 0.22639 0.0169 0.229 0.01505 0.2316 0.01366 C 0.23386 0.01227 0.23611 0.01157 0.23837 0.01018 C 0.24045 0.0088 0.24219 0.00671 0.24427 0.00555 C 0.24653 0.0044 0.24896 0.0044 0.25122 0.00324 C 0.27101 -0.00556 0.25434 4.81481E-6 0.26997 -0.00463 C 0.28056 -0.01181 0.26893 -0.00463 0.28282 -0.01042 C 0.28403 -0.01088 0.28507 -0.01181 0.28629 -0.01273 C 0.28889 -0.01458 0.29427 -0.01898 0.2974 -0.0206 C 0.29948 -0.02176 0.30816 -0.02454 0.31007 -0.02523 C 0.32917 -0.0463 0.30261 -0.01759 0.32049 -0.03426 C 0.3217 -0.03542 0.32257 -0.0375 0.32379 -0.03889 C 0.3257 -0.04097 0.32795 -0.04236 0.32986 -0.04445 C 0.33108 -0.04583 0.33195 -0.04769 0.33316 -0.04907 C 0.3349 -0.0507 0.33681 -0.05185 0.33837 -0.0537 C 0.33924 -0.05463 0.33993 -0.05602 0.34098 -0.05718 C 0.34236 -0.05857 0.34375 -0.05995 0.34514 -0.06157 C 0.34618 -0.06273 0.34688 -0.06389 0.34775 -0.06505 C 0.34879 -0.0662 0.35018 -0.06713 0.35122 -0.06852 C 0.35747 -0.07685 0.35018 -0.06991 0.35625 -0.07523 C 0.35695 -0.07639 0.3573 -0.07778 0.35799 -0.0787 C 0.36355 -0.0875 0.35799 -0.07708 0.36233 -0.08565 L 0.36407 -0.09236 C 0.36424 -0.09352 0.36493 -0.09468 0.36493 -0.09583 L 0.36493 -0.10139 L 0.36493 -0.10139 " pathEditMode="relative" ptsTypes="AAAAAAAAAAAAAAAAAAAAA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4.44444E-6 2.59259E-6 C 0.00312 0.00069 0.00625 0.00162 0.00937 0.00231 C 0.01337 0.00301 0.01736 0.00347 0.02135 0.00463 C 0.02378 0.00532 0.02639 0.00671 0.02899 0.00694 C 0.04358 0.00787 0.05799 0.00764 0.07257 0.0081 L 0.13507 0.00694 C 0.13819 0.00671 0.14132 0.00648 0.14444 0.00578 C 0.14583 0.00532 0.14722 0.00393 0.14861 0.00347 C 0.17569 -0.00486 0.14149 0.00717 0.15972 0.00115 C 0.16181 0.00046 0.16372 -0.0007 0.1658 -0.00116 C 0.16858 -0.00186 0.1816 -0.00486 0.18715 -0.00579 C 0.18976 -0.00625 0.19219 -0.00649 0.19479 -0.00695 C 0.19687 -0.00764 0.19878 -0.0088 0.20087 -0.00926 C 0.21146 -0.01158 0.21719 -0.01088 0.22726 -0.01366 C 0.24653 -0.01922 0.22448 -0.01598 0.24618 -0.01829 C 0.24931 -0.01922 0.25243 -0.02014 0.25556 -0.02061 C 0.26233 -0.02176 0.27604 -0.02292 0.27604 -0.02292 C 0.27899 -0.02361 0.28177 -0.02477 0.28455 -0.02524 C 0.28993 -0.02593 0.29549 -0.02593 0.30087 -0.02639 C 0.30521 -0.02686 0.31024 -0.02778 0.31458 -0.02871 C 0.31632 -0.0294 0.31788 -0.03033 0.31962 -0.03102 C 0.33177 -0.03496 0.31997 -0.02986 0.32743 -0.03311 C 0.32882 -0.03287 0.33021 -0.03264 0.3316 -0.03218 C 0.33247 -0.03172 0.33351 -0.03172 0.3342 -0.03102 C 0.3349 -0.0301 0.33437 -0.02824 0.33507 -0.02755 C 0.34097 -0.0213 0.33698 -0.03056 0.33941 -0.02408 L 0.33941 -0.02408 " pathEditMode="relative" ptsTypes="AAAAAAAAAAAAAAAAAAAAAAAAAAAA"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lum brigh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</a:gradFill>
          <a:effectLst>
            <a:glow>
              <a:schemeClr val="accent1"/>
            </a:glow>
            <a:outerShdw blurRad="5207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389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268413"/>
            <a:ext cx="8424863" cy="511333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cs-CZ" sz="1200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cs-CZ" sz="3600" dirty="0" smtClean="0"/>
              <a:t>Soužití houby s kořeny některých rostlin</a:t>
            </a:r>
          </a:p>
          <a:p>
            <a:pPr>
              <a:lnSpc>
                <a:spcPct val="90000"/>
              </a:lnSpc>
            </a:pPr>
            <a:r>
              <a:rPr lang="cs-CZ" sz="3600" dirty="0"/>
              <a:t>Houba přijímá od rostliny organické látky a rostlině pomáhá přijímat vodu a další látky</a:t>
            </a:r>
          </a:p>
          <a:p>
            <a:pPr>
              <a:lnSpc>
                <a:spcPct val="90000"/>
              </a:lnSpc>
            </a:pPr>
            <a:r>
              <a:rPr lang="cs-CZ" sz="3600" dirty="0" smtClean="0"/>
              <a:t>V některých zemích je v čerstvě vysázených lesích zákaz sběru hub – proč?</a:t>
            </a:r>
          </a:p>
          <a:p>
            <a:pPr>
              <a:lnSpc>
                <a:spcPct val="90000"/>
              </a:lnSpc>
            </a:pPr>
            <a:r>
              <a:rPr lang="cs-CZ" sz="4400" b="1" dirty="0" smtClean="0"/>
              <a:t>Lesy </a:t>
            </a:r>
            <a:r>
              <a:rPr lang="cs-CZ" sz="4400" b="1" dirty="0"/>
              <a:t>lépe </a:t>
            </a:r>
            <a:r>
              <a:rPr lang="cs-CZ" sz="4400" b="1" dirty="0" smtClean="0"/>
              <a:t>prosperují, pokud v nich rostou symbiotické </a:t>
            </a:r>
            <a:r>
              <a:rPr lang="cs-CZ" sz="4400" b="1" dirty="0" smtClean="0"/>
              <a:t>houby (smrk- hřib smrkový, klouzek – modřín…)</a:t>
            </a:r>
          </a:p>
          <a:p>
            <a:pPr>
              <a:lnSpc>
                <a:spcPct val="90000"/>
              </a:lnSpc>
            </a:pPr>
            <a:endParaRPr lang="cs-CZ" sz="4400" b="1"/>
          </a:p>
          <a:p>
            <a:pPr>
              <a:lnSpc>
                <a:spcPct val="90000"/>
              </a:lnSpc>
            </a:pPr>
            <a:endParaRPr lang="cs-CZ" sz="4400" b="1" dirty="0"/>
          </a:p>
        </p:txBody>
      </p:sp>
      <p:sp>
        <p:nvSpPr>
          <p:cNvPr id="338948" name="Text Box 4"/>
          <p:cNvSpPr txBox="1">
            <a:spLocks noChangeArrowheads="1"/>
          </p:cNvSpPr>
          <p:nvPr/>
        </p:nvSpPr>
        <p:spPr bwMode="auto">
          <a:xfrm>
            <a:off x="323850" y="444501"/>
            <a:ext cx="8568630" cy="8239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Mykorhiza</a:t>
            </a:r>
            <a:endParaRPr lang="cs-CZ" sz="4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448713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8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8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8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8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8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8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8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8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lum brigh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</a:gradFill>
          <a:effectLst>
            <a:glow>
              <a:schemeClr val="accent1"/>
            </a:glow>
            <a:outerShdw blurRad="5207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389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268413"/>
            <a:ext cx="8424863" cy="51133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endParaRPr lang="cs-CZ" sz="1200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cs-CZ" sz="6000" dirty="0" smtClean="0"/>
              <a:t>Kvasinky</a:t>
            </a:r>
          </a:p>
          <a:p>
            <a:pPr>
              <a:lnSpc>
                <a:spcPct val="90000"/>
              </a:lnSpc>
            </a:pPr>
            <a:r>
              <a:rPr lang="cs-CZ" sz="6000" dirty="0" smtClean="0"/>
              <a:t>Proč kyne těsto? (pokus)</a:t>
            </a:r>
          </a:p>
          <a:p>
            <a:pPr>
              <a:lnSpc>
                <a:spcPct val="90000"/>
              </a:lnSpc>
            </a:pPr>
            <a:r>
              <a:rPr lang="cs-CZ" sz="6000" dirty="0" smtClean="0"/>
              <a:t>Užitečné a škodlivé</a:t>
            </a:r>
          </a:p>
          <a:p>
            <a:pPr>
              <a:lnSpc>
                <a:spcPct val="90000"/>
              </a:lnSpc>
            </a:pPr>
            <a:r>
              <a:rPr lang="cs-CZ" sz="6000" dirty="0" smtClean="0"/>
              <a:t>Plísně</a:t>
            </a:r>
          </a:p>
          <a:p>
            <a:pPr>
              <a:lnSpc>
                <a:spcPct val="90000"/>
              </a:lnSpc>
            </a:pPr>
            <a:r>
              <a:rPr lang="cs-CZ" sz="6000" dirty="0"/>
              <a:t>Užitečné a škodlivé</a:t>
            </a:r>
          </a:p>
          <a:p>
            <a:pPr>
              <a:lnSpc>
                <a:spcPct val="90000"/>
              </a:lnSpc>
            </a:pPr>
            <a:endParaRPr lang="cs-CZ" sz="4400" b="1" dirty="0"/>
          </a:p>
        </p:txBody>
      </p:sp>
      <p:sp>
        <p:nvSpPr>
          <p:cNvPr id="338948" name="Text Box 4"/>
          <p:cNvSpPr txBox="1">
            <a:spLocks noChangeArrowheads="1"/>
          </p:cNvSpPr>
          <p:nvPr/>
        </p:nvSpPr>
        <p:spPr bwMode="auto">
          <a:xfrm>
            <a:off x="323850" y="444501"/>
            <a:ext cx="8568630" cy="8239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Houby, které nevidíme…</a:t>
            </a:r>
            <a:endParaRPr lang="cs-CZ" sz="4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8446868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8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8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8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8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8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8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8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8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8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8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8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lum brigh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</a:gradFill>
          <a:effectLst>
            <a:glow>
              <a:schemeClr val="accent1"/>
            </a:glow>
            <a:outerShdw blurRad="520700" dist="50800" dir="5400000" algn="ctr" rotWithShape="0">
              <a:srgbClr val="000000">
                <a:alpha val="0"/>
              </a:srgbClr>
            </a:outerShdw>
          </a:effectLst>
        </p:spPr>
      </p:pic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373893"/>
              </p:ext>
            </p:extLst>
          </p:nvPr>
        </p:nvGraphicFramePr>
        <p:xfrm>
          <a:off x="26180" y="44624"/>
          <a:ext cx="5634030" cy="4324959"/>
        </p:xfrm>
        <a:graphic>
          <a:graphicData uri="http://schemas.openxmlformats.org/drawingml/2006/table">
            <a:tbl>
              <a:tblPr/>
              <a:tblGrid>
                <a:gridCol w="285971"/>
                <a:gridCol w="317746"/>
                <a:gridCol w="317746"/>
                <a:gridCol w="317746"/>
                <a:gridCol w="317746"/>
                <a:gridCol w="317746"/>
                <a:gridCol w="317746"/>
                <a:gridCol w="317746"/>
                <a:gridCol w="357463"/>
                <a:gridCol w="317746"/>
                <a:gridCol w="317746"/>
                <a:gridCol w="317746"/>
                <a:gridCol w="317746"/>
                <a:gridCol w="317746"/>
                <a:gridCol w="285971"/>
                <a:gridCol w="303844"/>
                <a:gridCol w="285971"/>
                <a:gridCol w="301858"/>
              </a:tblGrid>
              <a:tr h="344038"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4038"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4038"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4038"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4038"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4038"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4038"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4038"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038"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5337039" y="609184"/>
            <a:ext cx="3791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Houba bez plodnic, zlepšující chuť sýra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012160" y="116632"/>
            <a:ext cx="2269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Co vyrůstá z podhoubí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337039" y="1077689"/>
            <a:ext cx="1179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Droždí je…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324820" y="1548677"/>
            <a:ext cx="2303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Symbióza houby a řasy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5337039" y="2113237"/>
            <a:ext cx="2164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Orgán tvorby výtrusů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346207" y="2608939"/>
            <a:ext cx="1170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Cizopasník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5380275" y="3016159"/>
            <a:ext cx="2959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Čím prohlížím malé předměty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5383565" y="3508205"/>
            <a:ext cx="2848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Hlavní část houby v podzemí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5928513" y="4000251"/>
            <a:ext cx="2110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Léky proti bakteriím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83568" y="4468756"/>
            <a:ext cx="7992888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</a:rPr>
              <a:t>Toto </a:t>
            </a:r>
            <a:r>
              <a:rPr lang="cs-CZ" sz="3200" b="1" dirty="0">
                <a:solidFill>
                  <a:srgbClr val="FF0000"/>
                </a:solidFill>
              </a:rPr>
              <a:t>antibiotikum objevil Alexander Fleming v roce 1928. </a:t>
            </a:r>
            <a:endParaRPr lang="cs-CZ" sz="3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3200" b="1" dirty="0" smtClean="0">
                <a:solidFill>
                  <a:srgbClr val="FF0000"/>
                </a:solidFill>
              </a:rPr>
              <a:t>Všiml </a:t>
            </a:r>
            <a:r>
              <a:rPr lang="cs-CZ" sz="3200" b="1" dirty="0">
                <a:solidFill>
                  <a:srgbClr val="FF0000"/>
                </a:solidFill>
              </a:rPr>
              <a:t>si, že v Petriho misce s bakteriemi roste plíseň, která zabíjí okolní bakterie. </a:t>
            </a:r>
          </a:p>
        </p:txBody>
      </p:sp>
      <p:sp>
        <p:nvSpPr>
          <p:cNvPr id="3" name="Obdélník 2"/>
          <p:cNvSpPr/>
          <p:nvPr/>
        </p:nvSpPr>
        <p:spPr>
          <a:xfrm>
            <a:off x="2506949" y="-37147"/>
            <a:ext cx="26324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dirty="0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r>
              <a:rPr lang="pt-BR" dirty="0"/>
              <a:t> </a:t>
            </a:r>
            <a:r>
              <a:rPr lang="cs-CZ" dirty="0" smtClean="0"/>
              <a:t> </a:t>
            </a:r>
            <a:r>
              <a:rPr lang="pt-BR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</a:t>
            </a:r>
            <a:r>
              <a:rPr lang="pt-BR" dirty="0" smtClean="0"/>
              <a:t> </a:t>
            </a:r>
            <a:r>
              <a:rPr lang="cs-CZ" dirty="0" smtClean="0"/>
              <a:t>  </a:t>
            </a:r>
            <a:r>
              <a:rPr lang="pt-BR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</a:t>
            </a:r>
            <a:r>
              <a:rPr lang="cs-CZ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</a:t>
            </a:r>
            <a:r>
              <a:rPr lang="pt-BR" dirty="0" smtClean="0"/>
              <a:t> </a:t>
            </a:r>
            <a:r>
              <a:rPr lang="pt-BR" sz="3600" dirty="0">
                <a:solidFill>
                  <a:srgbClr val="000000"/>
                </a:solidFill>
                <a:latin typeface="Calibri" panose="020F0502020204030204" pitchFamily="34" charset="0"/>
              </a:rPr>
              <a:t>n</a:t>
            </a:r>
            <a:r>
              <a:rPr lang="pt-BR" dirty="0"/>
              <a:t> </a:t>
            </a:r>
            <a:r>
              <a:rPr lang="cs-CZ" dirty="0" smtClean="0"/>
              <a:t> </a:t>
            </a:r>
            <a:r>
              <a:rPr lang="pt-BR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pt-BR" dirty="0" smtClean="0"/>
              <a:t> </a:t>
            </a:r>
            <a:r>
              <a:rPr lang="cs-CZ" dirty="0" smtClean="0"/>
              <a:t>   </a:t>
            </a:r>
            <a:r>
              <a:rPr lang="pt-BR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pt-BR" dirty="0" smtClean="0"/>
              <a:t> </a:t>
            </a:r>
            <a:r>
              <a:rPr lang="pt-BR" sz="3600" dirty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pt-BR" dirty="0"/>
              <a:t>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259632" y="415147"/>
            <a:ext cx="20299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r>
              <a:rPr lang="pt-BR" dirty="0" smtClean="0"/>
              <a:t> </a:t>
            </a:r>
            <a:r>
              <a:rPr lang="cs-CZ" dirty="0" smtClean="0"/>
              <a:t> </a:t>
            </a:r>
            <a:r>
              <a:rPr lang="pt-BR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</a:t>
            </a:r>
            <a:r>
              <a:rPr lang="pt-BR" dirty="0" smtClean="0"/>
              <a:t> </a:t>
            </a:r>
            <a:r>
              <a:rPr lang="cs-CZ" dirty="0" smtClean="0"/>
              <a:t>  </a:t>
            </a:r>
            <a:r>
              <a:rPr lang="pt-BR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í</a:t>
            </a:r>
            <a:r>
              <a:rPr lang="pt-BR" dirty="0" smtClean="0"/>
              <a:t> </a:t>
            </a:r>
            <a:r>
              <a:rPr lang="cs-CZ" dirty="0" smtClean="0"/>
              <a:t>  </a:t>
            </a:r>
            <a:r>
              <a:rPr lang="pt-BR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</a:t>
            </a:r>
            <a:r>
              <a:rPr lang="pt-BR" dirty="0" smtClean="0"/>
              <a:t> </a:t>
            </a:r>
            <a:r>
              <a:rPr lang="cs-CZ" dirty="0" smtClean="0"/>
              <a:t>  </a:t>
            </a:r>
            <a:r>
              <a:rPr lang="pt-BR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pt-BR" dirty="0" smtClean="0"/>
              <a:t> </a:t>
            </a:r>
            <a:r>
              <a:rPr lang="cs-CZ" dirty="0" smtClean="0"/>
              <a:t> </a:t>
            </a:r>
            <a:r>
              <a:rPr lang="pt-BR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ň</a:t>
            </a:r>
            <a:r>
              <a:rPr lang="pt-BR" dirty="0" smtClean="0"/>
              <a:t> 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861974" y="902346"/>
            <a:ext cx="27927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dirty="0">
                <a:solidFill>
                  <a:srgbClr val="000000"/>
                </a:solidFill>
                <a:latin typeface="Calibri" panose="020F0502020204030204" pitchFamily="34" charset="0"/>
              </a:rPr>
              <a:t>k</a:t>
            </a:r>
            <a:r>
              <a:rPr lang="pt-BR" dirty="0"/>
              <a:t> </a:t>
            </a:r>
            <a:r>
              <a:rPr lang="cs-CZ" dirty="0" smtClean="0"/>
              <a:t>  </a:t>
            </a:r>
            <a:r>
              <a:rPr lang="pt-BR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v</a:t>
            </a:r>
            <a:r>
              <a:rPr lang="pt-BR" dirty="0" smtClean="0"/>
              <a:t> </a:t>
            </a:r>
            <a:r>
              <a:rPr lang="cs-CZ" dirty="0" smtClean="0"/>
              <a:t> </a:t>
            </a:r>
            <a:r>
              <a:rPr lang="pt-BR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pt-BR" dirty="0" smtClean="0"/>
              <a:t> </a:t>
            </a:r>
            <a:r>
              <a:rPr lang="cs-CZ" dirty="0" smtClean="0"/>
              <a:t> </a:t>
            </a:r>
            <a:r>
              <a:rPr lang="pt-BR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</a:t>
            </a:r>
            <a:r>
              <a:rPr lang="pt-BR" dirty="0" smtClean="0"/>
              <a:t> </a:t>
            </a:r>
            <a:r>
              <a:rPr lang="cs-CZ" dirty="0" smtClean="0"/>
              <a:t>  </a:t>
            </a:r>
            <a:r>
              <a:rPr lang="pt-BR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pt-BR" dirty="0" smtClean="0"/>
              <a:t> </a:t>
            </a:r>
            <a:r>
              <a:rPr lang="cs-CZ" dirty="0" smtClean="0"/>
              <a:t>  </a:t>
            </a:r>
            <a:r>
              <a:rPr lang="pt-BR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</a:t>
            </a:r>
            <a:r>
              <a:rPr lang="pt-BR" dirty="0" smtClean="0"/>
              <a:t> </a:t>
            </a:r>
            <a:r>
              <a:rPr lang="cs-CZ" dirty="0" smtClean="0"/>
              <a:t> </a:t>
            </a:r>
            <a:r>
              <a:rPr lang="pt-BR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k</a:t>
            </a:r>
            <a:r>
              <a:rPr lang="pt-BR" dirty="0" smtClean="0"/>
              <a:t> </a:t>
            </a:r>
            <a:r>
              <a:rPr lang="cs-CZ" dirty="0" smtClean="0"/>
              <a:t> </a:t>
            </a:r>
            <a:r>
              <a:rPr lang="pt-BR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pt-BR" dirty="0" smtClean="0"/>
              <a:t> 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2173356" y="1380204"/>
            <a:ext cx="2698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dirty="0">
                <a:solidFill>
                  <a:srgbClr val="000000"/>
                </a:solidFill>
                <a:latin typeface="Calibri" panose="020F0502020204030204" pitchFamily="34" charset="0"/>
              </a:rPr>
              <a:t>l</a:t>
            </a:r>
            <a:r>
              <a:rPr lang="pt-BR" dirty="0"/>
              <a:t> </a:t>
            </a:r>
            <a:r>
              <a:rPr lang="cs-CZ" dirty="0" smtClean="0"/>
              <a:t>    </a:t>
            </a:r>
            <a:r>
              <a:rPr lang="pt-BR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pt-BR" dirty="0" smtClean="0"/>
              <a:t> </a:t>
            </a:r>
            <a:r>
              <a:rPr lang="cs-CZ" dirty="0" smtClean="0"/>
              <a:t>   </a:t>
            </a:r>
            <a:r>
              <a:rPr lang="pt-BR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š</a:t>
            </a:r>
            <a:r>
              <a:rPr lang="cs-CZ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dirty="0" smtClean="0"/>
              <a:t> </a:t>
            </a:r>
            <a:r>
              <a:rPr lang="pt-BR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cs-CZ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dirty="0" smtClean="0"/>
              <a:t> </a:t>
            </a:r>
            <a:r>
              <a:rPr lang="pt-BR" sz="3600" dirty="0">
                <a:solidFill>
                  <a:srgbClr val="000000"/>
                </a:solidFill>
                <a:latin typeface="Calibri" panose="020F0502020204030204" pitchFamily="34" charset="0"/>
              </a:rPr>
              <a:t>j</a:t>
            </a:r>
            <a:r>
              <a:rPr lang="pt-BR" dirty="0"/>
              <a:t> </a:t>
            </a:r>
            <a:r>
              <a:rPr lang="cs-CZ" dirty="0" smtClean="0"/>
              <a:t> </a:t>
            </a:r>
            <a:r>
              <a:rPr lang="pt-BR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</a:t>
            </a:r>
            <a:r>
              <a:rPr lang="cs-CZ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dirty="0" smtClean="0"/>
              <a:t> </a:t>
            </a:r>
            <a:r>
              <a:rPr lang="pt-BR" sz="3600" dirty="0">
                <a:solidFill>
                  <a:srgbClr val="000000"/>
                </a:solidFill>
                <a:latin typeface="Calibri" panose="020F0502020204030204" pitchFamily="34" charset="0"/>
              </a:rPr>
              <a:t>í</a:t>
            </a:r>
            <a:r>
              <a:rPr lang="pt-BR" dirty="0"/>
              <a:t> </a:t>
            </a:r>
            <a:r>
              <a:rPr lang="cs-CZ" dirty="0" smtClean="0"/>
              <a:t> </a:t>
            </a:r>
            <a:r>
              <a:rPr lang="pt-BR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k</a:t>
            </a:r>
            <a:r>
              <a:rPr lang="pt-BR" dirty="0" smtClean="0"/>
              <a:t> </a:t>
            </a:r>
            <a:endParaRPr lang="cs-CZ" dirty="0"/>
          </a:p>
        </p:txBody>
      </p:sp>
      <p:sp>
        <p:nvSpPr>
          <p:cNvPr id="20" name="Obdélník 19"/>
          <p:cNvSpPr/>
          <p:nvPr/>
        </p:nvSpPr>
        <p:spPr>
          <a:xfrm>
            <a:off x="-1918" y="1854155"/>
            <a:ext cx="3379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dirty="0">
                <a:solidFill>
                  <a:srgbClr val="000000"/>
                </a:solidFill>
                <a:latin typeface="Calibri" panose="020F0502020204030204" pitchFamily="34" charset="0"/>
              </a:rPr>
              <a:t>v</a:t>
            </a:r>
            <a:r>
              <a:rPr lang="pt-BR" dirty="0" smtClean="0"/>
              <a:t> </a:t>
            </a:r>
            <a:r>
              <a:rPr lang="cs-CZ" dirty="0" smtClean="0"/>
              <a:t> </a:t>
            </a:r>
            <a:r>
              <a:rPr lang="pt-BR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ý</a:t>
            </a:r>
            <a:r>
              <a:rPr lang="pt-BR" dirty="0" smtClean="0"/>
              <a:t> </a:t>
            </a:r>
            <a:r>
              <a:rPr lang="cs-CZ" dirty="0" smtClean="0"/>
              <a:t>  </a:t>
            </a:r>
            <a:r>
              <a:rPr lang="pt-BR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r>
              <a:rPr lang="pt-BR" dirty="0" smtClean="0"/>
              <a:t> </a:t>
            </a:r>
            <a:r>
              <a:rPr lang="cs-CZ" dirty="0" smtClean="0"/>
              <a:t>  </a:t>
            </a:r>
            <a:r>
              <a:rPr lang="pt-BR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</a:t>
            </a:r>
            <a:r>
              <a:rPr lang="pt-BR" dirty="0" smtClean="0"/>
              <a:t> </a:t>
            </a:r>
            <a:r>
              <a:rPr lang="cs-CZ" dirty="0" smtClean="0"/>
              <a:t> </a:t>
            </a:r>
            <a:r>
              <a:rPr lang="pt-BR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u</a:t>
            </a:r>
            <a:r>
              <a:rPr lang="pt-BR" dirty="0" smtClean="0"/>
              <a:t> </a:t>
            </a:r>
            <a:r>
              <a:rPr lang="cs-CZ" dirty="0" smtClean="0"/>
              <a:t> </a:t>
            </a:r>
            <a:r>
              <a:rPr lang="pt-BR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</a:t>
            </a:r>
            <a:r>
              <a:rPr lang="pt-BR" dirty="0" smtClean="0"/>
              <a:t> </a:t>
            </a:r>
            <a:r>
              <a:rPr lang="cs-CZ" dirty="0" smtClean="0"/>
              <a:t> </a:t>
            </a:r>
            <a:r>
              <a:rPr lang="pt-BR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</a:t>
            </a:r>
            <a:r>
              <a:rPr lang="pt-BR" dirty="0" smtClean="0"/>
              <a:t> </a:t>
            </a:r>
            <a:r>
              <a:rPr lang="cs-CZ" dirty="0" smtClean="0"/>
              <a:t> </a:t>
            </a:r>
            <a:r>
              <a:rPr lang="pt-BR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pt-BR" dirty="0" smtClean="0"/>
              <a:t> </a:t>
            </a:r>
            <a:r>
              <a:rPr lang="cs-CZ" dirty="0" smtClean="0"/>
              <a:t>  </a:t>
            </a:r>
            <a:r>
              <a:rPr lang="pt-BR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pt-BR" dirty="0" smtClean="0"/>
              <a:t> </a:t>
            </a:r>
            <a:r>
              <a:rPr lang="cs-CZ" dirty="0" smtClean="0"/>
              <a:t>  </a:t>
            </a:r>
            <a:r>
              <a:rPr lang="pt-BR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pt-BR" dirty="0" smtClean="0"/>
              <a:t> </a:t>
            </a:r>
            <a:endParaRPr lang="cs-CZ" dirty="0"/>
          </a:p>
        </p:txBody>
      </p:sp>
      <p:sp>
        <p:nvSpPr>
          <p:cNvPr id="22" name="Obdélník 21"/>
          <p:cNvSpPr/>
          <p:nvPr/>
        </p:nvSpPr>
        <p:spPr>
          <a:xfrm>
            <a:off x="900221" y="2319697"/>
            <a:ext cx="23775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 a</a:t>
            </a:r>
            <a:r>
              <a:rPr lang="cs-CZ" dirty="0" smtClean="0"/>
              <a:t>  </a:t>
            </a:r>
            <a:r>
              <a:rPr lang="cs-CZ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 </a:t>
            </a:r>
            <a:r>
              <a:rPr lang="cs-CZ" dirty="0" smtClean="0"/>
              <a:t> </a:t>
            </a:r>
            <a:r>
              <a:rPr lang="cs-CZ" sz="3600" dirty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z </a:t>
            </a:r>
            <a:r>
              <a:rPr lang="cs-CZ" dirty="0" smtClean="0"/>
              <a:t> </a:t>
            </a:r>
            <a:r>
              <a:rPr lang="cs-CZ" sz="3600" dirty="0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cs-CZ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23" name="Obdélník 22"/>
          <p:cNvSpPr/>
          <p:nvPr/>
        </p:nvSpPr>
        <p:spPr>
          <a:xfrm>
            <a:off x="2525682" y="2828745"/>
            <a:ext cx="14013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dirty="0">
                <a:solidFill>
                  <a:srgbClr val="000000"/>
                </a:solidFill>
                <a:latin typeface="Calibri" panose="020F0502020204030204" pitchFamily="34" charset="0"/>
              </a:rPr>
              <a:t>L</a:t>
            </a: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cs-CZ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u</a:t>
            </a:r>
            <a:r>
              <a:rPr lang="cs-CZ" dirty="0" smtClean="0"/>
              <a:t> </a:t>
            </a:r>
            <a:r>
              <a:rPr lang="cs-CZ" sz="3600" dirty="0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r>
              <a:rPr lang="cs-CZ" dirty="0"/>
              <a:t> </a:t>
            </a:r>
            <a:r>
              <a:rPr lang="cs-CZ" sz="3600" dirty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cs-CZ" dirty="0"/>
              <a:t> 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291048" y="3283974"/>
            <a:ext cx="26340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dirty="0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r>
              <a:rPr lang="pt-BR" dirty="0"/>
              <a:t> </a:t>
            </a:r>
            <a:r>
              <a:rPr lang="pt-BR" sz="3600" dirty="0">
                <a:solidFill>
                  <a:srgbClr val="000000"/>
                </a:solidFill>
                <a:latin typeface="Calibri" panose="020F0502020204030204" pitchFamily="34" charset="0"/>
              </a:rPr>
              <a:t>o</a:t>
            </a:r>
            <a:r>
              <a:rPr lang="pt-BR" dirty="0"/>
              <a:t> </a:t>
            </a:r>
            <a:r>
              <a:rPr lang="cs-CZ" dirty="0" smtClean="0"/>
              <a:t> </a:t>
            </a:r>
            <a:r>
              <a:rPr lang="pt-BR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</a:t>
            </a:r>
            <a:r>
              <a:rPr lang="pt-BR" dirty="0" smtClean="0"/>
              <a:t> </a:t>
            </a:r>
            <a:r>
              <a:rPr lang="pt-BR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h</a:t>
            </a:r>
            <a:r>
              <a:rPr lang="pt-BR" dirty="0" smtClean="0"/>
              <a:t> </a:t>
            </a:r>
            <a:r>
              <a:rPr lang="pt-BR" sz="3600" dirty="0">
                <a:solidFill>
                  <a:srgbClr val="000000"/>
                </a:solidFill>
                <a:latin typeface="Calibri" panose="020F0502020204030204" pitchFamily="34" charset="0"/>
              </a:rPr>
              <a:t>o</a:t>
            </a:r>
            <a:r>
              <a:rPr lang="pt-BR" dirty="0"/>
              <a:t> </a:t>
            </a:r>
            <a:r>
              <a:rPr lang="cs-CZ" dirty="0" smtClean="0"/>
              <a:t> </a:t>
            </a:r>
            <a:r>
              <a:rPr lang="pt-BR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u</a:t>
            </a:r>
            <a:r>
              <a:rPr lang="pt-BR" dirty="0" smtClean="0"/>
              <a:t> </a:t>
            </a:r>
            <a:r>
              <a:rPr lang="pt-BR" sz="3600" dirty="0">
                <a:solidFill>
                  <a:srgbClr val="000000"/>
                </a:solidFill>
                <a:latin typeface="Calibri" panose="020F0502020204030204" pitchFamily="34" charset="0"/>
              </a:rPr>
              <a:t>b</a:t>
            </a:r>
            <a:r>
              <a:rPr lang="pt-BR" dirty="0"/>
              <a:t> </a:t>
            </a:r>
            <a:r>
              <a:rPr lang="cs-CZ" dirty="0" smtClean="0"/>
              <a:t>  </a:t>
            </a:r>
            <a:r>
              <a:rPr lang="pt-BR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Í</a:t>
            </a:r>
            <a:r>
              <a:rPr lang="pt-BR" dirty="0" smtClean="0"/>
              <a:t> </a:t>
            </a:r>
            <a:endParaRPr lang="cs-CZ" dirty="0"/>
          </a:p>
        </p:txBody>
      </p:sp>
      <p:sp>
        <p:nvSpPr>
          <p:cNvPr id="26" name="Obdélník 25"/>
          <p:cNvSpPr/>
          <p:nvPr/>
        </p:nvSpPr>
        <p:spPr>
          <a:xfrm>
            <a:off x="2181899" y="3781539"/>
            <a:ext cx="36695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dirty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pt-BR" dirty="0"/>
              <a:t> </a:t>
            </a:r>
            <a:r>
              <a:rPr lang="pt-BR" sz="3600" dirty="0">
                <a:solidFill>
                  <a:srgbClr val="000000"/>
                </a:solidFill>
                <a:latin typeface="Calibri" panose="020F0502020204030204" pitchFamily="34" charset="0"/>
              </a:rPr>
              <a:t>N</a:t>
            </a:r>
            <a:r>
              <a:rPr lang="pt-BR" dirty="0"/>
              <a:t> </a:t>
            </a:r>
            <a:r>
              <a:rPr lang="cs-CZ" dirty="0" smtClean="0"/>
              <a:t>  </a:t>
            </a:r>
            <a:r>
              <a:rPr lang="pt-BR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r>
              <a:rPr lang="pt-BR" dirty="0" smtClean="0"/>
              <a:t> </a:t>
            </a:r>
            <a:r>
              <a:rPr lang="cs-CZ" dirty="0" smtClean="0"/>
              <a:t>  </a:t>
            </a:r>
            <a:r>
              <a:rPr lang="pt-BR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pt-BR" dirty="0" smtClean="0"/>
              <a:t> </a:t>
            </a:r>
            <a:r>
              <a:rPr lang="cs-CZ" dirty="0" smtClean="0"/>
              <a:t>  </a:t>
            </a:r>
            <a:r>
              <a:rPr lang="pt-BR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</a:t>
            </a:r>
            <a:r>
              <a:rPr lang="pt-BR" dirty="0" smtClean="0"/>
              <a:t> </a:t>
            </a:r>
            <a:r>
              <a:rPr lang="cs-CZ" dirty="0" smtClean="0"/>
              <a:t>  </a:t>
            </a:r>
            <a:r>
              <a:rPr lang="pt-BR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cs-CZ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</a:t>
            </a:r>
            <a:r>
              <a:rPr lang="cs-CZ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dirty="0" smtClean="0"/>
              <a:t> </a:t>
            </a:r>
            <a:r>
              <a:rPr lang="pt-BR" sz="3600" dirty="0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r>
              <a:rPr lang="pt-BR" dirty="0"/>
              <a:t> </a:t>
            </a:r>
            <a:r>
              <a:rPr lang="cs-CZ" dirty="0" smtClean="0"/>
              <a:t> </a:t>
            </a:r>
            <a:r>
              <a:rPr lang="pt-BR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pt-BR" dirty="0" smtClean="0"/>
              <a:t> </a:t>
            </a:r>
            <a:r>
              <a:rPr lang="cs-CZ" dirty="0" smtClean="0"/>
              <a:t>  </a:t>
            </a:r>
            <a:r>
              <a:rPr lang="pt-BR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k</a:t>
            </a:r>
            <a:r>
              <a:rPr lang="cs-CZ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dirty="0" smtClean="0"/>
              <a:t> </a:t>
            </a:r>
            <a:r>
              <a:rPr lang="pt-BR" sz="3600" dirty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pt-BR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9815861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4" grpId="0"/>
      <p:bldP spid="5" grpId="0"/>
      <p:bldP spid="10" grpId="0"/>
      <p:bldP spid="20" grpId="0"/>
      <p:bldP spid="22" grpId="0"/>
      <p:bldP spid="23" grpId="0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lum brigh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</a:gradFill>
          <a:effectLst>
            <a:glow>
              <a:schemeClr val="accent1"/>
            </a:glow>
            <a:outerShdw blurRad="5207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389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268413"/>
            <a:ext cx="8424863" cy="511333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cs-CZ" sz="1200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cs-CZ" sz="4400" b="1" dirty="0"/>
          </a:p>
        </p:txBody>
      </p:sp>
      <p:sp>
        <p:nvSpPr>
          <p:cNvPr id="338948" name="Text Box 4"/>
          <p:cNvSpPr txBox="1">
            <a:spLocks noChangeArrowheads="1"/>
          </p:cNvSpPr>
          <p:nvPr/>
        </p:nvSpPr>
        <p:spPr bwMode="auto">
          <a:xfrm>
            <a:off x="503933" y="2060848"/>
            <a:ext cx="8568630" cy="193899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Zásady pro sběr hub</a:t>
            </a:r>
          </a:p>
          <a:p>
            <a:pPr>
              <a:spcBef>
                <a:spcPct val="50000"/>
              </a:spcBef>
              <a:defRPr/>
            </a:pPr>
            <a:r>
              <a:rPr lang="cs-CZ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První pomoc při otravě houbami</a:t>
            </a:r>
            <a:endParaRPr lang="cs-CZ" sz="4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2637305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056CA5D-FA3C-4D46-87DE-BF945F3040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Zrcadlící se obrázky na rozostřeném pozadí</Template>
  <TotalTime>0</TotalTime>
  <Words>322</Words>
  <Application>Microsoft Office PowerPoint</Application>
  <PresentationFormat>Předvádění na obrazovce (4:3)</PresentationFormat>
  <Paragraphs>85</Paragraphs>
  <Slides>10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Comic Sans MS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2015-11-17T15:37:52Z</dcterms:created>
  <dcterms:modified xsi:type="dcterms:W3CDTF">2015-11-23T19:26:41Z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TC018814399991</vt:lpwstr>
  </property>
</Properties>
</file>