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B5CCD-9689-4642-93C0-1A432A7B71A3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81AB7-F487-401D-BBC9-A5AB11D0CE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0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1AB7-F487-401D-BBC9-A5AB11D0CE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23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2337E5-932C-4315-8F87-20F0C99037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D24B23-58AD-4585-A234-5FEAA92A6C0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rot="20775713">
            <a:off x="579568" y="4653564"/>
            <a:ext cx="798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Energetická soustava ČR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</a:rPr>
              <a:t>ZŠ Strossmayerovo nám. 4, Praha 7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80" y="6461402"/>
            <a:ext cx="39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Autor: Ing. Miroslava ROMANOVÁ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13394"/>
            <a:ext cx="7128792" cy="922114"/>
          </a:xfrm>
        </p:spPr>
        <p:txBody>
          <a:bodyPr>
            <a:normAutofit/>
          </a:bodyPr>
          <a:lstStyle/>
          <a:p>
            <a:pPr algn="l"/>
            <a:r>
              <a:rPr lang="cs-CZ" sz="4800" dirty="0" smtClean="0"/>
              <a:t>motivující otázky: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368446"/>
            <a:ext cx="9433048" cy="10801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  <a:latin typeface="+mn-lt"/>
              </a:rPr>
              <a:t>K čemu potřebujeme elektrickou energii?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79104" y="2708920"/>
            <a:ext cx="78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Jakým způsobem lze el. energii vyrobit?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88441" y="4077072"/>
            <a:ext cx="78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Jaké jsou typy elektráren?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43608" y="764704"/>
            <a:ext cx="78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79104" y="5373216"/>
            <a:ext cx="78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Co označujeme pojmem alternativní (obnovitelné) zdroje?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487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-243408"/>
            <a:ext cx="9144000" cy="1051520"/>
          </a:xfrm>
        </p:spPr>
        <p:txBody>
          <a:bodyPr/>
          <a:lstStyle/>
          <a:p>
            <a:pPr algn="l"/>
            <a:r>
              <a:rPr lang="cs-CZ" sz="4800" dirty="0"/>
              <a:t>přiřaď k správnému typu zdroje: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5071" y="980728"/>
            <a:ext cx="234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obnovitelné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59774" y="980728"/>
            <a:ext cx="2776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neobnovitelné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44141" y="2060848"/>
            <a:ext cx="1023037" cy="62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200" dirty="0"/>
              <a:t>ropa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007051" y="2687173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Slunce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067944" y="3208962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příliv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4254488" y="3724613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vítr</a:t>
            </a:r>
            <a:endParaRPr lang="cs-CZ" sz="3200" dirty="0"/>
          </a:p>
        </p:txBody>
      </p:sp>
      <p:sp>
        <p:nvSpPr>
          <p:cNvPr id="13" name="Obdélník 12"/>
          <p:cNvSpPr/>
          <p:nvPr/>
        </p:nvSpPr>
        <p:spPr>
          <a:xfrm>
            <a:off x="4178445" y="4149080"/>
            <a:ext cx="1042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uran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4196163" y="4653136"/>
            <a:ext cx="108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voda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47807" y="5148480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biomasa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68646" y="5652537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vulkány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205801" y="1540878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uhlí</a:t>
            </a:r>
          </a:p>
        </p:txBody>
      </p:sp>
    </p:spTree>
    <p:extLst>
      <p:ext uri="{BB962C8B-B14F-4D97-AF65-F5344CB8AC3E}">
        <p14:creationId xmlns:p14="http://schemas.microsoft.com/office/powerpoint/2010/main" val="3229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313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31493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33681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33264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33368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0903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4132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33976 0.0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34097 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-19681" y="1"/>
            <a:ext cx="2791481" cy="2996952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Lipno -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Mělník - 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Dukovany -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Tušimice - 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Orlík -  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  <a:p>
            <a:endParaRPr 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0" y="3774241"/>
            <a:ext cx="3430875" cy="20310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zelená – větrná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černá – jaderná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červená – tepelná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modrá - vodí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10172"/>
          <a:stretch/>
        </p:blipFill>
        <p:spPr bwMode="auto">
          <a:xfrm>
            <a:off x="3198800" y="3140968"/>
            <a:ext cx="5928431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4"/>
          <p:cNvSpPr txBox="1">
            <a:spLocks/>
          </p:cNvSpPr>
          <p:nvPr/>
        </p:nvSpPr>
        <p:spPr>
          <a:xfrm>
            <a:off x="1907704" y="144016"/>
            <a:ext cx="2791481" cy="299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5004048" y="72008"/>
            <a:ext cx="3240360" cy="299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Mravenečník -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Chvaletice - </a:t>
            </a:r>
          </a:p>
          <a:p>
            <a:r>
              <a:rPr lang="cs-CZ" sz="3200" dirty="0" err="1" smtClean="0">
                <a:solidFill>
                  <a:schemeClr val="tx1"/>
                </a:solidFill>
                <a:latin typeface="+mn-lt"/>
              </a:rPr>
              <a:t>Prunéřov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 -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Slapy - 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+mn-lt"/>
              </a:rPr>
              <a:t>Temelín - </a:t>
            </a:r>
          </a:p>
          <a:p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232354" y="4221088"/>
            <a:ext cx="216024" cy="313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40366" y="4213075"/>
            <a:ext cx="216024" cy="313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713067" y="5890041"/>
            <a:ext cx="216024" cy="3135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5258703" y="4918541"/>
            <a:ext cx="216024" cy="3135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524328" y="4594027"/>
            <a:ext cx="216024" cy="3135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5220072" y="5733256"/>
            <a:ext cx="216024" cy="3135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338339" y="4325366"/>
            <a:ext cx="216024" cy="313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6055003" y="4632974"/>
            <a:ext cx="216024" cy="313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041834" y="5229200"/>
            <a:ext cx="216024" cy="3135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082497" y="6453336"/>
            <a:ext cx="216024" cy="3135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9039" y="3968432"/>
            <a:ext cx="3220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Přiřaď na </a:t>
            </a:r>
            <a:r>
              <a:rPr lang="cs-CZ" sz="3200" dirty="0" smtClean="0"/>
              <a:t>mapě</a:t>
            </a:r>
          </a:p>
          <a:p>
            <a:pPr algn="ctr"/>
            <a:r>
              <a:rPr lang="cs-CZ" sz="3200" dirty="0" smtClean="0"/>
              <a:t> </a:t>
            </a:r>
            <a:r>
              <a:rPr lang="cs-CZ" sz="3200" dirty="0"/>
              <a:t>ČR </a:t>
            </a:r>
            <a:r>
              <a:rPr lang="cs-CZ" sz="3200" dirty="0" smtClean="0"/>
              <a:t>správné</a:t>
            </a:r>
          </a:p>
          <a:p>
            <a:pPr algn="ctr"/>
            <a:r>
              <a:rPr lang="cs-CZ" sz="3200" dirty="0" smtClean="0"/>
              <a:t> </a:t>
            </a:r>
            <a:r>
              <a:rPr lang="cs-CZ" sz="3200" dirty="0"/>
              <a:t>barvy k </a:t>
            </a:r>
            <a:endParaRPr lang="cs-CZ" sz="3200" dirty="0" smtClean="0"/>
          </a:p>
          <a:p>
            <a:pPr algn="ctr"/>
            <a:r>
              <a:rPr lang="cs-CZ" sz="3200" dirty="0" smtClean="0"/>
              <a:t>elektrárnám</a:t>
            </a:r>
            <a:r>
              <a:rPr lang="cs-CZ" sz="3200" dirty="0"/>
              <a:t>: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826030" y="-27384"/>
            <a:ext cx="108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039416" y="592562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uhlí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27784" y="1124744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uran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3021" y="1700808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uhlí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08511" y="2329100"/>
            <a:ext cx="108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voda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130605" y="44624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vítr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7632340" y="693322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3200" dirty="0"/>
              <a:t>uhlí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452320" y="1278097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3200" dirty="0"/>
              <a:t>uhlí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794582" y="1844824"/>
            <a:ext cx="108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voda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7210215" y="242959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uran</a:t>
            </a:r>
          </a:p>
        </p:txBody>
      </p:sp>
    </p:spTree>
    <p:extLst>
      <p:ext uri="{BB962C8B-B14F-4D97-AF65-F5344CB8AC3E}">
        <p14:creationId xmlns:p14="http://schemas.microsoft.com/office/powerpoint/2010/main" val="17341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/>
      <p:bldP spid="13" grpId="0"/>
      <p:bldP spid="14" grpId="0"/>
      <p:bldP spid="2" grpId="0"/>
      <p:bldP spid="3" grpId="0"/>
      <p:bldP spid="4" grpId="0"/>
      <p:bldP spid="24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-891480"/>
            <a:ext cx="10291789" cy="1600200"/>
          </a:xfrm>
        </p:spPr>
        <p:txBody>
          <a:bodyPr/>
          <a:lstStyle/>
          <a:p>
            <a:r>
              <a:rPr lang="cs-CZ" sz="4800" dirty="0"/>
              <a:t>Hlavní zdroj energie na </a:t>
            </a:r>
            <a:r>
              <a:rPr lang="cs-CZ" sz="4800" dirty="0" smtClean="0"/>
              <a:t>Zemi je:</a:t>
            </a:r>
            <a:endParaRPr lang="cs-CZ" sz="4800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64871" y="692696"/>
            <a:ext cx="8964488" cy="244827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netočící se součást generátoru  el. energie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nejvyšší rychlost ve vesmíru má</a:t>
            </a:r>
          </a:p>
          <a:p>
            <a:pPr marL="0" lvl="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surovina pro jaderné elektrárny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Jaderná elektrárna v jižních Čechách 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materiál na stavbu hrází vodních </a:t>
            </a:r>
            <a:r>
              <a:rPr lang="cs-CZ" dirty="0" smtClean="0">
                <a:solidFill>
                  <a:schemeClr val="tx1"/>
                </a:solidFill>
              </a:rPr>
              <a:t>elektráren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výrobek elektrárny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36572"/>
              </p:ext>
            </p:extLst>
          </p:nvPr>
        </p:nvGraphicFramePr>
        <p:xfrm>
          <a:off x="446852" y="3236370"/>
          <a:ext cx="8229604" cy="3432990"/>
        </p:xfrm>
        <a:graphic>
          <a:graphicData uri="http://schemas.openxmlformats.org/drawingml/2006/table">
            <a:tbl>
              <a:tblPr firstRow="1" firstCol="1" bandRow="1"/>
              <a:tblGrid>
                <a:gridCol w="517506"/>
                <a:gridCol w="555372"/>
                <a:gridCol w="643726"/>
                <a:gridCol w="643726"/>
                <a:gridCol w="643726"/>
                <a:gridCol w="567994"/>
                <a:gridCol w="517506"/>
                <a:gridCol w="517506"/>
                <a:gridCol w="517506"/>
                <a:gridCol w="517506"/>
                <a:gridCol w="517506"/>
                <a:gridCol w="517506"/>
                <a:gridCol w="544406"/>
                <a:gridCol w="490606"/>
                <a:gridCol w="517506"/>
              </a:tblGrid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55" marR="68055" marT="9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4499992" y="3212976"/>
            <a:ext cx="3149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  <a:r>
              <a:rPr lang="cs-CZ" sz="3200" b="1" dirty="0" smtClean="0"/>
              <a:t> </a:t>
            </a:r>
            <a:r>
              <a:rPr lang="cs-CZ" sz="3200" dirty="0"/>
              <a:t> </a:t>
            </a:r>
            <a:r>
              <a:rPr lang="cs-CZ" sz="3200" dirty="0" smtClean="0"/>
              <a:t>T   A   </a:t>
            </a:r>
            <a:r>
              <a:rPr lang="cs-CZ" sz="3200" dirty="0"/>
              <a:t>T </a:t>
            </a:r>
            <a:r>
              <a:rPr lang="cs-CZ" sz="3200" dirty="0" smtClean="0"/>
              <a:t> O  </a:t>
            </a:r>
            <a:r>
              <a:rPr lang="cs-CZ" sz="3200" dirty="0"/>
              <a:t>R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153277" y="3797751"/>
            <a:ext cx="3498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S</a:t>
            </a:r>
            <a:r>
              <a:rPr lang="cs-CZ" sz="3200" dirty="0"/>
              <a:t> </a:t>
            </a:r>
            <a:r>
              <a:rPr lang="cs-CZ" sz="3200" dirty="0" smtClean="0"/>
              <a:t>   V</a:t>
            </a:r>
            <a:r>
              <a:rPr lang="cs-CZ" sz="3200" dirty="0"/>
              <a:t> </a:t>
            </a:r>
            <a:r>
              <a:rPr lang="cs-CZ" sz="3200" dirty="0" smtClean="0"/>
              <a:t>  Ě   T  </a:t>
            </a:r>
            <a:r>
              <a:rPr lang="cs-CZ" sz="3200" dirty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L</a:t>
            </a:r>
            <a:r>
              <a:rPr lang="cs-CZ" sz="3200" dirty="0" smtClean="0"/>
              <a:t>  O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4427984" y="4382526"/>
            <a:ext cx="221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U</a:t>
            </a:r>
            <a:r>
              <a:rPr lang="cs-CZ" sz="3200" dirty="0" smtClean="0"/>
              <a:t>  </a:t>
            </a:r>
            <a:r>
              <a:rPr lang="cs-CZ" sz="3200" dirty="0"/>
              <a:t>R </a:t>
            </a:r>
            <a:r>
              <a:rPr lang="cs-CZ" sz="3200" dirty="0" smtClean="0"/>
              <a:t>  A  N</a:t>
            </a:r>
            <a:endParaRPr lang="cs-CZ" sz="3200" dirty="0"/>
          </a:p>
        </p:txBody>
      </p:sp>
      <p:sp>
        <p:nvSpPr>
          <p:cNvPr id="29" name="Obdélník 28"/>
          <p:cNvSpPr/>
          <p:nvPr/>
        </p:nvSpPr>
        <p:spPr>
          <a:xfrm>
            <a:off x="899592" y="4967301"/>
            <a:ext cx="4192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T    E   M   E    </a:t>
            </a:r>
            <a:r>
              <a:rPr lang="cs-CZ" sz="3200" dirty="0"/>
              <a:t>L </a:t>
            </a:r>
            <a:r>
              <a:rPr lang="cs-CZ" sz="3200" dirty="0" smtClean="0"/>
              <a:t>  Í   </a:t>
            </a:r>
            <a:r>
              <a:rPr lang="cs-CZ" sz="32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447132" y="5517232"/>
            <a:ext cx="3188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C </a:t>
            </a:r>
            <a:r>
              <a:rPr lang="cs-CZ" sz="3200" dirty="0" smtClean="0"/>
              <a:t>  E  M  </a:t>
            </a:r>
            <a:r>
              <a:rPr lang="cs-CZ" sz="3200" dirty="0"/>
              <a:t>E </a:t>
            </a:r>
            <a:r>
              <a:rPr lang="cs-CZ" sz="3200" dirty="0" smtClean="0"/>
              <a:t> N  T</a:t>
            </a:r>
            <a:endParaRPr lang="cs-CZ" sz="3200" dirty="0"/>
          </a:p>
        </p:txBody>
      </p:sp>
      <p:sp>
        <p:nvSpPr>
          <p:cNvPr id="31" name="Obdélník 30"/>
          <p:cNvSpPr/>
          <p:nvPr/>
        </p:nvSpPr>
        <p:spPr>
          <a:xfrm>
            <a:off x="3388333" y="6156593"/>
            <a:ext cx="4784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E   L   </a:t>
            </a:r>
            <a:r>
              <a:rPr lang="cs-CZ" sz="3200" dirty="0">
                <a:solidFill>
                  <a:srgbClr val="FF0000"/>
                </a:solidFill>
              </a:rPr>
              <a:t>E</a:t>
            </a:r>
            <a:r>
              <a:rPr lang="cs-CZ" sz="3200" dirty="0"/>
              <a:t> </a:t>
            </a:r>
            <a:r>
              <a:rPr lang="cs-CZ" sz="3200" dirty="0" smtClean="0"/>
              <a:t> K  </a:t>
            </a:r>
            <a:r>
              <a:rPr lang="cs-CZ" sz="3200" dirty="0"/>
              <a:t> </a:t>
            </a:r>
            <a:r>
              <a:rPr lang="cs-CZ" sz="3200" dirty="0" smtClean="0"/>
              <a:t>T  Ř   </a:t>
            </a:r>
            <a:r>
              <a:rPr lang="cs-CZ" sz="3200" dirty="0"/>
              <a:t>I </a:t>
            </a:r>
            <a:r>
              <a:rPr lang="cs-CZ" sz="3200" dirty="0" smtClean="0"/>
              <a:t>  N  </a:t>
            </a:r>
            <a:r>
              <a:rPr lang="cs-CZ" sz="3200" dirty="0"/>
              <a:t>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96" y="708720"/>
            <a:ext cx="6267231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71" y="-891480"/>
            <a:ext cx="9470326" cy="1600200"/>
          </a:xfrm>
        </p:spPr>
        <p:txBody>
          <a:bodyPr/>
          <a:lstStyle/>
          <a:p>
            <a:pPr algn="l"/>
            <a:r>
              <a:rPr lang="cs-CZ" sz="3600" dirty="0" smtClean="0"/>
              <a:t>Zdroje</a:t>
            </a:r>
            <a:endParaRPr lang="cs-CZ" sz="3600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64871" y="692696"/>
            <a:ext cx="8964488" cy="24482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i="1" dirty="0"/>
              <a:t>Školní atlas České republiky</a:t>
            </a:r>
            <a:r>
              <a:rPr lang="cs-CZ" dirty="0"/>
              <a:t>. 1. vyd. Praha: Kartografie, 2000, 32 s. ISBN 80-7011-657-9</a:t>
            </a:r>
            <a:r>
              <a:rPr lang="cs-CZ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[online]</a:t>
            </a:r>
            <a:r>
              <a:rPr lang="it-IT" smtClean="0"/>
              <a:t>. Dostupné </a:t>
            </a:r>
            <a:r>
              <a:rPr lang="it-IT" dirty="0"/>
              <a:t>z: http://astro.wz.cz/astro/soustava/slunce/slunce.gif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05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380</TotalTime>
  <Words>207</Words>
  <Application>Microsoft Office PowerPoint</Application>
  <PresentationFormat>Předvádění na obrazovce (4:3)</PresentationFormat>
  <Paragraphs>149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Prezentace aplikace PowerPoint</vt:lpstr>
      <vt:lpstr>motivující otázky:</vt:lpstr>
      <vt:lpstr>přiřaď k správnému typu zdroje:</vt:lpstr>
      <vt:lpstr>Prezentace aplikace PowerPoint</vt:lpstr>
      <vt:lpstr>Hlavní zdroj energie na Zemi je: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WItkovský</dc:creator>
  <cp:lastModifiedBy>Micinka</cp:lastModifiedBy>
  <cp:revision>33</cp:revision>
  <dcterms:created xsi:type="dcterms:W3CDTF">2015-09-04T16:01:57Z</dcterms:created>
  <dcterms:modified xsi:type="dcterms:W3CDTF">2015-10-09T19:12:21Z</dcterms:modified>
</cp:coreProperties>
</file>