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60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29" autoAdjust="0"/>
  </p:normalViewPr>
  <p:slideViewPr>
    <p:cSldViewPr>
      <p:cViewPr>
        <p:scale>
          <a:sx n="150" d="100"/>
          <a:sy n="150" d="100"/>
        </p:scale>
        <p:origin x="108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D17F9-DA2A-4351-A11F-2CE7144F6E9A}" type="datetimeFigureOut">
              <a:rPr lang="cs-CZ" smtClean="0"/>
              <a:t>18.8.2015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12B58-44E7-4070-B483-F39635D5E9E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57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12B58-44E7-4070-B483-F39635D5E9E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793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12B58-44E7-4070-B483-F39635D5E9E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68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940E-CFA4-4A08-A6F3-4DAAFF60CDD7}" type="datetimeFigureOut">
              <a:rPr lang="cs-CZ" smtClean="0"/>
              <a:t>18.8.2015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CFA1FE-D455-45D9-9B6E-537AC29E043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940E-CFA4-4A08-A6F3-4DAAFF60CDD7}" type="datetimeFigureOut">
              <a:rPr lang="cs-CZ" smtClean="0"/>
              <a:t>18.8.2015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A1FE-D455-45D9-9B6E-537AC29E0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940E-CFA4-4A08-A6F3-4DAAFF60CDD7}" type="datetimeFigureOut">
              <a:rPr lang="cs-CZ" smtClean="0"/>
              <a:t>18.8.2015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A1FE-D455-45D9-9B6E-537AC29E0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940E-CFA4-4A08-A6F3-4DAAFF60CDD7}" type="datetimeFigureOut">
              <a:rPr lang="cs-CZ" smtClean="0"/>
              <a:t>18.8.2015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A1FE-D455-45D9-9B6E-537AC29E0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940E-CFA4-4A08-A6F3-4DAAFF60CDD7}" type="datetimeFigureOut">
              <a:rPr lang="cs-CZ" smtClean="0"/>
              <a:t>18.8.2015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A1FE-D455-45D9-9B6E-537AC29E043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940E-CFA4-4A08-A6F3-4DAAFF60CDD7}" type="datetimeFigureOut">
              <a:rPr lang="cs-CZ" smtClean="0"/>
              <a:t>18.8.2015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A1FE-D455-45D9-9B6E-537AC29E043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940E-CFA4-4A08-A6F3-4DAAFF60CDD7}" type="datetimeFigureOut">
              <a:rPr lang="cs-CZ" smtClean="0"/>
              <a:t>18.8.2015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A1FE-D455-45D9-9B6E-537AC29E043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940E-CFA4-4A08-A6F3-4DAAFF60CDD7}" type="datetimeFigureOut">
              <a:rPr lang="cs-CZ" smtClean="0"/>
              <a:t>18.8.2015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A1FE-D455-45D9-9B6E-537AC29E0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940E-CFA4-4A08-A6F3-4DAAFF60CDD7}" type="datetimeFigureOut">
              <a:rPr lang="cs-CZ" smtClean="0"/>
              <a:t>18.8.2015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A1FE-D455-45D9-9B6E-537AC29E0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940E-CFA4-4A08-A6F3-4DAAFF60CDD7}" type="datetimeFigureOut">
              <a:rPr lang="cs-CZ" smtClean="0"/>
              <a:t>18.8.2015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A1FE-D455-45D9-9B6E-537AC29E0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940E-CFA4-4A08-A6F3-4DAAFF60CDD7}" type="datetimeFigureOut">
              <a:rPr lang="cs-CZ" smtClean="0"/>
              <a:t>18.8.2015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FA1FE-D455-45D9-9B6E-537AC29E043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5BC940E-CFA4-4A08-A6F3-4DAAFF60CDD7}" type="datetimeFigureOut">
              <a:rPr lang="cs-CZ" smtClean="0"/>
              <a:t>18.8.2015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ACFA1FE-D455-45D9-9B6E-537AC29E043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archive.org/web/20050305082647/http:/www.nigms.nih.gov/research/modelorganisms.html" TargetMode="External"/><Relationship Id="rId3" Type="http://schemas.openxmlformats.org/officeDocument/2006/relationships/hyperlink" Target="http://www.pbs.org/wgbh/nova/assets/img/posters/algae-fuel-vi.jpg" TargetMode="External"/><Relationship Id="rId7" Type="http://schemas.openxmlformats.org/officeDocument/2006/relationships/hyperlink" Target="http://www.photomecan.eu/_data/section-1/2851_3-orel-morsky.jpg" TargetMode="External"/><Relationship Id="rId12" Type="http://schemas.openxmlformats.org/officeDocument/2006/relationships/hyperlink" Target="http://www.vitalia.cz/galerie/tasemnice-zbavuje-chuti-na-tatarak/i/127897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oufalirybari.cz/sites/default/files/plotice.jpg" TargetMode="External"/><Relationship Id="rId11" Type="http://schemas.openxmlformats.org/officeDocument/2006/relationships/hyperlink" Target="http://www.ireceptar.cz/res/data/071/008775.jpg" TargetMode="External"/><Relationship Id="rId5" Type="http://schemas.openxmlformats.org/officeDocument/2006/relationships/hyperlink" Target="https://upload.wikimedia.org/wikipedia/commons/1/1a/Hecht.jpg" TargetMode="External"/><Relationship Id="rId10" Type="http://schemas.openxmlformats.org/officeDocument/2006/relationships/hyperlink" Target="https://upload.wikimedia.org/wikipedia/commons/thumb/d/d0/Green_Lichen.jpg/999px-Green_Lichen.jpg" TargetMode="External"/><Relationship Id="rId4" Type="http://schemas.openxmlformats.org/officeDocument/2006/relationships/hyperlink" Target="http://rybicky.net/obr/plzi/max/351.jpg" TargetMode="External"/><Relationship Id="rId9" Type="http://schemas.openxmlformats.org/officeDocument/2006/relationships/hyperlink" Target="https://upload.wikimedia.org/wikipedia/commons/thumb/e/ea/Buzzard.jpg/1200px-Buzzard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77" y="3879575"/>
            <a:ext cx="4356084" cy="290550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099" y="1298095"/>
            <a:ext cx="3810000" cy="28575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59" y="2132856"/>
            <a:ext cx="1385443" cy="20768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4696"/>
            <a:ext cx="3346428" cy="1884184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39552" y="332656"/>
            <a:ext cx="485421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cs-CZ" sz="88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Potravní </a:t>
            </a:r>
            <a:endParaRPr lang="cs-CZ" sz="8800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028384" y="6488668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6. </a:t>
            </a:r>
            <a:r>
              <a:rPr lang="cs-CZ" dirty="0"/>
              <a:t>ročník</a:t>
            </a:r>
          </a:p>
        </p:txBody>
      </p:sp>
      <p:sp>
        <p:nvSpPr>
          <p:cNvPr id="4" name="Obdélník 3"/>
          <p:cNvSpPr/>
          <p:nvPr/>
        </p:nvSpPr>
        <p:spPr>
          <a:xfrm>
            <a:off x="4803542" y="3432320"/>
            <a:ext cx="40382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cs-CZ" sz="88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řetězec </a:t>
            </a:r>
            <a:endParaRPr lang="cs-CZ" sz="8800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55595"/>
            <a:ext cx="3960440" cy="244073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89511" y="194819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966659" y="361727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57286" y="61322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411502" y="14041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602533" y="64116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215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8640"/>
            <a:ext cx="864096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                                Motivující </a:t>
            </a:r>
            <a:r>
              <a:rPr lang="cs-CZ" dirty="0">
                <a:solidFill>
                  <a:schemeClr val="tx1"/>
                </a:solidFill>
              </a:rPr>
              <a:t>otázky</a:t>
            </a:r>
            <a:r>
              <a:rPr lang="cs-CZ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Co je potravní řetězec?</a:t>
            </a:r>
            <a:endParaRPr lang="cs-CZ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Co jsou producenti?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Co jsou konzumenti?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Co jsou destruenti (rozkladači)?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0070C0"/>
              </a:solidFill>
              <a:latin typeface="+mn-lt"/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Čím může být potravní řetěz ohrožen?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Co je potravní pyramida?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55576" y="1484784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0070C0"/>
                </a:solidFill>
              </a:rPr>
              <a:t>Popis vztahů přenosu hmoty a energie v ekosystému 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99592" y="2348880"/>
            <a:ext cx="6770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0070C0"/>
                </a:solidFill>
              </a:rPr>
              <a:t>Pouze organismy se schopností fotosyntézy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99592" y="3244333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0070C0"/>
                </a:solidFill>
              </a:rPr>
              <a:t>Všechny ostatní živé organismy – konzumují producenty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99592" y="407707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0070C0"/>
                </a:solidFill>
              </a:rPr>
              <a:t>Vrací materiál producentů a konzumentů do oběhu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11560" y="494116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0070C0"/>
                </a:solidFill>
              </a:rPr>
              <a:t>Znečištění životního prostředí, hromadění jedů, zvýšení koncentrace škodlivin na každém predačním stupni</a:t>
            </a:r>
            <a:endParaRPr lang="cs-CZ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7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vnoramenný trojúhelník 1"/>
          <p:cNvSpPr/>
          <p:nvPr/>
        </p:nvSpPr>
        <p:spPr>
          <a:xfrm>
            <a:off x="524728" y="1475015"/>
            <a:ext cx="2880320" cy="4320480"/>
          </a:xfrm>
          <a:prstGeom prst="triangle">
            <a:avLst/>
          </a:prstGeom>
          <a:gradFill>
            <a:gsLst>
              <a:gs pos="0">
                <a:schemeClr val="bg2">
                  <a:lumMod val="90000"/>
                </a:schemeClr>
              </a:gs>
              <a:gs pos="73000">
                <a:schemeClr val="bg2">
                  <a:lumMod val="50000"/>
                </a:schemeClr>
              </a:gs>
              <a:gs pos="65000">
                <a:schemeClr val="bg2">
                  <a:lumMod val="75000"/>
                </a:schemeClr>
              </a:gs>
              <a:gs pos="83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ovnoramenný trojúhelník 14"/>
          <p:cNvSpPr/>
          <p:nvPr/>
        </p:nvSpPr>
        <p:spPr>
          <a:xfrm>
            <a:off x="6029855" y="1484784"/>
            <a:ext cx="2880320" cy="4320480"/>
          </a:xfrm>
          <a:prstGeom prst="triangle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74000">
                <a:schemeClr val="accent5">
                  <a:lumMod val="40000"/>
                  <a:lumOff val="60000"/>
                </a:schemeClr>
              </a:gs>
              <a:gs pos="83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1368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		                  Potravní pyramida: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	Vytvoř potravní pyramidu z následujících organizmů	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	</a:t>
            </a:r>
            <a:r>
              <a:rPr lang="cs-CZ" dirty="0" smtClean="0">
                <a:solidFill>
                  <a:srgbClr val="FF0000"/>
                </a:solidFill>
              </a:rPr>
              <a:t>			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260098" y="1556792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Ovce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212008" y="2411596"/>
            <a:ext cx="679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Řasy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127849" y="1988840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Strom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168726" y="2843644"/>
            <a:ext cx="1196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Buchanka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070016" y="3275692"/>
            <a:ext cx="755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Tráva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180642" y="3717032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Plotice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4070016" y="4193212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Orel říční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148479" y="4590420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Štika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4101114" y="5066600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Vlk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096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04 -0.00046 0.01007 -0.00138 0.01528 -0.00138 C 0.01684 -0.00138 0.01823 -0.00046 0.01962 0 C 0.02153 0.00047 0.02344 0.00093 0.02518 0.00139 C 0.02778 0.00232 0.03021 0.00371 0.03282 0.0044 C 0.03542 0.0051 0.03803 0.0051 0.04063 0.00579 C 0.04202 0.00625 0.04341 0.00695 0.04497 0.00718 C 0.04723 0.00787 0.04931 0.00834 0.05157 0.0088 C 0.05382 0.00973 0.05625 0.00996 0.05816 0.01158 C 0.05921 0.01274 0.06025 0.01412 0.06146 0.01459 C 0.06389 0.01551 0.0665 0.01551 0.0691 0.01598 C 0.07171 0.01713 0.07431 0.01783 0.07691 0.01899 C 0.08021 0.02061 0.08976 0.02639 0.09445 0.02778 C 0.09688 0.02871 0.09948 0.02871 0.10209 0.02917 C 0.11233 0.03843 0.10452 0.03334 0.11632 0.03658 C 0.12084 0.03797 0.12952 0.04098 0.12952 0.04098 C 0.13108 0.0419 0.13247 0.04329 0.13403 0.04399 C 0.13681 0.04514 0.14271 0.04699 0.14271 0.04699 C 0.14671 0.05463 0.14306 0.04838 0.14931 0.05579 C 0.15053 0.05695 0.15139 0.0588 0.15261 0.06019 C 0.15434 0.06204 0.15625 0.06412 0.15816 0.06598 C 0.15921 0.0669 0.16042 0.06783 0.16146 0.06899 C 0.16268 0.07014 0.16355 0.07199 0.16476 0.07338 C 0.16598 0.07454 0.16771 0.075 0.1691 0.07616 C 0.1724 0.07894 0.18039 0.08658 0.18559 0.08936 C 0.18768 0.09051 0.18994 0.09144 0.19219 0.09237 C 0.19653 0.0963 0.20157 0.09908 0.20539 0.10394 C 0.20643 0.10556 0.20747 0.10741 0.20869 0.10834 C 0.20973 0.10926 0.21094 0.10949 0.21198 0.10996 C 0.21719 0.12037 0.21042 0.10787 0.21858 0.11875 C 0.2198 0.12037 0.22049 0.12292 0.22188 0.12454 C 0.22344 0.12639 0.2257 0.12732 0.22744 0.12894 C 0.23733 0.13936 0.22639 0.13125 0.23612 0.13774 C 0.23733 0.13912 0.2382 0.14098 0.23941 0.14213 C 0.25226 0.1544 0.23403 0.13357 0.24931 0.14954 C 0.25105 0.15116 0.25209 0.15371 0.25365 0.15533 C 0.25504 0.15672 0.25678 0.15718 0.25816 0.15834 C 0.26893 0.16667 0.25261 0.15533 0.2658 0.16412 C 0.26615 0.16574 0.26632 0.16713 0.26684 0.16852 C 0.27084 0.17824 0.27275 0.17917 0.279 0.1875 C 0.28559 0.19653 0.28091 0.19074 0.28664 0.1963 C 0.2882 0.19792 0.28976 0.19931 0.29115 0.2007 C 0.29219 0.20209 0.29306 0.20417 0.29445 0.20533 C 0.29723 0.20764 0.30053 0.20857 0.30313 0.21112 C 0.30469 0.2125 0.30625 0.21389 0.30764 0.21551 C 0.31025 0.21875 0.31198 0.22362 0.31528 0.2257 C 0.32483 0.23218 0.31494 0.22477 0.32292 0.23311 C 0.325 0.23519 0.32726 0.23704 0.32952 0.23889 C 0.33056 0.23982 0.33195 0.24051 0.33282 0.2419 C 0.3375 0.24792 0.3349 0.24491 0.34046 0.2507 C 0.34271 0.25926 0.33994 0.25139 0.34497 0.25787 C 0.35122 0.26644 0.34237 0.25834 0.35035 0.26667 C 0.35244 0.26899 0.35695 0.27269 0.35695 0.27269 C 0.36268 0.28774 0.35556 0.27223 0.3625 0.27987 C 0.36389 0.28149 0.36459 0.28403 0.3658 0.28588 C 0.36684 0.2875 0.36823 0.28866 0.3691 0.29028 C 0.36997 0.29213 0.37032 0.29445 0.37136 0.29607 C 0.37205 0.29746 0.37362 0.29769 0.37466 0.29908 C 0.37587 0.3007 0.37657 0.30324 0.37796 0.30487 C 0.37882 0.30625 0.38021 0.30672 0.38125 0.30787 C 0.3823 0.30926 0.38334 0.31088 0.38455 0.31227 C 0.38334 0.31274 0.3823 0.31343 0.38125 0.31366 C 0.37761 0.31436 0.37362 0.31343 0.37014 0.31528 C 0.3691 0.31574 0.36945 0.31806 0.3691 0.31968 C 0.36945 0.32107 0.36945 0.32292 0.37014 0.32408 C 0.37101 0.325 0.3724 0.32477 0.37344 0.32547 C 0.38178 0.32963 0.37605 0.32732 0.38334 0.32987 C 0.3849 0.33079 0.38612 0.33218 0.38785 0.33287 C 0.39306 0.33473 0.40296 0.33426 0.38785 0.33426 L 0.39549 0.33727 L 0.39775 0.33125 " pathEditMode="relative" ptsTypes="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64 0.00371 0.00694 0.0081 0.01093 0.01158 C 0.01354 0.01412 0.01684 0.01528 0.01961 0.01736 C 0.02413 0.02084 0.02829 0.02454 0.03281 0.02778 C 0.03819 0.03148 0.04409 0.03403 0.0493 0.03797 C 0.05468 0.0419 0.05937 0.04746 0.06475 0.05116 C 0.07621 0.05926 0.08819 0.06597 0.09982 0.07315 C 0.10399 0.0757 0.10833 0.07732 0.11198 0.08056 C 0.11718 0.08496 0.12239 0.08912 0.12743 0.09375 C 0.15503 0.11875 0.12638 0.09445 0.14826 0.11273 C 0.14965 0.11505 0.15138 0.11736 0.1526 0.12014 C 0.15434 0.12385 0.15694 0.13172 0.15694 0.13172 C 0.15277 0.14607 0.15694 0.13334 0.1526 0.14352 C 0.15052 0.14815 0.14982 0.15139 0.14826 0.15672 C 0.14791 0.16065 0.14791 0.16459 0.14722 0.16829 C 0.14635 0.17199 0.14427 0.175 0.14392 0.17871 C 0.14288 0.18681 0.14305 0.19514 0.1427 0.20347 C 0.14513 0.22986 0.14444 0.23357 0.14826 0.25347 C 0.14895 0.25672 0.14948 0.26019 0.15034 0.26366 C 0.15138 0.26667 0.1526 0.26945 0.15364 0.27246 C 0.15451 0.27732 0.1552 0.28218 0.1559 0.28704 C 0.15625 0.28912 0.15694 0.29097 0.15694 0.29283 C 0.15763 0.29977 0.15746 0.30672 0.15816 0.31343 C 0.1585 0.31736 0.15972 0.3213 0.16024 0.32523 C 0.16284 0.3419 0.16007 0.32986 0.1625 0.33982 C 0.16284 0.34329 0.16319 0.34676 0.16354 0.35 C 0.16423 0.35533 0.16458 0.3588 0.16684 0.3632 C 0.16788 0.36505 0.16909 0.36621 0.17013 0.3676 C 0.17222 0.38843 0.16875 0.37199 0.17569 0.38519 C 0.17708 0.38797 0.17777 0.39121 0.17899 0.39398 C 0.18402 0.40648 0.18003 0.39676 0.18559 0.40579 C 0.18645 0.40718 0.18698 0.4088 0.18784 0.41019 C 0.18888 0.41204 0.1901 0.41412 0.19114 0.41597 C 0.19184 0.41736 0.19236 0.41922 0.19323 0.42037 C 0.19583 0.42385 0.19791 0.42338 0.20104 0.42616 C 0.20225 0.42755 0.20295 0.42963 0.20434 0.43056 C 0.20555 0.43172 0.20729 0.43148 0.20868 0.43218 C 0.21059 0.43287 0.21232 0.43403 0.21423 0.43496 C 0.21944 0.44908 0.21215 0.4331 0.22187 0.44375 C 0.22274 0.44491 0.22257 0.44676 0.22291 0.44815 C 0.22361 0.45023 0.22448 0.45209 0.22517 0.45417 C 0.22552 0.45556 0.22586 0.45718 0.22621 0.45857 C 0.22691 0.46042 0.22829 0.46227 0.22847 0.46435 C 0.22916 0.48148 0.22847 0.49861 0.22847 0.51551 L 0.22847 0.51551 " pathEditMode="relative" ptsTypes="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7.03704E-6 L 8.67362E-19 -7.03704E-6 C 0.00364 0.00184 0.00712 0.00416 0.01094 0.00578 C 0.01337 0.00671 0.01614 0.00647 0.01857 0.00717 C 0.02048 0.00786 0.02222 0.00925 0.02413 0.01018 C 0.02847 0.01226 0.03732 0.01596 0.03732 0.01596 C 0.05052 0.02823 0.04392 0.02453 0.0559 0.02916 C 0.05885 0.03217 0.06163 0.03541 0.06475 0.03796 C 0.06719 0.03981 0.06996 0.0405 0.07239 0.04235 C 0.07482 0.04397 0.07673 0.04652 0.07899 0.04814 C 0.08038 0.0493 0.08194 0.04999 0.0835 0.05115 C 0.0875 0.05416 0.08871 0.05532 0.09219 0.05856 C 0.0967 0.06758 0.09236 0.05763 0.09548 0.07013 C 0.096 0.07221 0.09705 0.07407 0.09774 0.07615 C 0.09809 0.08008 0.09809 0.08402 0.09878 0.08772 C 0.0993 0.08981 0.10087 0.09143 0.10104 0.09374 C 0.10208 0.10717 0.10191 0.13657 0.10434 0.15508 C 0.10486 0.15879 0.10573 0.16203 0.10659 0.1655 C 0.10694 0.17314 0.10677 0.18124 0.10764 0.18888 C 0.10781 0.1905 0.10937 0.19166 0.10989 0.19328 C 0.11041 0.19513 0.11041 0.19721 0.11094 0.19907 C 0.11146 0.20161 0.11232 0.20393 0.11319 0.20647 C 0.11337 0.20856 0.11475 0.2199 0.11528 0.22268 C 0.1158 0.22499 0.11684 0.22731 0.11753 0.22985 C 0.11805 0.23171 0.11823 0.23379 0.11857 0.23587 C 0.11927 0.23865 0.11909 0.24235 0.12083 0.24444 L 0.12847 0.25485 C 0.12916 0.25671 0.12969 0.25879 0.13073 0.26064 C 0.13159 0.26226 0.13281 0.26388 0.13403 0.26504 C 0.14045 0.27175 0.13993 0.27059 0.14722 0.27383 L 0.15052 0.27522 C 0.15156 0.27592 0.1526 0.27661 0.15382 0.27684 C 0.16684 0.2787 0.16944 0.27823 0.17899 0.28124 C 0.1809 0.28171 0.18472 0.28309 0.1868 0.28402 C 0.19149 0.2868 0.19305 0.28865 0.19774 0.29282 L 0.20434 0.29883 C 0.20538 0.29976 0.20642 0.30115 0.20764 0.30161 L 0.21423 0.30462 C 0.21719 0.30717 0.2184 0.30856 0.22187 0.31041 C 0.22969 0.31458 0.22639 0.31226 0.23298 0.31481 C 0.23507 0.31573 0.23715 0.31712 0.23941 0.31782 C 0.25816 0.32314 0.24028 0.3162 0.25382 0.32083 C 0.25486 0.32106 0.25607 0.32152 0.25712 0.32221 C 0.2585 0.32314 0.25989 0.32453 0.26146 0.32522 C 0.26475 0.32615 0.26805 0.32615 0.27135 0.32661 C 0.28194 0.32615 0.29253 0.32522 0.3033 0.32522 C 0.31284 0.32522 0.3059 0.32731 0.30434 0.328 C 0.30364 0.32962 0.30278 0.33101 0.30208 0.3324 C 0.29705 0.34444 0.3 0.34305 0.3 0.36481 L 0.3 0.36481 " pathEditMode="relative" ptsTypes="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1.94444E-6 -2.22222E-6 C 0.00364 0.00047 0.00729 0.0007 0.01093 0.00139 C 0.01198 0.00162 0.01302 0.00255 0.01423 0.00301 C 0.02083 0.00463 0.02743 0.00579 0.03402 0.00741 C 0.04687 0.00625 0.05972 0.00579 0.07239 0.0044 C 0.07882 0.00371 0.08576 0.00162 0.09218 -2.22222E-6 C 0.0993 -0.00625 0.09132 0.00116 0.09982 -0.00879 C 0.10121 -0.01041 0.10277 -0.0118 0.10434 -0.01319 C 0.10642 -0.01527 0.10902 -0.01666 0.11093 -0.01898 C 0.11389 -0.02291 0.11718 -0.02639 0.11961 -0.03078 C 0.12083 -0.03287 0.1217 -0.03495 0.12291 -0.03657 C 0.13038 -0.04815 0.12482 -0.0375 0.12951 -0.04699 C 0.13125 -0.05347 0.13073 -0.05208 0.13402 -0.06018 C 0.13507 -0.06273 0.13628 -0.06481 0.13732 -0.06736 C 0.1434 -0.08379 0.13142 -0.05648 0.14062 -0.07777 C 0.1467 -0.09213 0.13836 -0.07037 0.14496 -0.08796 C 0.14531 -0.08981 0.14514 -0.09213 0.146 -0.09375 C 0.14687 -0.09537 0.14843 -0.09537 0.1493 -0.09676 C 0.15034 -0.09838 0.15086 -0.10069 0.15156 -0.10254 C 0.15382 -0.11481 0.15104 -0.10277 0.15486 -0.11296 C 0.15538 -0.11435 0.15538 -0.11597 0.1559 -0.11736 C 0.15694 -0.11944 0.15833 -0.12106 0.1592 -0.12315 C 0.16823 -0.14467 0.15607 -0.1199 0.16371 -0.13495 C 0.16458 -0.13889 0.16475 -0.14027 0.16701 -0.14375 C 0.16944 -0.14722 0.17465 -0.15393 0.17465 -0.15393 C 0.17656 -0.16412 0.17448 -0.15717 0.18125 -0.16852 C 0.18281 -0.17129 0.18559 -0.17801 0.1868 -0.18032 C 0.1875 -0.18171 0.18802 -0.18356 0.18889 -0.18472 C 0.18993 -0.18588 0.19114 -0.18657 0.19218 -0.18773 C 0.19878 -0.20532 0.19045 -0.18333 0.19652 -0.19791 C 0.19739 -0.19977 0.19774 -0.20208 0.19878 -0.2037 C 0.19965 -0.20509 0.20104 -0.20578 0.20208 -0.20671 C 0.20243 -0.2081 0.2026 -0.20972 0.20312 -0.21111 C 0.20521 -0.2162 0.20659 -0.21643 0.20972 -0.22129 C 0.21093 -0.22315 0.21198 -0.22546 0.21302 -0.22731 C 0.21406 -0.2287 0.21545 -0.22986 0.21632 -0.23171 C 0.22222 -0.24143 0.21927 -0.23773 0.22291 -0.24629 C 0.22361 -0.24768 0.22448 -0.24907 0.22517 -0.25069 C 0.22604 -0.25254 0.22639 -0.25463 0.22743 -0.25648 C 0.2283 -0.2581 0.22968 -0.25926 0.23073 -0.26088 C 0.23576 -0.27037 0.22968 -0.26389 0.23611 -0.26967 C 0.23767 -0.27268 0.23836 -0.27662 0.24062 -0.27847 L 0.24722 -0.28426 C 0.24826 -0.28541 0.24913 -0.2868 0.25052 -0.28727 C 0.25156 -0.28773 0.25277 -0.28796 0.25382 -0.28865 C 0.25486 -0.28958 0.2559 -0.29097 0.25711 -0.29166 C 0.2592 -0.29305 0.26146 -0.29375 0.26371 -0.29467 L 0.26701 -0.29606 C 0.26805 -0.29699 0.26892 -0.29838 0.27031 -0.29907 C 0.27534 -0.30139 0.27604 -0.2993 0.28021 -0.30185 C 0.28125 -0.30277 0.28211 -0.30416 0.2835 -0.30486 C 0.28958 -0.3081 0.2908 -0.3074 0.29652 -0.30926 C 0.29774 -0.30972 0.29878 -0.31041 0.29982 -0.31065 C 0.30208 -0.31134 0.30434 -0.31157 0.30642 -0.31227 C 0.32135 -0.31574 0.30503 -0.3118 0.31527 -0.31504 C 0.31701 -0.31574 0.31892 -0.31597 0.32083 -0.31666 C 0.32309 -0.31736 0.32743 -0.31944 0.32743 -0.31944 C 0.32847 -0.3206 0.32951 -0.32176 0.33073 -0.32245 C 0.33177 -0.32315 0.33298 -0.32291 0.33402 -0.32384 C 0.33507 -0.325 0.33541 -0.32685 0.33611 -0.32824 C 0.33646 -0.33032 0.3368 -0.33217 0.33732 -0.33426 C 0.3375 -0.33565 0.33871 -0.33727 0.33836 -0.33865 C 0.33784 -0.34027 0.33611 -0.34051 0.33507 -0.34143 C 0.33646 -0.34699 0.33559 -0.34722 0.33732 -0.34305 L 0.33732 -0.34305 " pathEditMode="relative" ptsTypes="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3 -0.00093 -0.0066 -0.00278 -0.0099 -0.00278 C -0.05591 -0.00509 -0.01094 0.00162 -0.0375 -0.00278 C -0.03889 -0.00232 -0.04045 -0.00185 -0.04184 -0.00139 C -0.04445 -0.00047 -0.04688 0.00069 -0.04948 0.00162 C -0.05174 0.00231 -0.054 0.00254 -0.05608 0.00301 C -0.05712 0.00347 -0.05834 0.00393 -0.05938 0.0044 C -0.06094 0.00532 -0.06233 0.00671 -0.06372 0.00741 C -0.06563 0.0081 -0.06754 0.00833 -0.06927 0.00879 C -0.07049 0.00926 -0.07153 0.00995 -0.07257 0.01041 C -0.07396 0.01088 -0.07552 0.01111 -0.07691 0.0118 C -0.07882 0.01273 -0.08056 0.01389 -0.08247 0.01481 C -0.08472 0.01574 -0.08681 0.01666 -0.08907 0.01759 C -0.09167 0.02014 -0.09393 0.02315 -0.0967 0.025 C -0.09913 0.02662 -0.10226 0.02592 -0.10452 0.02801 C -0.10747 0.03055 -0.10955 0.03472 -0.11216 0.03819 C -0.11788 0.04583 -0.11493 0.04236 -0.12084 0.04838 C -0.1217 0.05046 -0.12222 0.05254 -0.12309 0.0544 C -0.12552 0.05879 -0.13073 0.06759 -0.13073 0.06759 C -0.1316 0.07037 -0.13212 0.07338 -0.13299 0.07639 C -0.13351 0.07778 -0.13455 0.07916 -0.13525 0.08078 C -0.13594 0.08264 -0.13681 0.08449 -0.13733 0.08657 C -0.13941 0.09282 -0.13733 0.08981 -0.14063 0.09676 C -0.14167 0.09884 -0.14288 0.10069 -0.14393 0.10254 C -0.14427 0.10416 -0.14462 0.10555 -0.14514 0.10694 C -0.14931 0.11805 -0.14705 0.11065 -0.15052 0.11875 C -0.15139 0.1206 -0.15191 0.12268 -0.15278 0.12453 C -0.15347 0.12616 -0.15434 0.12754 -0.15504 0.12893 C -0.15556 0.13032 -0.15556 0.13194 -0.15608 0.13333 C -0.1566 0.13495 -0.15764 0.13634 -0.15834 0.13773 C -0.1592 0.14028 -0.15955 0.14282 -0.16042 0.14514 C -0.16111 0.14676 -0.16198 0.14791 -0.16268 0.14953 C -0.16511 0.15625 -0.16459 0.15625 -0.16597 0.16273 C -0.16632 0.16412 -0.16667 0.16574 -0.16702 0.16713 C -0.16754 0.16898 -0.16754 0.17106 -0.16823 0.17291 C -0.16875 0.175 -0.16962 0.17685 -0.17032 0.17893 C -0.17275 0.20069 -0.17014 0.18125 -0.17257 0.19352 C -0.17413 0.20139 -0.17327 0.21065 -0.17691 0.2169 L -0.19341 0.24467 C -0.19601 0.24907 -0.19896 0.25324 -0.20104 0.25787 C -0.20226 0.26041 -0.20313 0.26296 -0.20434 0.26528 C -0.21268 0.2794 -0.20504 0.26203 -0.2132 0.27847 C -0.21407 0.28032 -0.21441 0.28264 -0.21545 0.28426 C -0.21736 0.2875 -0.22014 0.28981 -0.22205 0.29305 L -0.22535 0.29907 C -0.22882 0.31342 -0.22309 0.29305 -0.22969 0.30625 C -0.23056 0.30787 -0.23021 0.31041 -0.23073 0.31227 C -0.23125 0.31389 -0.23229 0.31504 -0.23299 0.31666 C -0.23455 0.32037 -0.23611 0.3243 -0.23733 0.32824 C -0.24011 0.33727 -0.23837 0.33333 -0.24167 0.34004 C -0.24427 0.35648 -0.24184 0.35046 -0.24618 0.35903 C -0.24653 0.36111 -0.24688 0.36296 -0.24722 0.36481 C -0.24757 0.36736 -0.24775 0.36991 -0.24827 0.37222 C -0.24879 0.3743 -0.24983 0.37616 -0.25052 0.37801 C -0.25087 0.38009 -0.25122 0.38194 -0.25157 0.38403 C -0.25226 0.3868 -0.2533 0.38981 -0.25382 0.39282 C -0.25538 0.40301 -0.25434 0.39768 -0.25712 0.40879 C -0.25782 0.4118 -0.25851 0.41551 -0.26042 0.41759 C -0.2625 0.42014 -0.26927 0.42268 -0.27136 0.42361 L -0.27466 0.425 L -0.27795 0.42639 C -0.28247 0.43055 -0.28004 0.4294 -0.28559 0.4294 L -0.28559 0.4294 L -0.28559 0.4294 " pathEditMode="relative" ptsTypes="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805 -0.00046 -0.03594 -0.00162 -0.05399 -0.00139 C -0.08906 -0.00092 -0.09635 0 -0.12205 0.00301 C -0.12378 0.00347 -0.12569 0.00371 -0.1276 0.0044 C -0.1316 0.00579 -0.13542 0.00787 -0.13958 0.0088 C -0.14427 0.00972 -0.14913 0.00972 -0.15382 0.01019 C -0.16146 0.01366 -0.15226 0.00949 -0.16267 0.01459 C -0.16371 0.01528 -0.16493 0.01551 -0.16597 0.01621 C -0.16927 0.01806 -0.17239 0.02037 -0.17587 0.02199 C -0.17864 0.02338 -0.18472 0.025 -0.18472 0.025 C -0.19583 0.03241 -0.17986 0.02222 -0.19896 0.03079 C -0.20017 0.03125 -0.20104 0.03287 -0.20226 0.0338 C -0.2033 0.03449 -0.20451 0.03449 -0.20555 0.03519 C -0.21024 0.03796 -0.2118 0.03982 -0.21649 0.04398 C -0.21875 0.04584 -0.22118 0.04722 -0.22309 0.04977 L -0.22969 0.05857 C -0.23003 0.06019 -0.23021 0.06158 -0.23073 0.06296 C -0.23472 0.07361 -0.23142 0.06042 -0.23524 0.07315 C -0.24062 0.09144 -0.23437 0.07408 -0.23958 0.08796 C -0.23993 0.08982 -0.2401 0.0919 -0.24062 0.09375 C -0.24201 0.09884 -0.2441 0.10324 -0.24514 0.10834 C -0.24774 0.12222 -0.24601 0.11644 -0.24948 0.12593 C -0.24982 0.12801 -0.24982 0.13009 -0.25052 0.13195 C -0.25538 0.14491 -0.25278 0.13171 -0.25503 0.14213 C -0.25607 0.14746 -0.2566 0.15093 -0.25712 0.15671 C -0.25764 0.16065 -0.25764 0.16459 -0.25833 0.16852 C -0.25885 0.17199 -0.25972 0.17546 -0.26042 0.17871 C -0.26076 0.18264 -0.26094 0.18658 -0.26163 0.19051 C -0.26198 0.19352 -0.26319 0.1963 -0.26371 0.19931 L -0.26493 0.20509 C -0.26562 0.21644 -0.26614 0.22755 -0.26701 0.23889 C -0.26719 0.24028 -0.26771 0.2419 -0.26823 0.24329 C -0.26892 0.2456 -0.26944 0.24815 -0.27031 0.25046 C -0.27101 0.25209 -0.27205 0.25347 -0.27257 0.25486 C -0.27309 0.25625 -0.27309 0.25787 -0.27361 0.25926 C -0.2743 0.26088 -0.27535 0.26227 -0.27587 0.26366 C -0.27639 0.26505 -0.27639 0.26667 -0.27691 0.26806 C -0.2776 0.26968 -0.27847 0.27107 -0.27917 0.27246 C -0.27969 0.27384 -0.27969 0.27546 -0.28021 0.27685 C -0.28107 0.27917 -0.28489 0.28565 -0.28576 0.28727 C -0.28646 0.28866 -0.28698 0.29028 -0.28802 0.29167 C -0.28889 0.29283 -0.29114 0.2963 -0.29114 0.29445 C -0.29114 0.29213 -0.28906 0.29051 -0.28802 0.28866 C -0.28923 0.2838 -0.28785 0.28426 -0.2901 0.28426 L -0.29114 0.28426 " pathEditMode="relative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16 -0.00093 -0.00816 -0.00139 -0.01215 -0.00301 C -0.01337 -0.00348 -0.01406 -0.00602 -0.01545 -0.00579 C -0.05069 -0.00533 -0.08576 -0.00301 -0.12083 -0.00162 C -0.14062 0.00092 -0.12552 -0.00162 -0.14288 0.00277 C -0.15642 0.00648 -0.16996 0.00995 -0.18351 0.01319 C -0.18785 0.01412 -0.19236 0.01481 -0.1967 0.01597 C -0.2 0.01689 -0.2033 0.01828 -0.2066 0.01898 C -0.21094 0.01967 -0.21545 0.0199 -0.21979 0.02037 C -0.24236 0.02847 -0.23594 0.02801 -0.27257 0.02176 C -0.27378 0.02152 -0.27396 0.01898 -0.27465 0.01736 C -0.275 0.01551 -0.27552 0.01365 -0.27569 0.01157 C -0.27621 0.00879 -0.27621 0.00578 -0.27691 0.00277 C -0.27743 0.00069 -0.2783 -0.00093 -0.27899 -0.00301 C -0.2842 -0.00209 -0.28958 -0.00232 -0.29444 0 C -0.29566 0.00046 -0.29201 0.00139 -0.29114 0.00277 C -0.29045 0.00416 -0.2901 0.00578 -0.2901 0.00717 C -0.28976 0.01551 -0.2901 0.02384 -0.2901 0.03217 L -0.28889 0.03055 L -0.28889 0.03055 " pathEditMode="relative" ptsTypes="AAAAAAAAAAAAAAAAAAA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59 -0.00347 -0.01197 -0.00648 -0.0177 -0.01042 C -0.01927 -0.01157 -0.02048 -0.01366 -0.02204 -0.01481 C -0.03628 -0.02407 -0.05208 -0.02893 -0.06493 -0.0412 C -0.06753 -0.04352 -0.06979 -0.0463 -0.07257 -0.04838 C -0.08819 -0.06018 -0.09513 -0.06088 -0.10555 -0.07338 C -0.11267 -0.08194 -0.11024 -0.08009 -0.11649 -0.09097 C -0.12413 -0.10417 -0.13142 -0.11805 -0.13958 -0.13055 C -0.14218 -0.13449 -0.14444 -0.13866 -0.14739 -0.14213 C -0.15191 -0.14792 -0.15659 -0.15347 -0.16163 -0.15833 C -0.16319 -0.15995 -0.16527 -0.16042 -0.16718 -0.16134 C -0.1743 -0.17407 -0.16614 -0.16227 -0.17482 -0.16852 C -0.18246 -0.1743 -0.17829 -0.17338 -0.18368 -0.18032 C -0.18454 -0.18148 -0.18576 -0.18217 -0.18697 -0.18333 C -0.19166 -0.19259 -0.18767 -0.18495 -0.19687 -0.20092 C -0.19791 -0.20278 -0.19861 -0.20532 -0.2 -0.20671 L -0.20451 -0.21111 C -0.20677 -0.2169 -0.21076 -0.22824 -0.21319 -0.23171 C -0.21545 -0.23449 -0.2177 -0.23727 -0.21979 -0.24051 C -0.22257 -0.24444 -0.22309 -0.24745 -0.22638 -0.25069 C -0.22777 -0.25185 -0.22934 -0.25255 -0.2309 -0.25347 C -0.23229 -0.25255 -0.23368 -0.25139 -0.23524 -0.25069 C -0.23732 -0.24977 -0.23958 -0.24977 -0.24184 -0.2493 C -0.24878 -0.24722 -0.24895 -0.24699 -0.25399 -0.24491 C -0.25503 -0.24375 -0.25607 -0.24259 -0.25729 -0.2419 C -0.25833 -0.2412 -0.25954 -0.2412 -0.26059 -0.24051 C -0.2618 -0.23935 -0.26267 -0.2375 -0.26388 -0.23611 C -0.26406 -0.23495 -0.26632 -0.22616 -0.26597 -0.22569 C -0.26458 -0.2243 -0.26232 -0.22662 -0.26059 -0.22731 C -0.25902 -0.22616 -0.25763 -0.225 -0.25607 -0.2243 C -0.25295 -0.22268 -0.24791 -0.22384 -0.24618 -0.21991 C -0.24513 -0.21713 -0.24965 -0.21528 -0.25173 -0.21412 C -0.25382 -0.21273 -0.25607 -0.21296 -0.25833 -0.2125 C -0.25902 -0.21505 -0.25868 -0.21898 -0.26059 -0.21991 C -0.26197 -0.2206 -0.26388 -0.21759 -0.26388 -0.21551 C -0.26388 -0.21389 -0.26059 -0.21412 -0.25937 -0.21412 L -0.25937 -0.21412 " pathEditMode="relative" ptsTypes="AAAAAAAAAAAAAAAAAAAAAAAAAAAAAAAAAAAA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92593E-6 L 5.55556E-7 5.92593E-6 C -0.00781 -0.00069 -0.01545 -0.00069 -0.02309 -0.00161 C -0.03576 -0.003 -0.05573 -0.00717 -0.06718 -0.01041 C -0.07413 -0.01226 -0.08107 -0.01481 -0.08802 -0.01758 C -0.11701 -0.03008 -0.07934 -0.01805 -0.10781 -0.02638 C -0.11805 -0.03425 -0.12916 -0.0405 -0.13854 -0.04999 C -0.13993 -0.05138 -0.14166 -0.05254 -0.14288 -0.05439 C -0.14496 -0.05694 -0.1467 -0.05995 -0.14843 -0.06319 C -0.15 -0.06596 -0.15139 -0.06897 -0.15277 -0.07198 C -0.1533 -0.07661 -0.15468 -0.08934 -0.15503 -0.09397 C -0.15764 -0.13772 -0.15712 -0.18217 -0.16267 -0.22569 C -0.16423 -0.23772 -0.17048 -0.24814 -0.17587 -0.25786 C -0.18229 -0.26967 -0.18732 -0.28101 -0.19566 -0.29027 C -0.19687 -0.29166 -0.19878 -0.29189 -0.2 -0.29305 C -0.21458 -0.30694 -0.20573 -0.303 -0.21545 -0.30624 C -0.21771 -0.30879 -0.21962 -0.3118 -0.22205 -0.31365 C -0.22413 -0.31527 -0.22656 -0.31527 -0.22864 -0.31666 C -0.2309 -0.31782 -0.23298 -0.3199 -0.23524 -0.32106 C -0.23732 -0.32198 -0.23958 -0.32175 -0.24184 -0.32245 C -0.25486 -0.32592 -0.23437 -0.32152 -0.25399 -0.32522 C -0.25798 -0.32476 -0.26198 -0.32476 -0.26597 -0.32383 C -0.26892 -0.32314 -0.27205 -0.32221 -0.27482 -0.32106 C -0.27604 -0.32036 -0.27691 -0.31851 -0.27812 -0.31805 C -0.28125 -0.31689 -0.28472 -0.31712 -0.28802 -0.31666 C -0.28941 -0.31596 -0.29114 -0.3162 -0.29236 -0.31504 C -0.29583 -0.31249 -0.29861 -0.3037 -0.3 -0.30045 C -0.2993 -0.29559 -0.3 -0.29004 -0.29791 -0.28587 C -0.29652 -0.28332 -0.2934 -0.28425 -0.29132 -0.28286 C -0.28889 -0.28124 -0.28472 -0.27707 -0.28472 -0.27707 C -0.28402 -0.27499 -0.28246 -0.27337 -0.28246 -0.27106 C -0.28246 -0.26805 -0.28472 -0.26226 -0.28472 -0.26226 C -0.27847 -0.26064 -0.2776 -0.26203 -0.28142 -0.25948 L -0.28142 -0.25948 " pathEditMode="relative" ptsTypes="AAAAAAAAAAAAAAAAAAAAAAAAAAAAAAAA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717032"/>
            <a:ext cx="2267744" cy="164736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30571" y="125805"/>
            <a:ext cx="7538842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Potravní řetězec je dynamický vztah</a:t>
            </a:r>
            <a:endParaRPr lang="cs-CZ" sz="5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299592" y="2204864"/>
            <a:ext cx="6400800" cy="1219200"/>
          </a:xfrm>
        </p:spPr>
        <p:txBody>
          <a:bodyPr/>
          <a:lstStyle/>
          <a:p>
            <a:r>
              <a:rPr lang="cs-CZ" dirty="0" smtClean="0"/>
              <a:t>Co by se stalo, pokud by bylo více predátorů, než jejich kořisti?</a:t>
            </a:r>
            <a:endParaRPr lang="cs-CZ" dirty="0"/>
          </a:p>
        </p:txBody>
      </p:sp>
      <p:sp>
        <p:nvSpPr>
          <p:cNvPr id="18" name="Podnadpis 1"/>
          <p:cNvSpPr txBox="1">
            <a:spLocks/>
          </p:cNvSpPr>
          <p:nvPr/>
        </p:nvSpPr>
        <p:spPr>
          <a:xfrm>
            <a:off x="1043608" y="3717032"/>
            <a:ext cx="64008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cs-CZ" sz="2000" b="1" dirty="0" smtClean="0">
                <a:solidFill>
                  <a:srgbClr val="FF0000"/>
                </a:solidFill>
              </a:rPr>
              <a:t>Predátor, který nemá dostatek potravy nutně trpí hladem, nevychová mladé a v následném období se naopak přemnoží kořist. To má za následek zvýšení počtu predátorů v dalším období.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Pokud je řetězec někde přerušen, příroda si nalézá nové cesty, jak tyto výpadky v potravním řetězci „opravit“ – např. náhradní kořist, nástup jiných predátorů a podobně.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47363"/>
            <a:ext cx="1465339" cy="101665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55346" y="29427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748464" y="49950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2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496944" cy="9361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smtClean="0">
                <a:solidFill>
                  <a:schemeClr val="tx1"/>
                </a:solidFill>
              </a:rPr>
              <a:t>Existují vztahy mezi organismy, které si navzájem prospívají?</a:t>
            </a:r>
            <a:endParaRPr lang="cs-CZ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732963" y="1484784"/>
            <a:ext cx="8303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Vztah se nazývá </a:t>
            </a:r>
            <a:r>
              <a:rPr lang="cs-CZ" sz="2800" b="1" dirty="0" smtClean="0">
                <a:solidFill>
                  <a:srgbClr val="FF0000"/>
                </a:solidFill>
              </a:rPr>
              <a:t>symbióza</a:t>
            </a:r>
            <a:r>
              <a:rPr lang="cs-CZ" sz="2800" dirty="0" smtClean="0">
                <a:solidFill>
                  <a:srgbClr val="FF0000"/>
                </a:solidFill>
              </a:rPr>
              <a:t> a mají z něj užitek oba organizmy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732963" y="2705129"/>
            <a:ext cx="83035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Příklady : Lišejníky (houba a řasa, houby poskytují výživu a vodu, řasy umí fotosyntézu).</a:t>
            </a:r>
          </a:p>
          <a:p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861048"/>
            <a:ext cx="2304256" cy="2073830"/>
          </a:xfrm>
          <a:prstGeom prst="rect">
            <a:avLst/>
          </a:prstGeom>
        </p:spPr>
      </p:pic>
      <p:sp>
        <p:nvSpPr>
          <p:cNvPr id="23" name="Obdélník 22"/>
          <p:cNvSpPr/>
          <p:nvPr/>
        </p:nvSpPr>
        <p:spPr>
          <a:xfrm>
            <a:off x="251520" y="4320003"/>
            <a:ext cx="8303533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Mravenci a mšice – mravenci chrání kolonii mšic před predátory (slunéčka) a sami se živí sladkými výměšky mšic – medovicí.</a:t>
            </a:r>
          </a:p>
          <a:p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96" y="1328453"/>
            <a:ext cx="7652952" cy="480743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300192" y="38533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111865" y="56553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5496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496944" cy="9361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smtClean="0">
                <a:solidFill>
                  <a:schemeClr val="tx1"/>
                </a:solidFill>
              </a:rPr>
              <a:t>Existují však vztahy mezi organismy, které si navzájem škodí…</a:t>
            </a:r>
            <a:endParaRPr lang="cs-CZ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732963" y="1484784"/>
            <a:ext cx="8303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Vztah se nazývá </a:t>
            </a:r>
            <a:r>
              <a:rPr lang="cs-CZ" sz="2800" b="1" dirty="0" smtClean="0">
                <a:solidFill>
                  <a:srgbClr val="FF0000"/>
                </a:solidFill>
              </a:rPr>
              <a:t>parazitismus</a:t>
            </a:r>
            <a:r>
              <a:rPr lang="cs-CZ" sz="2800" dirty="0" smtClean="0">
                <a:solidFill>
                  <a:srgbClr val="FF0000"/>
                </a:solidFill>
              </a:rPr>
              <a:t> – parazit odebírá hostiteli živiny a nic mu za to neposkytuje, škodí.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732963" y="2705129"/>
            <a:ext cx="83035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Příklad : Tasemnice – parazituje ve střevě prasete a člověka.</a:t>
            </a:r>
          </a:p>
          <a:p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395100"/>
            <a:ext cx="4824536" cy="312087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660232" y="60932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838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13285" y="116632"/>
            <a:ext cx="871745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cs-CZ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cs-CZ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Současný vrcholový predátor</a:t>
            </a:r>
            <a:endParaRPr lang="cs-CZ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585830"/>
              </p:ext>
            </p:extLst>
          </p:nvPr>
        </p:nvGraphicFramePr>
        <p:xfrm>
          <a:off x="457198" y="2989755"/>
          <a:ext cx="8229604" cy="1746852"/>
        </p:xfrm>
        <a:graphic>
          <a:graphicData uri="http://schemas.openxmlformats.org/drawingml/2006/table">
            <a:tbl>
              <a:tblPr/>
              <a:tblGrid>
                <a:gridCol w="294954"/>
                <a:gridCol w="294954"/>
                <a:gridCol w="294954"/>
                <a:gridCol w="294954"/>
                <a:gridCol w="294954"/>
                <a:gridCol w="294954"/>
                <a:gridCol w="294954"/>
                <a:gridCol w="294954"/>
                <a:gridCol w="294954"/>
                <a:gridCol w="294954"/>
                <a:gridCol w="294954"/>
                <a:gridCol w="294954"/>
                <a:gridCol w="294954"/>
                <a:gridCol w="294954"/>
                <a:gridCol w="294954"/>
                <a:gridCol w="294954"/>
                <a:gridCol w="3510340"/>
              </a:tblGrid>
              <a:tr h="291142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Tečkovaný brouk, který se živí mšicemi</a:t>
                      </a: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142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Predátor</a:t>
                      </a: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142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Organismy, mající schopnost fotosyntézy</a:t>
                      </a: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142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Zdroj živin</a:t>
                      </a: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142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Pohyb hmoty a energie v uzavřené soustavě, např. na Zemi</a:t>
                      </a: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114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23" marR="582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3" marR="5823" marT="5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Pták, lovící hmyz, posel jara</a:t>
                      </a:r>
                    </a:p>
                  </a:txBody>
                  <a:tcPr marL="5823" marR="5823" marT="58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Obdélník 9"/>
          <p:cNvSpPr/>
          <p:nvPr/>
        </p:nvSpPr>
        <p:spPr>
          <a:xfrm>
            <a:off x="1043608" y="2996952"/>
            <a:ext cx="2443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pt-BR" dirty="0" smtClean="0"/>
              <a:t>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pt-BR" dirty="0"/>
              <a:t> </a:t>
            </a:r>
            <a:r>
              <a:rPr lang="cs-CZ" dirty="0" smtClean="0"/>
              <a:t> 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U</a:t>
            </a:r>
            <a:r>
              <a:rPr lang="pt-BR" dirty="0" smtClean="0"/>
              <a:t> </a:t>
            </a:r>
            <a:r>
              <a:rPr lang="cs-CZ" dirty="0" smtClean="0"/>
              <a:t> 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pt-BR" dirty="0" smtClean="0"/>
              <a:t> </a:t>
            </a:r>
            <a:r>
              <a:rPr lang="cs-CZ" dirty="0" smtClean="0"/>
              <a:t> 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É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pt-BR" dirty="0" smtClean="0"/>
              <a:t>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Č</a:t>
            </a:r>
            <a:r>
              <a:rPr lang="pt-BR" dirty="0"/>
              <a:t> </a:t>
            </a:r>
            <a:r>
              <a:rPr lang="cs-CZ" dirty="0" smtClean="0"/>
              <a:t> 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pt-BR" dirty="0" smtClean="0"/>
              <a:t> </a:t>
            </a:r>
            <a:r>
              <a:rPr lang="cs-CZ" dirty="0" smtClean="0"/>
              <a:t> 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pt-BR" dirty="0" smtClean="0"/>
              <a:t> 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2555776" y="3284984"/>
            <a:ext cx="15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pt-BR" dirty="0"/>
              <a:t> </a:t>
            </a:r>
            <a:r>
              <a:rPr lang="cs-CZ" dirty="0" smtClean="0"/>
              <a:t> 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pt-BR" dirty="0" smtClean="0"/>
              <a:t>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pt-BR" dirty="0"/>
              <a:t> </a:t>
            </a:r>
            <a:r>
              <a:rPr lang="cs-CZ" dirty="0" smtClean="0"/>
              <a:t> 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pt-BR" dirty="0" smtClean="0"/>
              <a:t> </a:t>
            </a:r>
            <a:r>
              <a:rPr lang="cs-CZ" dirty="0" smtClean="0"/>
              <a:t> 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pt-BR" dirty="0" smtClean="0"/>
              <a:t> 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2242698" y="3573016"/>
            <a:ext cx="2356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pt-BR" dirty="0"/>
              <a:t> </a:t>
            </a:r>
            <a:r>
              <a:rPr lang="cs-CZ" dirty="0" smtClean="0"/>
              <a:t> 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pt-BR" dirty="0" smtClean="0"/>
              <a:t> </a:t>
            </a:r>
            <a:r>
              <a:rPr lang="cs-CZ" dirty="0" smtClean="0"/>
              <a:t> 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pt-BR" dirty="0" smtClean="0"/>
              <a:t> </a:t>
            </a:r>
            <a:r>
              <a:rPr lang="cs-CZ" dirty="0" smtClean="0"/>
              <a:t> 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pt-BR" dirty="0" smtClean="0"/>
              <a:t> </a:t>
            </a:r>
            <a:r>
              <a:rPr lang="cs-CZ" dirty="0" smtClean="0"/>
              <a:t> 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pt-BR" dirty="0" smtClean="0"/>
              <a:t> </a:t>
            </a:r>
            <a:r>
              <a:rPr lang="cs-CZ" dirty="0" smtClean="0"/>
              <a:t> 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pt-BR" dirty="0" smtClean="0"/>
              <a:t> </a:t>
            </a:r>
            <a:r>
              <a:rPr lang="cs-CZ" dirty="0" smtClean="0"/>
              <a:t> 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pt-BR" dirty="0" smtClean="0"/>
              <a:t>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Y</a:t>
            </a:r>
            <a:r>
              <a:rPr lang="pt-BR" dirty="0"/>
              <a:t> 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1043608" y="3861048"/>
            <a:ext cx="2138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pt-BR" dirty="0"/>
              <a:t> </a:t>
            </a:r>
            <a:r>
              <a:rPr lang="cs-CZ" dirty="0" smtClean="0"/>
              <a:t> 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pt-BR" dirty="0" smtClean="0"/>
              <a:t>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pt-BR" dirty="0"/>
              <a:t> 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1025975" y="4147196"/>
            <a:ext cx="215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pt-BR" dirty="0" smtClean="0"/>
              <a:t>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pt-BR" dirty="0"/>
              <a:t> </a:t>
            </a:r>
            <a:r>
              <a:rPr lang="cs-CZ" dirty="0" smtClean="0"/>
              <a:t> 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pt-BR" dirty="0" smtClean="0"/>
              <a:t> </a:t>
            </a:r>
            <a:r>
              <a:rPr lang="cs-CZ" dirty="0" smtClean="0"/>
              <a:t> 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pt-BR" dirty="0" smtClean="0"/>
              <a:t> </a:t>
            </a:r>
            <a:r>
              <a:rPr lang="cs-CZ" dirty="0" smtClean="0"/>
              <a:t> 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Ě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pt-BR" dirty="0" smtClean="0"/>
              <a:t>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H</a:t>
            </a:r>
            <a:r>
              <a:rPr lang="pt-BR" dirty="0"/>
              <a:t> 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443925" y="4411698"/>
            <a:ext cx="2768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pt-BR" dirty="0"/>
              <a:t> </a:t>
            </a:r>
            <a:r>
              <a:rPr lang="cs-CZ" dirty="0" smtClean="0"/>
              <a:t> 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pt-BR" dirty="0" smtClean="0"/>
              <a:t> </a:t>
            </a:r>
            <a:r>
              <a:rPr lang="cs-CZ" dirty="0" smtClean="0"/>
              <a:t> 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  <a:r>
              <a:rPr lang="pt-BR" dirty="0" smtClean="0"/>
              <a:t>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Š</a:t>
            </a:r>
            <a:r>
              <a:rPr lang="pt-BR" dirty="0"/>
              <a:t> </a:t>
            </a:r>
            <a:r>
              <a:rPr lang="cs-CZ" dirty="0" smtClean="0"/>
              <a:t> 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pt-BR" dirty="0" smtClean="0"/>
              <a:t>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pt-BR" dirty="0"/>
              <a:t> </a:t>
            </a:r>
            <a:r>
              <a:rPr lang="cs-CZ" dirty="0" smtClean="0"/>
              <a:t> 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pt-BR" dirty="0" smtClean="0"/>
              <a:t>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pt-BR" dirty="0"/>
              <a:t> </a:t>
            </a:r>
            <a:r>
              <a:rPr lang="cs-CZ" dirty="0" smtClean="0"/>
              <a:t>  </a:t>
            </a:r>
            <a:r>
              <a:rPr lang="pt-BR" dirty="0" smtClean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pt-BR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93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8640"/>
            <a:ext cx="864096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Citace: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Obrázky:</a:t>
            </a:r>
            <a:endParaRPr lang="cs-CZ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t-BR" sz="900" dirty="0"/>
              <a:t>AUTOR NEUVEDEN. </a:t>
            </a:r>
            <a:r>
              <a:rPr lang="pt-BR" sz="900" i="1" dirty="0"/>
              <a:t>http://</a:t>
            </a:r>
            <a:r>
              <a:rPr lang="pt-BR" sz="900" i="1" dirty="0" smtClean="0"/>
              <a:t>www.pbs.org</a:t>
            </a:r>
            <a:r>
              <a:rPr lang="pt-BR" sz="900" dirty="0" smtClean="0"/>
              <a:t>[online</a:t>
            </a:r>
            <a:r>
              <a:rPr lang="pt-BR" sz="900" dirty="0"/>
              <a:t>]. [cit. 18.8.2015]. Dostupný na WWW: </a:t>
            </a:r>
            <a:r>
              <a:rPr lang="pt-BR" sz="900" dirty="0">
                <a:hlinkClick r:id="rId3"/>
              </a:rPr>
              <a:t>http://</a:t>
            </a:r>
            <a:r>
              <a:rPr lang="pt-BR" sz="900" dirty="0" smtClean="0">
                <a:hlinkClick r:id="rId3"/>
              </a:rPr>
              <a:t>www.pbs.org/wgbh/nova/assets/img/posters/algae-fuel-vi.jpg</a:t>
            </a:r>
            <a:endParaRPr lang="cs-CZ" sz="9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pl-PL" sz="900" dirty="0" smtClean="0"/>
              <a:t>ŠEVČÍK, Jan.</a:t>
            </a:r>
            <a:r>
              <a:rPr lang="pl-PL" sz="900" dirty="0"/>
              <a:t> </a:t>
            </a:r>
            <a:r>
              <a:rPr lang="pl-PL" sz="900" i="1" dirty="0"/>
              <a:t>http://</a:t>
            </a:r>
            <a:r>
              <a:rPr lang="pl-PL" sz="900" i="1" dirty="0" smtClean="0"/>
              <a:t>rybicky.net</a:t>
            </a:r>
            <a:r>
              <a:rPr lang="pl-PL" sz="900" dirty="0"/>
              <a:t> [online]. [cit. 18.8.2015]. Dostupný na WWW: </a:t>
            </a:r>
            <a:r>
              <a:rPr lang="pl-PL" sz="900" dirty="0">
                <a:hlinkClick r:id="rId4"/>
              </a:rPr>
              <a:t>http://</a:t>
            </a:r>
            <a:r>
              <a:rPr lang="pl-PL" sz="900" dirty="0" smtClean="0">
                <a:hlinkClick r:id="rId4"/>
              </a:rPr>
              <a:t>rybicky.net/obr/plzi/max/351.jpg</a:t>
            </a:r>
            <a:endParaRPr lang="pl-PL" sz="9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pl-PL" sz="900" dirty="0"/>
              <a:t>MILLATOM. </a:t>
            </a:r>
            <a:r>
              <a:rPr lang="pl-PL" sz="900" i="1" dirty="0"/>
              <a:t>https://</a:t>
            </a:r>
            <a:r>
              <a:rPr lang="pl-PL" sz="900" i="1" dirty="0" smtClean="0"/>
              <a:t>upload.wikimedia.org</a:t>
            </a:r>
            <a:r>
              <a:rPr lang="pl-PL" sz="900" dirty="0"/>
              <a:t> [online]. [cit. 18.8.2015]. Dostupný na WWW: </a:t>
            </a:r>
            <a:r>
              <a:rPr lang="pl-PL" sz="900" dirty="0">
                <a:hlinkClick r:id="rId5"/>
              </a:rPr>
              <a:t>https://</a:t>
            </a:r>
            <a:r>
              <a:rPr lang="pl-PL" sz="900" dirty="0" smtClean="0">
                <a:hlinkClick r:id="rId5"/>
              </a:rPr>
              <a:t>upload.wikimedia.org/wikipedia/commons/1/1a/Hecht.jpg</a:t>
            </a:r>
            <a:endParaRPr lang="pl-PL" sz="9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pt-BR" sz="900" dirty="0"/>
              <a:t>AUTOR NEUVEDEN. </a:t>
            </a:r>
            <a:r>
              <a:rPr lang="pt-BR" sz="900" i="1" dirty="0"/>
              <a:t>http://</a:t>
            </a:r>
            <a:r>
              <a:rPr lang="pt-BR" sz="900" i="1" dirty="0" smtClean="0"/>
              <a:t>www.zoufalirybari.cz</a:t>
            </a:r>
            <a:r>
              <a:rPr lang="pt-BR" sz="900" dirty="0"/>
              <a:t> [online]. [cit. 18.8.2015]. Dostupný na WWW: </a:t>
            </a:r>
            <a:r>
              <a:rPr lang="pt-BR" sz="900" dirty="0">
                <a:hlinkClick r:id="rId6"/>
              </a:rPr>
              <a:t>http://</a:t>
            </a:r>
            <a:r>
              <a:rPr lang="pt-BR" sz="900" dirty="0" smtClean="0">
                <a:hlinkClick r:id="rId6"/>
              </a:rPr>
              <a:t>www.zoufalirybari.cz/sites/default/files/plotice.jpg</a:t>
            </a:r>
            <a:endParaRPr lang="cs-CZ" sz="9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pl-PL" sz="900" dirty="0"/>
              <a:t>MECNAROWSKI, Martin. </a:t>
            </a:r>
            <a:r>
              <a:rPr lang="pl-PL" sz="900" i="1" dirty="0"/>
              <a:t>http://</a:t>
            </a:r>
            <a:r>
              <a:rPr lang="pl-PL" sz="900" i="1" dirty="0" smtClean="0"/>
              <a:t>www.photomecan.eu</a:t>
            </a:r>
            <a:r>
              <a:rPr lang="pl-PL" sz="900" dirty="0"/>
              <a:t> [online]. [cit. 18.8.2015]. Dostupný na WWW: </a:t>
            </a:r>
            <a:r>
              <a:rPr lang="pl-PL" sz="900" dirty="0">
                <a:hlinkClick r:id="rId7"/>
              </a:rPr>
              <a:t>http://www.photomecan.eu/_</a:t>
            </a:r>
            <a:r>
              <a:rPr lang="pl-PL" sz="900" dirty="0" smtClean="0">
                <a:hlinkClick r:id="rId7"/>
              </a:rPr>
              <a:t>data/section-1/2851_3-orel-morsky.jpg</a:t>
            </a:r>
            <a:endParaRPr lang="pl-PL" sz="9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cs-CZ" sz="900" dirty="0" smtClean="0"/>
              <a:t>UNKNOWN</a:t>
            </a:r>
            <a:r>
              <a:rPr lang="cs-CZ" sz="900" dirty="0"/>
              <a:t> – </a:t>
            </a:r>
            <a:r>
              <a:rPr lang="cs-CZ" sz="900" dirty="0">
                <a:hlinkClick r:id="rId8"/>
              </a:rPr>
              <a:t>https://web.archive.org/web/20050305082647/http://</a:t>
            </a:r>
            <a:r>
              <a:rPr lang="cs-CZ" sz="900" dirty="0" smtClean="0">
                <a:hlinkClick r:id="rId8"/>
              </a:rPr>
              <a:t>www.nigms.nih.gov/research/modelorganisms.html</a:t>
            </a:r>
            <a:endParaRPr lang="cs-CZ" sz="9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pl-PL" sz="900" dirty="0"/>
              <a:t>TREPTE, Andreas.</a:t>
            </a:r>
            <a:r>
              <a:rPr lang="pl-PL" sz="900" i="1" dirty="0"/>
              <a:t>https://</a:t>
            </a:r>
            <a:r>
              <a:rPr lang="pl-PL" sz="900" i="1" dirty="0" smtClean="0"/>
              <a:t>upload.wikimedia.org</a:t>
            </a:r>
            <a:r>
              <a:rPr lang="pl-PL" sz="900" dirty="0"/>
              <a:t> [online]. [cit. 18.8.2015]. Dostupný na WWW: </a:t>
            </a:r>
            <a:r>
              <a:rPr lang="pl-PL" sz="900" dirty="0">
                <a:hlinkClick r:id="rId9"/>
              </a:rPr>
              <a:t>https://</a:t>
            </a:r>
            <a:r>
              <a:rPr lang="pl-PL" sz="900" dirty="0" smtClean="0">
                <a:hlinkClick r:id="rId9"/>
              </a:rPr>
              <a:t>upload.wikimedia.org/wikipedia/commons/thumb/e/ea/Buzzard.jpg/1200px-Buzzard.jpg</a:t>
            </a:r>
            <a:endParaRPr lang="pl-PL" sz="9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it-IT" sz="900" dirty="0"/>
              <a:t>SALVAGNIN, Umberto.</a:t>
            </a:r>
            <a:r>
              <a:rPr lang="it-IT" sz="900" i="1" dirty="0"/>
              <a:t>https://</a:t>
            </a:r>
            <a:r>
              <a:rPr lang="it-IT" sz="900" i="1" dirty="0" smtClean="0"/>
              <a:t>upload.wikimedia.org </a:t>
            </a:r>
            <a:r>
              <a:rPr lang="it-IT" sz="900" dirty="0" smtClean="0"/>
              <a:t>[</a:t>
            </a:r>
            <a:r>
              <a:rPr lang="it-IT" sz="900" dirty="0"/>
              <a:t>online]. [cit. 18.8.2015]. Dostupný na WWW: </a:t>
            </a:r>
            <a:r>
              <a:rPr lang="it-IT" sz="900" dirty="0">
                <a:hlinkClick r:id="rId10"/>
              </a:rPr>
              <a:t>https://</a:t>
            </a:r>
            <a:r>
              <a:rPr lang="it-IT" sz="900" dirty="0" smtClean="0">
                <a:hlinkClick r:id="rId10"/>
              </a:rPr>
              <a:t>upload.wikimedia.org/wikipedia/commons/thumb/d/d0/Green_Lichen.jpg/999px-Green_Lichen.jpg</a:t>
            </a:r>
            <a:endParaRPr lang="cs-CZ" sz="9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pl-PL" sz="900" dirty="0"/>
              <a:t>BUCHAROVÁ, Jana. </a:t>
            </a:r>
            <a:r>
              <a:rPr lang="pl-PL" sz="900" i="1" dirty="0"/>
              <a:t>http://www.ireceptar.cz/</a:t>
            </a:r>
            <a:r>
              <a:rPr lang="pl-PL" sz="900" dirty="0"/>
              <a:t> [online]. [cit. 18.8.2015]. Dostupný na WWW: </a:t>
            </a:r>
            <a:r>
              <a:rPr lang="pl-PL" sz="900" dirty="0">
                <a:hlinkClick r:id="rId11"/>
              </a:rPr>
              <a:t>http://</a:t>
            </a:r>
            <a:r>
              <a:rPr lang="pl-PL" sz="900" dirty="0" smtClean="0">
                <a:hlinkClick r:id="rId11"/>
              </a:rPr>
              <a:t>www.ireceptar.cz/res/data/071/008775.jpg</a:t>
            </a:r>
            <a:endParaRPr lang="pl-PL" sz="9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pt-BR" sz="900" dirty="0"/>
              <a:t>AUTOR NEUVEDEN. </a:t>
            </a:r>
            <a:r>
              <a:rPr lang="pt-BR" sz="900" i="1" dirty="0"/>
              <a:t>http://www.vitalia.cz</a:t>
            </a:r>
            <a:r>
              <a:rPr lang="pt-BR" sz="900" dirty="0"/>
              <a:t> [online]. [cit. 18.8.2015]. Dostupný na WWW: </a:t>
            </a:r>
            <a:r>
              <a:rPr lang="pt-BR" sz="900" dirty="0">
                <a:hlinkClick r:id="rId12"/>
              </a:rPr>
              <a:t>http://www.vitalia.cz/galerie/tasemnice-zbavuje-chuti-na-tatarak/i/127897</a:t>
            </a:r>
            <a:r>
              <a:rPr lang="pt-BR" sz="900" dirty="0" smtClean="0">
                <a:hlinkClick r:id="rId12"/>
              </a:rPr>
              <a:t>/</a:t>
            </a:r>
            <a:endParaRPr lang="cs-CZ" sz="900" dirty="0" smtClean="0"/>
          </a:p>
          <a:p>
            <a:pPr marL="457200" lvl="0" indent="-457200">
              <a:buFont typeface="+mj-lt"/>
              <a:buAutoNum type="arabicPeriod"/>
            </a:pPr>
            <a:endParaRPr lang="pl-PL" sz="900" dirty="0" smtClean="0"/>
          </a:p>
          <a:p>
            <a:pPr marL="457200" lvl="0" indent="-457200">
              <a:buFont typeface="+mj-lt"/>
              <a:buAutoNum type="arabicPeriod"/>
            </a:pPr>
            <a:endParaRPr lang="pl-PL" sz="900" dirty="0" smtClean="0"/>
          </a:p>
          <a:p>
            <a:pPr marL="457200" lvl="0" indent="-457200">
              <a:buFont typeface="+mj-lt"/>
              <a:buAutoNum type="arabicPeriod"/>
            </a:pPr>
            <a:endParaRPr lang="cs-CZ" sz="900" dirty="0" smtClean="0"/>
          </a:p>
          <a:p>
            <a:pPr marL="457200" lvl="0" indent="-457200">
              <a:buFont typeface="+mj-lt"/>
              <a:buAutoNum type="arabicPeriod"/>
            </a:pPr>
            <a:endParaRPr lang="pl-PL" sz="900" dirty="0" smtClean="0"/>
          </a:p>
          <a:p>
            <a:pPr marL="457200" lvl="0" indent="-457200">
              <a:buFont typeface="+mj-lt"/>
              <a:buAutoNum type="arabicPeriod"/>
            </a:pPr>
            <a:endParaRPr lang="cs-CZ" sz="900" dirty="0" smtClean="0"/>
          </a:p>
          <a:p>
            <a:pPr marL="0" lvl="0" indent="0">
              <a:buNone/>
            </a:pPr>
            <a:endParaRPr lang="cs-CZ" sz="900" dirty="0" smtClean="0"/>
          </a:p>
          <a:p>
            <a:pPr marL="457200" lvl="0" indent="-457200">
              <a:buFont typeface="+mj-lt"/>
              <a:buAutoNum type="arabicPeriod"/>
            </a:pPr>
            <a:endParaRPr lang="cs-CZ" sz="900" dirty="0" smtClean="0"/>
          </a:p>
          <a:p>
            <a:pPr marL="457200" lvl="0" indent="-457200">
              <a:buFont typeface="+mj-lt"/>
              <a:buAutoNum type="arabicPeriod"/>
            </a:pPr>
            <a:endParaRPr lang="pl-PL" sz="900" dirty="0" smtClean="0"/>
          </a:p>
          <a:p>
            <a:pPr marL="457200" lvl="0" indent="-457200">
              <a:buFont typeface="+mj-lt"/>
              <a:buAutoNum type="arabicPeriod"/>
            </a:pPr>
            <a:endParaRPr lang="pl-PL" sz="900" dirty="0" smtClean="0"/>
          </a:p>
          <a:p>
            <a:pPr marL="457200" lvl="0" indent="-457200">
              <a:buFont typeface="+mj-lt"/>
              <a:buAutoNum type="arabicPeriod"/>
            </a:pPr>
            <a:endParaRPr lang="cs-CZ" sz="900" dirty="0" smtClean="0"/>
          </a:p>
          <a:p>
            <a:pPr marL="457200" lvl="0" indent="-457200">
              <a:buFont typeface="+mj-lt"/>
              <a:buAutoNum type="arabicPeriod"/>
            </a:pPr>
            <a:endParaRPr lang="cs-CZ" sz="9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426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588</TotalTime>
  <Words>378</Words>
  <Application>Microsoft Office PowerPoint</Application>
  <PresentationFormat>Předvádění na obrazovce (4:3)</PresentationFormat>
  <Paragraphs>130</Paragraphs>
  <Slides>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Courier New</vt:lpstr>
      <vt:lpstr>Palatino Linotype</vt:lpstr>
      <vt:lpstr>Exekutivní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miroslava.romanova@zs-stross.cz</dc:creator>
  <cp:lastModifiedBy>Micinka</cp:lastModifiedBy>
  <cp:revision>77</cp:revision>
  <dcterms:created xsi:type="dcterms:W3CDTF">2015-06-22T14:28:02Z</dcterms:created>
  <dcterms:modified xsi:type="dcterms:W3CDTF">2015-08-18T11:06:57Z</dcterms:modified>
</cp:coreProperties>
</file>