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2F604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204" y="165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0078F17-7BB8-4FEB-900E-D10195D084D6}" type="datetimeFigureOut">
              <a:rPr lang="cs-CZ"/>
              <a:pPr>
                <a:defRPr/>
              </a:pPr>
              <a:t>7.7.2015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C7B5F3F-6CCC-4CF8-9C08-EBD1965EAE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1638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636F88-4BAA-4C94-87F7-D89837E4AB28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cs-CZ" smtClean="0"/>
          </a:p>
        </p:txBody>
      </p:sp>
      <p:sp>
        <p:nvSpPr>
          <p:cNvPr id="2560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B74828F-9E0C-4B1D-9798-D3AD2DF6713D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9E4D8-7003-41DE-BF1E-D7F42B5D4F77}" type="datetimeFigureOut">
              <a:rPr lang="cs-CZ"/>
              <a:pPr>
                <a:defRPr/>
              </a:pPr>
              <a:t>7.7.2015</a:t>
            </a:fld>
            <a:endParaRPr lang="cs-CZ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20297-5A35-4204-ADE6-4F602976F0C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F0F31-A21E-4149-AA8F-B64BE70194D1}" type="datetimeFigureOut">
              <a:rPr lang="cs-CZ"/>
              <a:pPr>
                <a:defRPr/>
              </a:pPr>
              <a:t>7.7.2015</a:t>
            </a:fld>
            <a:endParaRPr lang="cs-CZ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89B05-C16A-45B7-926D-EC733FB29C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0CF2-C5A8-4593-9A36-C5F92DDD96EC}" type="datetimeFigureOut">
              <a:rPr lang="cs-CZ"/>
              <a:pPr>
                <a:defRPr/>
              </a:pPr>
              <a:t>7.7.2015</a:t>
            </a:fld>
            <a:endParaRPr lang="cs-CZ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179E1-98BE-4A70-A88A-961BFB3560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C2A24-3BD9-461A-AE56-8D5F035B1B50}" type="datetimeFigureOut">
              <a:rPr lang="cs-CZ"/>
              <a:pPr>
                <a:defRPr/>
              </a:pPr>
              <a:t>7.7.2015</a:t>
            </a:fld>
            <a:endParaRPr lang="cs-CZ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A1FF5-CF55-4D17-82F5-360562C6692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E7B00-EF64-4F41-B073-6D3EA9AE1FB4}" type="datetimeFigureOut">
              <a:rPr lang="cs-CZ"/>
              <a:pPr>
                <a:defRPr/>
              </a:pPr>
              <a:t>7.7.2015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637BC-A284-46A7-AEF2-3725CBEBA94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50D29-C4D2-4C12-BA11-8246F4930D97}" type="datetimeFigureOut">
              <a:rPr lang="cs-CZ"/>
              <a:pPr>
                <a:defRPr/>
              </a:pPr>
              <a:t>7.7.2015</a:t>
            </a:fld>
            <a:endParaRPr lang="cs-CZ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660F4-F4CE-4F20-AB78-163213C8CCA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47C18-77E1-4733-82BF-C84D413EA22A}" type="datetimeFigureOut">
              <a:rPr lang="cs-CZ"/>
              <a:pPr>
                <a:defRPr/>
              </a:pPr>
              <a:t>7.7.2015</a:t>
            </a:fld>
            <a:endParaRPr lang="cs-CZ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9884C-E50D-4BA4-B097-676CCA2E9D1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D4B10-199A-4DF2-9082-E50DCDFB9F1E}" type="datetimeFigureOut">
              <a:rPr lang="cs-CZ"/>
              <a:pPr>
                <a:defRPr/>
              </a:pPr>
              <a:t>7.7.2015</a:t>
            </a:fld>
            <a:endParaRPr lang="cs-CZ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EC51A-808E-442E-B143-DA4DC137293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4C1B0-F772-4729-9BE1-E6378146A42E}" type="datetimeFigureOut">
              <a:rPr lang="cs-CZ"/>
              <a:pPr>
                <a:defRPr/>
              </a:pPr>
              <a:t>7.7.2015</a:t>
            </a:fld>
            <a:endParaRPr lang="cs-CZ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796FB-5F0C-4181-AEF9-C18A306B517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9C3F0-9F24-4277-99DD-A1B86DB3E7FB}" type="datetimeFigureOut">
              <a:rPr lang="cs-CZ"/>
              <a:pPr>
                <a:defRPr/>
              </a:pPr>
              <a:t>7.7.2015</a:t>
            </a:fld>
            <a:endParaRPr lang="cs-CZ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E57FB-A020-4FFA-A22B-D4D03EA701D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0FAAB-DE9F-4A84-9243-1671B115268A}" type="datetimeFigureOut">
              <a:rPr lang="cs-CZ"/>
              <a:pPr>
                <a:defRPr/>
              </a:pPr>
              <a:t>7.7.2015</a:t>
            </a:fld>
            <a:endParaRPr lang="cs-CZ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A5238-5D0B-449F-B66E-B377F517207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styl.</a:t>
            </a:r>
            <a:endParaRPr lang="en-US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1144E42-7633-4FC6-8183-057224C4CE24}" type="datetimeFigureOut">
              <a:rPr lang="cs-CZ"/>
              <a:pPr>
                <a:defRPr/>
              </a:pPr>
              <a:t>7.7.2015</a:t>
            </a:fld>
            <a:endParaRPr lang="cs-CZ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F9B867-CA3C-4932-AAE2-7E06D892E6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85" r:id="rId3"/>
    <p:sldLayoutId id="2147483682" r:id="rId4"/>
    <p:sldLayoutId id="2147483681" r:id="rId5"/>
    <p:sldLayoutId id="2147483680" r:id="rId6"/>
    <p:sldLayoutId id="2147483679" r:id="rId7"/>
    <p:sldLayoutId id="2147483678" r:id="rId8"/>
    <p:sldLayoutId id="2147483686" r:id="rId9"/>
    <p:sldLayoutId id="2147483677" r:id="rId10"/>
    <p:sldLayoutId id="214748367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 rot="20757865">
            <a:off x="2155207" y="4808775"/>
            <a:ext cx="5710986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5400" b="1" dirty="0">
                <a:ln w="1905">
                  <a:solidFill>
                    <a:srgbClr val="FF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Pitkovický potok</a:t>
            </a:r>
            <a:endParaRPr lang="cs-CZ" sz="5400" b="1" dirty="0">
              <a:ln w="1905">
                <a:solidFill>
                  <a:srgbClr val="FF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cs typeface="+mn-cs"/>
            </a:endParaRPr>
          </a:p>
        </p:txBody>
      </p:sp>
      <p:sp>
        <p:nvSpPr>
          <p:cNvPr id="14339" name="WordArt 3"/>
          <p:cNvSpPr>
            <a:spLocks noChangeArrowheads="1" noChangeShapeType="1" noTextEdit="1"/>
          </p:cNvSpPr>
          <p:nvPr/>
        </p:nvSpPr>
        <p:spPr bwMode="auto">
          <a:xfrm>
            <a:off x="5148263" y="5876925"/>
            <a:ext cx="3781425" cy="78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20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Mgr. Miroslava Romanová</a:t>
            </a:r>
          </a:p>
          <a:p>
            <a:pPr algn="ctr"/>
            <a:r>
              <a:rPr lang="cs-CZ" sz="20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Times New Roman"/>
                <a:cs typeface="Times New Roman"/>
              </a:rPr>
              <a:t>ZŠ Strossmayerovo náměstí, Praha 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9275"/>
            <a:ext cx="8229600" cy="5400675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cs-CZ" dirty="0" smtClean="0"/>
              <a:t>	Seznam zdrojů: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dirty="0" smtClean="0"/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cs-CZ" dirty="0" err="1" smtClean="0"/>
              <a:t>Pitkovice</a:t>
            </a:r>
            <a:r>
              <a:rPr lang="cs-CZ" dirty="0" smtClean="0"/>
              <a:t> [Cit. 24.6.2015] Dostupné na: [</a:t>
            </a:r>
            <a:r>
              <a:rPr lang="cs-CZ" dirty="0" smtClean="0">
                <a:solidFill>
                  <a:srgbClr val="FFC000"/>
                </a:solidFill>
              </a:rPr>
              <a:t>https://commons.wikimedia.org/wiki/</a:t>
            </a:r>
            <a:r>
              <a:rPr lang="cs-CZ" dirty="0" smtClean="0"/>
              <a:t>]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cs-CZ" dirty="0" err="1" smtClean="0"/>
              <a:t>Pitkovický</a:t>
            </a:r>
            <a:r>
              <a:rPr lang="cs-CZ" dirty="0" smtClean="0"/>
              <a:t> potok [Cit. 24.6.2015] Dostupné na: [</a:t>
            </a:r>
            <a:r>
              <a:rPr lang="cs-CZ" dirty="0" smtClean="0">
                <a:solidFill>
                  <a:srgbClr val="FFC000"/>
                </a:solidFill>
              </a:rPr>
              <a:t>http://rybaripraha.cz/obsah/pitkovicky-potok-1</a:t>
            </a:r>
            <a:r>
              <a:rPr lang="cs-CZ" dirty="0" smtClean="0"/>
              <a:t>], [http://www.</a:t>
            </a:r>
            <a:r>
              <a:rPr lang="cs-CZ" dirty="0" err="1" smtClean="0"/>
              <a:t>rybarskereviry.eu</a:t>
            </a:r>
            <a:r>
              <a:rPr lang="cs-CZ" dirty="0" smtClean="0"/>
              <a:t>/]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cs-CZ" dirty="0" smtClean="0"/>
              <a:t>Mapy [Cit. 24.6.2015] Dostupné na: [</a:t>
            </a:r>
            <a:r>
              <a:rPr lang="cs-CZ" dirty="0" smtClean="0">
                <a:solidFill>
                  <a:srgbClr val="FFC000"/>
                </a:solidFill>
              </a:rPr>
              <a:t>https://www.google.cz/maps/</a:t>
            </a:r>
            <a:r>
              <a:rPr lang="cs-CZ" dirty="0" smtClean="0"/>
              <a:t>]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cs-CZ" dirty="0" err="1" smtClean="0"/>
              <a:t>Frühbauer</a:t>
            </a:r>
            <a:r>
              <a:rPr lang="cs-CZ" dirty="0" smtClean="0"/>
              <a:t>, Zdeněk </a:t>
            </a:r>
            <a:r>
              <a:rPr lang="cs-CZ" dirty="0" err="1" smtClean="0"/>
              <a:t>ed</a:t>
            </a:r>
            <a:r>
              <a:rPr lang="cs-CZ" dirty="0" smtClean="0"/>
              <a:t>. - Botič – Povodím Botiče, průvodce naučnou stezkou</a:t>
            </a:r>
            <a:r>
              <a:rPr lang="cs-CZ" smtClean="0"/>
              <a:t>, Praha, 2001</a:t>
            </a:r>
            <a:endParaRPr lang="cs-CZ" dirty="0" smtClean="0"/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dirty="0" smtClean="0"/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dirty="0" smtClean="0"/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dirty="0" smtClean="0"/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cs-CZ" dirty="0" smtClean="0"/>
          </a:p>
        </p:txBody>
      </p:sp>
      <p:sp>
        <p:nvSpPr>
          <p:cNvPr id="4" name="Obdélník 3"/>
          <p:cNvSpPr>
            <a:spLocks noChangeArrowheads="1"/>
          </p:cNvSpPr>
          <p:nvPr/>
        </p:nvSpPr>
        <p:spPr bwMode="auto">
          <a:xfrm>
            <a:off x="1766888" y="4664075"/>
            <a:ext cx="1841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2600">
              <a:solidFill>
                <a:srgbClr val="FF00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549275"/>
            <a:ext cx="8229600" cy="5400675"/>
          </a:xfrm>
        </p:spPr>
        <p:txBody>
          <a:bodyPr>
            <a:normAutofit/>
          </a:bodyPr>
          <a:lstStyle/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cs-CZ" dirty="0" smtClean="0"/>
              <a:t>	motivující otázky: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dirty="0" smtClean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cs-CZ" dirty="0" smtClean="0"/>
              <a:t>Lze najít v Praze a okolí zajímavá místa , která nejsou zařazená rozvojem civilizace?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cs-CZ" dirty="0"/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cs-CZ" dirty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dirty="0" smtClean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cs-CZ" dirty="0" smtClean="0"/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cs-CZ" dirty="0" smtClean="0"/>
              <a:t>Co lze na těchto místech pozorovat?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cs-CZ" dirty="0" smtClean="0"/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cs-CZ" dirty="0" smtClean="0"/>
          </a:p>
        </p:txBody>
      </p:sp>
      <p:sp>
        <p:nvSpPr>
          <p:cNvPr id="4" name="Obdélník 3"/>
          <p:cNvSpPr>
            <a:spLocks noChangeArrowheads="1"/>
          </p:cNvSpPr>
          <p:nvPr/>
        </p:nvSpPr>
        <p:spPr bwMode="auto">
          <a:xfrm>
            <a:off x="1766888" y="4664075"/>
            <a:ext cx="64770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600">
                <a:solidFill>
                  <a:srgbClr val="FF0000"/>
                </a:solidFill>
                <a:latin typeface="Constantia" pitchFamily="18" charset="0"/>
              </a:rPr>
              <a:t>zvěř, rostliny, živočichy (včetně chráněných)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62114">
            <a:off x="3492500" y="2401888"/>
            <a:ext cx="2374900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7000" t="-8000" r="-17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hlinkClick r:id="" action="ppaction://hlinkshowjump?jump=firstslide" highlightClick="1"/>
          </p:cNvPr>
          <p:cNvSpPr>
            <a:spLocks noGrp="1"/>
          </p:cNvSpPr>
          <p:nvPr>
            <p:ph idx="1"/>
          </p:nvPr>
        </p:nvSpPr>
        <p:spPr>
          <a:xfrm>
            <a:off x="457200" y="820738"/>
            <a:ext cx="8229600" cy="1168400"/>
          </a:xfrm>
          <a:prstGeom prst="actionButtonHome">
            <a:avLst/>
          </a:prstGeo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cs-CZ" smtClean="0">
                <a:solidFill>
                  <a:srgbClr val="FF0000"/>
                </a:solidFill>
              </a:rPr>
              <a:t>vyhledej na mapě Pitkovický potok ( přibližně 10 km od Prahy, v obci Jažlovice)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2133600"/>
            <a:ext cx="6480175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Šipka doprava 5"/>
          <p:cNvSpPr/>
          <p:nvPr/>
        </p:nvSpPr>
        <p:spPr>
          <a:xfrm rot="18421069">
            <a:off x="5450682" y="2737644"/>
            <a:ext cx="360362" cy="2159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Šipka doprava 7"/>
          <p:cNvSpPr/>
          <p:nvPr/>
        </p:nvSpPr>
        <p:spPr>
          <a:xfrm rot="4086995">
            <a:off x="2616200" y="4392613"/>
            <a:ext cx="358775" cy="2159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" name="Obdélník 6"/>
          <p:cNvSpPr>
            <a:spLocks noChangeArrowheads="1"/>
          </p:cNvSpPr>
          <p:nvPr/>
        </p:nvSpPr>
        <p:spPr bwMode="auto">
          <a:xfrm rot="-1415812">
            <a:off x="2009775" y="3924300"/>
            <a:ext cx="1571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B0F0"/>
                </a:solidFill>
                <a:latin typeface="Constantia" pitchFamily="18" charset="0"/>
              </a:rPr>
              <a:t>obec Jažlovice</a:t>
            </a:r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auto">
          <a:xfrm rot="970821">
            <a:off x="4443413" y="2974975"/>
            <a:ext cx="18542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00B0F0"/>
                </a:solidFill>
                <a:latin typeface="Constantia" pitchFamily="18" charset="0"/>
              </a:rPr>
              <a:t>Pitkovický potok</a:t>
            </a:r>
          </a:p>
        </p:txBody>
      </p:sp>
      <p:sp>
        <p:nvSpPr>
          <p:cNvPr id="15" name="Rámeček 14"/>
          <p:cNvSpPr/>
          <p:nvPr/>
        </p:nvSpPr>
        <p:spPr>
          <a:xfrm>
            <a:off x="7451725" y="6237288"/>
            <a:ext cx="865188" cy="561975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8" grpId="0" animBg="1"/>
      <p:bldP spid="7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88640"/>
            <a:ext cx="9036496" cy="144016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800" b="1" dirty="0" smtClean="0">
                <a:ln w="18000">
                  <a:solidFill>
                    <a:srgbClr val="00B0F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Rostliny v údolích potoka a na přilehlých stráních</a:t>
            </a:r>
            <a:endParaRPr lang="cs-CZ" sz="4800" b="1" dirty="0">
              <a:ln w="18000">
                <a:solidFill>
                  <a:srgbClr val="00B0F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768475"/>
            <a:ext cx="2520950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 3"/>
          <p:cNvSpPr>
            <a:spLocks noChangeArrowheads="1"/>
          </p:cNvSpPr>
          <p:nvPr/>
        </p:nvSpPr>
        <p:spPr bwMode="auto">
          <a:xfrm>
            <a:off x="827088" y="3573463"/>
            <a:ext cx="21669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FF0000"/>
                </a:solidFill>
                <a:latin typeface="Constantia" pitchFamily="18" charset="0"/>
              </a:rPr>
              <a:t>Podbílek šupinatý</a:t>
            </a:r>
          </a:p>
        </p:txBody>
      </p:sp>
      <p:sp>
        <p:nvSpPr>
          <p:cNvPr id="5" name="Obdélník 4"/>
          <p:cNvSpPr>
            <a:spLocks noChangeArrowheads="1"/>
          </p:cNvSpPr>
          <p:nvPr/>
        </p:nvSpPr>
        <p:spPr bwMode="auto">
          <a:xfrm>
            <a:off x="7019925" y="3676650"/>
            <a:ext cx="1158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FF0000"/>
                </a:solidFill>
                <a:latin typeface="Constantia" pitchFamily="18" charset="0"/>
              </a:rPr>
              <a:t>Koniklec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1750" y="1768475"/>
            <a:ext cx="2989263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4273550"/>
            <a:ext cx="316865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>
            <a:spLocks noChangeArrowheads="1"/>
          </p:cNvSpPr>
          <p:nvPr/>
        </p:nvSpPr>
        <p:spPr bwMode="auto">
          <a:xfrm>
            <a:off x="2374900" y="6308725"/>
            <a:ext cx="1117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FF0000"/>
                </a:solidFill>
                <a:latin typeface="Constantia" pitchFamily="18" charset="0"/>
              </a:rPr>
              <a:t>Hvozdík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11750" y="4194175"/>
            <a:ext cx="3011488" cy="225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7092950" y="6381750"/>
            <a:ext cx="1092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FF0000"/>
                </a:solidFill>
                <a:latin typeface="Constantia" pitchFamily="18" charset="0"/>
              </a:rPr>
              <a:t>Křivatec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>
            <a:spLocks noChangeArrowheads="1"/>
          </p:cNvSpPr>
          <p:nvPr/>
        </p:nvSpPr>
        <p:spPr bwMode="auto">
          <a:xfrm>
            <a:off x="2816225" y="3194050"/>
            <a:ext cx="9271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rgbClr val="32F604"/>
                </a:solidFill>
                <a:latin typeface="Constantia" pitchFamily="18" charset="0"/>
              </a:rPr>
              <a:t>Zajíc</a:t>
            </a:r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7267575" y="3265488"/>
            <a:ext cx="1254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rgbClr val="32F604"/>
                </a:solidFill>
                <a:latin typeface="Constantia" pitchFamily="18" charset="0"/>
              </a:rPr>
              <a:t>Bažant</a:t>
            </a:r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2281238" y="6203950"/>
            <a:ext cx="16668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rgbClr val="32F604"/>
                </a:solidFill>
                <a:latin typeface="Constantia" pitchFamily="18" charset="0"/>
              </a:rPr>
              <a:t>Ledňáček</a:t>
            </a:r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auto">
          <a:xfrm>
            <a:off x="6011863" y="6165850"/>
            <a:ext cx="23733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rgbClr val="32F604"/>
                </a:solidFill>
                <a:latin typeface="Constantia" pitchFamily="18" charset="0"/>
              </a:rPr>
              <a:t>Lasice kolčava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090613"/>
            <a:ext cx="3278188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199" y="197768"/>
            <a:ext cx="8229600" cy="71095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48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32F604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Živočichové u údolí potoka</a:t>
            </a:r>
            <a:endParaRPr lang="cs-CZ" sz="48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32F604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7288" y="1006475"/>
            <a:ext cx="3529012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6100" y="3914775"/>
            <a:ext cx="3594100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24413" y="3789363"/>
            <a:ext cx="3276600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81336" y="188640"/>
            <a:ext cx="4618856" cy="72234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53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Kdo žije v potoce</a:t>
            </a:r>
          </a:p>
        </p:txBody>
      </p:sp>
      <p:sp>
        <p:nvSpPr>
          <p:cNvPr id="4" name="Obdélník 3"/>
          <p:cNvSpPr>
            <a:spLocks noChangeArrowheads="1"/>
          </p:cNvSpPr>
          <p:nvPr/>
        </p:nvSpPr>
        <p:spPr bwMode="auto">
          <a:xfrm>
            <a:off x="2398713" y="3409950"/>
            <a:ext cx="15351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rgbClr val="002060"/>
                </a:solidFill>
                <a:latin typeface="Constantia" pitchFamily="18" charset="0"/>
              </a:rPr>
              <a:t>Hrouzek</a:t>
            </a:r>
          </a:p>
        </p:txBody>
      </p:sp>
      <p:sp>
        <p:nvSpPr>
          <p:cNvPr id="5" name="Obdélník 4"/>
          <p:cNvSpPr>
            <a:spLocks noChangeArrowheads="1"/>
          </p:cNvSpPr>
          <p:nvPr/>
        </p:nvSpPr>
        <p:spPr bwMode="auto">
          <a:xfrm>
            <a:off x="6038850" y="3338513"/>
            <a:ext cx="239553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chemeClr val="bg1"/>
                </a:solidFill>
                <a:latin typeface="Constantia" pitchFamily="18" charset="0"/>
              </a:rPr>
              <a:t>Pstruh obecný</a:t>
            </a:r>
          </a:p>
        </p:txBody>
      </p:sp>
      <p:sp>
        <p:nvSpPr>
          <p:cNvPr id="6" name="Obdélník 5"/>
          <p:cNvSpPr>
            <a:spLocks noChangeArrowheads="1"/>
          </p:cNvSpPr>
          <p:nvPr/>
        </p:nvSpPr>
        <p:spPr bwMode="auto">
          <a:xfrm>
            <a:off x="1927225" y="6092825"/>
            <a:ext cx="2500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chemeClr val="bg1"/>
                </a:solidFill>
                <a:latin typeface="Constantia" pitchFamily="18" charset="0"/>
              </a:rPr>
              <a:t>Střevle potoční</a:t>
            </a:r>
          </a:p>
        </p:txBody>
      </p:sp>
      <p:sp>
        <p:nvSpPr>
          <p:cNvPr id="7" name="Obdélník 6"/>
          <p:cNvSpPr>
            <a:spLocks noChangeArrowheads="1"/>
          </p:cNvSpPr>
          <p:nvPr/>
        </p:nvSpPr>
        <p:spPr bwMode="auto">
          <a:xfrm>
            <a:off x="7885113" y="6194425"/>
            <a:ext cx="774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rgbClr val="002060"/>
                </a:solidFill>
                <a:latin typeface="Constantia" pitchFamily="18" charset="0"/>
              </a:rPr>
              <a:t>Rak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" y="1187450"/>
            <a:ext cx="3740150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1300" y="1277938"/>
            <a:ext cx="3214688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0113" y="4076700"/>
            <a:ext cx="3749675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07050" y="3917950"/>
            <a:ext cx="325755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8" dur="2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0" dur="2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12" dur="2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206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684213" y="692150"/>
            <a:ext cx="2962275" cy="557213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cs-CZ" smtClean="0"/>
              <a:t>seřaď podle vzniku: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5938837" y="1338263"/>
            <a:ext cx="1006475" cy="30289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7600" y="998538"/>
            <a:ext cx="30289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Obrázek 9" descr="C:\Users\mysak\Desktop\zemak\Scan0015.jpg"/>
          <p:cNvPicPr>
            <a:picLocks noChangeAspect="1" noChangeArrowheads="1"/>
          </p:cNvPicPr>
          <p:nvPr/>
        </p:nvPicPr>
        <p:blipFill>
          <a:blip r:embed="rId4"/>
          <a:srcRect l="50253" t="55249" r="23917" b="32320"/>
          <a:stretch>
            <a:fillRect/>
          </a:stretch>
        </p:blipFill>
        <p:spPr bwMode="auto">
          <a:xfrm>
            <a:off x="4927600" y="3860800"/>
            <a:ext cx="30289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000000">
                <a:alpha val="70000"/>
              </a:srgbClr>
            </a:outerShdw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5300663"/>
            <a:ext cx="3024187" cy="98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1763713" y="692150"/>
            <a:ext cx="11366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600">
                <a:solidFill>
                  <a:srgbClr val="FF0000"/>
                </a:solidFill>
                <a:latin typeface="Constantia" pitchFamily="18" charset="0"/>
              </a:rPr>
              <a:t>řešení:</a:t>
            </a:r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1362075" y="1281113"/>
            <a:ext cx="25304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chemeClr val="accent1"/>
                </a:solidFill>
                <a:latin typeface="Constantia" pitchFamily="18" charset="0"/>
              </a:rPr>
              <a:t>klikatý meandr</a:t>
            </a:r>
          </a:p>
        </p:txBody>
      </p:sp>
      <p:sp>
        <p:nvSpPr>
          <p:cNvPr id="11" name="Obdélník 10"/>
          <p:cNvSpPr>
            <a:spLocks noChangeArrowheads="1"/>
          </p:cNvSpPr>
          <p:nvPr/>
        </p:nvSpPr>
        <p:spPr bwMode="auto">
          <a:xfrm>
            <a:off x="1276350" y="2565400"/>
            <a:ext cx="264636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chemeClr val="accent1"/>
                </a:solidFill>
                <a:latin typeface="Constantia" pitchFamily="18" charset="0"/>
              </a:rPr>
              <a:t>izolovaná tůňka</a:t>
            </a:r>
          </a:p>
        </p:txBody>
      </p:sp>
      <p:sp>
        <p:nvSpPr>
          <p:cNvPr id="12" name="Obdélník 11"/>
          <p:cNvSpPr>
            <a:spLocks noChangeArrowheads="1"/>
          </p:cNvSpPr>
          <p:nvPr/>
        </p:nvSpPr>
        <p:spPr bwMode="auto">
          <a:xfrm>
            <a:off x="1652588" y="4076700"/>
            <a:ext cx="22399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chemeClr val="accent1"/>
                </a:solidFill>
                <a:latin typeface="Constantia" pitchFamily="18" charset="0"/>
              </a:rPr>
              <a:t>slepé rameno</a:t>
            </a:r>
          </a:p>
        </p:txBody>
      </p:sp>
      <p:sp>
        <p:nvSpPr>
          <p:cNvPr id="13" name="Obdélník 12"/>
          <p:cNvSpPr>
            <a:spLocks noChangeArrowheads="1"/>
          </p:cNvSpPr>
          <p:nvPr/>
        </p:nvSpPr>
        <p:spPr bwMode="auto">
          <a:xfrm>
            <a:off x="971550" y="5534025"/>
            <a:ext cx="29003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>
                <a:solidFill>
                  <a:schemeClr val="accent1"/>
                </a:solidFill>
                <a:latin typeface="Constantia" pitchFamily="18" charset="0"/>
              </a:rPr>
              <a:t>stádium ostrůvků</a:t>
            </a:r>
          </a:p>
        </p:txBody>
      </p:sp>
      <p:sp>
        <p:nvSpPr>
          <p:cNvPr id="14" name="Šipka doprava 13"/>
          <p:cNvSpPr/>
          <p:nvPr/>
        </p:nvSpPr>
        <p:spPr>
          <a:xfrm>
            <a:off x="3924300" y="1355725"/>
            <a:ext cx="792163" cy="374650"/>
          </a:xfrm>
          <a:prstGeom prst="rightArrow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9" name="Šipka doprava 18"/>
          <p:cNvSpPr/>
          <p:nvPr/>
        </p:nvSpPr>
        <p:spPr>
          <a:xfrm>
            <a:off x="3943350" y="2665413"/>
            <a:ext cx="792163" cy="374650"/>
          </a:xfrm>
          <a:prstGeom prst="rightArrow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0" name="Šipka doprava 19"/>
          <p:cNvSpPr/>
          <p:nvPr/>
        </p:nvSpPr>
        <p:spPr>
          <a:xfrm>
            <a:off x="3922713" y="4168775"/>
            <a:ext cx="792162" cy="374650"/>
          </a:xfrm>
          <a:prstGeom prst="rightArrow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21" name="Šipka doprava 20"/>
          <p:cNvSpPr/>
          <p:nvPr/>
        </p:nvSpPr>
        <p:spPr>
          <a:xfrm>
            <a:off x="3892550" y="5608638"/>
            <a:ext cx="792163" cy="374650"/>
          </a:xfrm>
          <a:prstGeom prst="rightArrow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3.88889E-6 -3.55309E-6 L 0.00018 -0.1994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9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5E-6 -3.19223E-7 L -0.00018 -0.430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2151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0017 -0.00139 L 0.00035 0.61647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88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5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75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750"/>
                            </p:stCondLst>
                            <p:childTnLst>
                              <p:par>
                                <p:cTn id="4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75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/>
      <p:bldP spid="9" grpId="0"/>
      <p:bldP spid="11" grpId="0"/>
      <p:bldP spid="12" grpId="0"/>
      <p:bldP spid="13" grpId="0"/>
      <p:bldP spid="14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738" y="44450"/>
            <a:ext cx="4152900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Obdélník 4"/>
          <p:cNvSpPr>
            <a:spLocks noChangeArrowheads="1"/>
          </p:cNvSpPr>
          <p:nvPr/>
        </p:nvSpPr>
        <p:spPr bwMode="auto">
          <a:xfrm>
            <a:off x="2627313" y="115888"/>
            <a:ext cx="29241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Constantia" pitchFamily="18" charset="0"/>
              </a:rPr>
              <a:t>- </a:t>
            </a:r>
            <a:r>
              <a:rPr lang="cs-CZ" sz="1600">
                <a:latin typeface="Constantia" pitchFamily="18" charset="0"/>
              </a:rPr>
              <a:t>modře kvetoucí luční rostlina</a:t>
            </a:r>
          </a:p>
        </p:txBody>
      </p:sp>
      <p:sp>
        <p:nvSpPr>
          <p:cNvPr id="6" name="Obdélník 5"/>
          <p:cNvSpPr>
            <a:spLocks noChangeArrowheads="1"/>
          </p:cNvSpPr>
          <p:nvPr/>
        </p:nvSpPr>
        <p:spPr bwMode="auto">
          <a:xfrm>
            <a:off x="3348038" y="477838"/>
            <a:ext cx="5545137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latin typeface="Constantia" pitchFamily="18" charset="0"/>
              </a:rPr>
              <a:t>- </a:t>
            </a:r>
            <a:r>
              <a:rPr lang="cs-CZ" sz="1600">
                <a:latin typeface="Constantia" pitchFamily="18" charset="0"/>
              </a:rPr>
              <a:t>chráněná rostlina s modrofialovými zvonkovitými květy z Pitkovické stráně</a:t>
            </a:r>
          </a:p>
        </p:txBody>
      </p:sp>
      <p:sp>
        <p:nvSpPr>
          <p:cNvPr id="7" name="Obdélník 6"/>
          <p:cNvSpPr>
            <a:spLocks noChangeArrowheads="1"/>
          </p:cNvSpPr>
          <p:nvPr/>
        </p:nvSpPr>
        <p:spPr bwMode="auto">
          <a:xfrm>
            <a:off x="3132138" y="1042988"/>
            <a:ext cx="3143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latin typeface="Constantia" pitchFamily="18" charset="0"/>
              </a:rPr>
              <a:t>- ryba, žijící v Pitkovickém potoce</a:t>
            </a:r>
          </a:p>
        </p:txBody>
      </p:sp>
      <p:sp>
        <p:nvSpPr>
          <p:cNvPr id="8" name="Obdélník 7"/>
          <p:cNvSpPr>
            <a:spLocks noChangeArrowheads="1"/>
          </p:cNvSpPr>
          <p:nvPr/>
        </p:nvSpPr>
        <p:spPr bwMode="auto">
          <a:xfrm>
            <a:off x="2339975" y="1474788"/>
            <a:ext cx="68405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>
                <a:latin typeface="Constantia" pitchFamily="18" charset="0"/>
              </a:rPr>
              <a:t>- vodní hmyz, jehož larvy si staví ochranná pouzdra, např. z písku, </a:t>
            </a:r>
            <a:r>
              <a:rPr lang="cs-CZ">
                <a:latin typeface="Constantia" pitchFamily="18" charset="0"/>
              </a:rPr>
              <a:t>jehličí,   </a:t>
            </a:r>
            <a:endParaRPr lang="cs-CZ">
              <a:solidFill>
                <a:srgbClr val="0070C0"/>
              </a:solidFill>
              <a:latin typeface="Constantia" pitchFamily="18" charset="0"/>
            </a:endParaRPr>
          </a:p>
        </p:txBody>
      </p:sp>
      <p:sp>
        <p:nvSpPr>
          <p:cNvPr id="9" name="Obdélník 8"/>
          <p:cNvSpPr>
            <a:spLocks noChangeArrowheads="1"/>
          </p:cNvSpPr>
          <p:nvPr/>
        </p:nvSpPr>
        <p:spPr bwMode="auto">
          <a:xfrm>
            <a:off x="8532813" y="1628775"/>
            <a:ext cx="684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latin typeface="Constantia" pitchFamily="18" charset="0"/>
              </a:rPr>
              <a:t>apod</a:t>
            </a:r>
            <a:r>
              <a:rPr lang="cs-CZ">
                <a:latin typeface="Constantia" pitchFamily="18" charset="0"/>
              </a:rPr>
              <a:t>.</a:t>
            </a:r>
          </a:p>
        </p:txBody>
      </p:sp>
      <p:sp>
        <p:nvSpPr>
          <p:cNvPr id="10" name="Obdélník 9"/>
          <p:cNvSpPr>
            <a:spLocks noChangeArrowheads="1"/>
          </p:cNvSpPr>
          <p:nvPr/>
        </p:nvSpPr>
        <p:spPr bwMode="auto">
          <a:xfrm>
            <a:off x="3059113" y="1916113"/>
            <a:ext cx="33877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latin typeface="Constantia" pitchFamily="18" charset="0"/>
              </a:rPr>
              <a:t>- strom podél toků s lepkavými listy</a:t>
            </a:r>
          </a:p>
        </p:txBody>
      </p:sp>
      <p:sp>
        <p:nvSpPr>
          <p:cNvPr id="11" name="Obdélník 10"/>
          <p:cNvSpPr>
            <a:spLocks noChangeArrowheads="1"/>
          </p:cNvSpPr>
          <p:nvPr/>
        </p:nvSpPr>
        <p:spPr bwMode="auto">
          <a:xfrm>
            <a:off x="3059113" y="2349500"/>
            <a:ext cx="64087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>
                <a:latin typeface="Constantia" pitchFamily="18" charset="0"/>
              </a:rPr>
              <a:t>- jehličnatý  strom s červenou kůrou a velkým množstvím pryskyřice</a:t>
            </a:r>
          </a:p>
        </p:txBody>
      </p:sp>
      <p:sp>
        <p:nvSpPr>
          <p:cNvPr id="13" name="Obdélník 12"/>
          <p:cNvSpPr>
            <a:spLocks noChangeArrowheads="1"/>
          </p:cNvSpPr>
          <p:nvPr/>
        </p:nvSpPr>
        <p:spPr bwMode="auto">
          <a:xfrm>
            <a:off x="3059113" y="2781300"/>
            <a:ext cx="51673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>
                <a:latin typeface="Constantia" pitchFamily="18" charset="0"/>
              </a:rPr>
              <a:t>- pták s dlouhým ocasem, kterým neustále kmitá</a:t>
            </a:r>
          </a:p>
        </p:txBody>
      </p:sp>
      <p:sp>
        <p:nvSpPr>
          <p:cNvPr id="14" name="Obdélník 13"/>
          <p:cNvSpPr>
            <a:spLocks noChangeArrowheads="1"/>
          </p:cNvSpPr>
          <p:nvPr/>
        </p:nvSpPr>
        <p:spPr bwMode="auto">
          <a:xfrm>
            <a:off x="2303463" y="3233738"/>
            <a:ext cx="45720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>
                <a:latin typeface="Constantia" pitchFamily="18" charset="0"/>
              </a:rPr>
              <a:t>- hmyz, který podle pohádky nosí šátek na krku</a:t>
            </a:r>
          </a:p>
        </p:txBody>
      </p:sp>
      <p:sp>
        <p:nvSpPr>
          <p:cNvPr id="15" name="Obdélník 14"/>
          <p:cNvSpPr>
            <a:spLocks noChangeArrowheads="1"/>
          </p:cNvSpPr>
          <p:nvPr/>
        </p:nvSpPr>
        <p:spPr bwMode="auto">
          <a:xfrm>
            <a:off x="2303463" y="3667125"/>
            <a:ext cx="4572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>
                <a:latin typeface="Constantia" pitchFamily="18" charset="0"/>
              </a:rPr>
              <a:t>- pták kolem vodních toků, létající drahokam</a:t>
            </a:r>
          </a:p>
        </p:txBody>
      </p:sp>
      <p:sp>
        <p:nvSpPr>
          <p:cNvPr id="16" name="Obdélník 15"/>
          <p:cNvSpPr>
            <a:spLocks noChangeArrowheads="1"/>
          </p:cNvSpPr>
          <p:nvPr/>
        </p:nvSpPr>
        <p:spPr bwMode="auto">
          <a:xfrm>
            <a:off x="2555875" y="4098925"/>
            <a:ext cx="18669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latin typeface="Constantia" pitchFamily="18" charset="0"/>
              </a:rPr>
              <a:t>- naše největší sova</a:t>
            </a:r>
          </a:p>
        </p:txBody>
      </p:sp>
      <p:sp>
        <p:nvSpPr>
          <p:cNvPr id="17" name="Obdélník 16"/>
          <p:cNvSpPr>
            <a:spLocks noChangeArrowheads="1"/>
          </p:cNvSpPr>
          <p:nvPr/>
        </p:nvSpPr>
        <p:spPr bwMode="auto">
          <a:xfrm>
            <a:off x="3311525" y="4530725"/>
            <a:ext cx="23399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latin typeface="Constantia" pitchFamily="18" charset="0"/>
              </a:rPr>
              <a:t>- rostlina s pálivými listy</a:t>
            </a:r>
          </a:p>
        </p:txBody>
      </p:sp>
      <p:sp>
        <p:nvSpPr>
          <p:cNvPr id="18" name="Obdélník 17"/>
          <p:cNvSpPr>
            <a:spLocks noChangeArrowheads="1"/>
          </p:cNvSpPr>
          <p:nvPr/>
        </p:nvSpPr>
        <p:spPr bwMode="auto">
          <a:xfrm>
            <a:off x="4089400" y="4962525"/>
            <a:ext cx="4572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>
                <a:latin typeface="Constantia" pitchFamily="18" charset="0"/>
              </a:rPr>
              <a:t>- nebezpečná velká rostlina, způsobující puchýře</a:t>
            </a:r>
          </a:p>
        </p:txBody>
      </p:sp>
      <p:sp>
        <p:nvSpPr>
          <p:cNvPr id="19" name="Obdélník 18"/>
          <p:cNvSpPr>
            <a:spLocks noChangeArrowheads="1"/>
          </p:cNvSpPr>
          <p:nvPr/>
        </p:nvSpPr>
        <p:spPr bwMode="auto">
          <a:xfrm>
            <a:off x="3348038" y="5394325"/>
            <a:ext cx="55133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>
                <a:latin typeface="Constantia" pitchFamily="18" charset="0"/>
              </a:rPr>
              <a:t>- náš nejrozšířenější dravec, hnědočerveně zbarvený</a:t>
            </a:r>
          </a:p>
        </p:txBody>
      </p:sp>
      <p:sp>
        <p:nvSpPr>
          <p:cNvPr id="20" name="Obdélník 19"/>
          <p:cNvSpPr>
            <a:spLocks noChangeArrowheads="1"/>
          </p:cNvSpPr>
          <p:nvPr/>
        </p:nvSpPr>
        <p:spPr bwMode="auto">
          <a:xfrm>
            <a:off x="2568575" y="5876925"/>
            <a:ext cx="66119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>
                <a:latin typeface="Constantia" pitchFamily="18" charset="0"/>
              </a:rPr>
              <a:t>- keř s bílými květy, které nepříjemně voní, plod malá malvice červené</a:t>
            </a:r>
          </a:p>
        </p:txBody>
      </p:sp>
      <p:sp>
        <p:nvSpPr>
          <p:cNvPr id="21" name="Obdélník 20"/>
          <p:cNvSpPr>
            <a:spLocks noChangeArrowheads="1"/>
          </p:cNvSpPr>
          <p:nvPr/>
        </p:nvSpPr>
        <p:spPr bwMode="auto">
          <a:xfrm>
            <a:off x="8434388" y="6083300"/>
            <a:ext cx="746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latin typeface="Constantia" pitchFamily="18" charset="0"/>
              </a:rPr>
              <a:t>barvy</a:t>
            </a:r>
          </a:p>
        </p:txBody>
      </p:sp>
      <p:sp>
        <p:nvSpPr>
          <p:cNvPr id="22" name="Obdélník 21"/>
          <p:cNvSpPr>
            <a:spLocks noChangeArrowheads="1"/>
          </p:cNvSpPr>
          <p:nvPr/>
        </p:nvSpPr>
        <p:spPr bwMode="auto">
          <a:xfrm>
            <a:off x="2790825" y="6308725"/>
            <a:ext cx="57419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>
                <a:latin typeface="Constantia" pitchFamily="18" charset="0"/>
              </a:rPr>
              <a:t>- strom s trny, nepůvodní druh, agresivní náletová dřevina</a:t>
            </a:r>
          </a:p>
        </p:txBody>
      </p:sp>
      <p:sp>
        <p:nvSpPr>
          <p:cNvPr id="23" name="Obdélník 22"/>
          <p:cNvSpPr>
            <a:spLocks noChangeArrowheads="1"/>
          </p:cNvSpPr>
          <p:nvPr/>
        </p:nvSpPr>
        <p:spPr bwMode="auto">
          <a:xfrm>
            <a:off x="1803400" y="115888"/>
            <a:ext cx="8620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latin typeface="Constantia" pitchFamily="18" charset="0"/>
              </a:rPr>
              <a:t>R  </a:t>
            </a:r>
            <a:r>
              <a:rPr lang="cs-CZ" b="1">
                <a:solidFill>
                  <a:srgbClr val="FF0000"/>
                </a:solidFill>
                <a:latin typeface="Constantia" pitchFamily="18" charset="0"/>
              </a:rPr>
              <a:t>P</a:t>
            </a:r>
            <a:r>
              <a:rPr lang="cs-CZ" b="1">
                <a:latin typeface="Constantia" pitchFamily="18" charset="0"/>
              </a:rPr>
              <a:t>  A</a:t>
            </a:r>
            <a:endParaRPr lang="cs-CZ">
              <a:latin typeface="Constantia" pitchFamily="18" charset="0"/>
            </a:endParaRPr>
          </a:p>
        </p:txBody>
      </p:sp>
      <p:sp>
        <p:nvSpPr>
          <p:cNvPr id="24" name="Obdélník 23"/>
          <p:cNvSpPr>
            <a:spLocks noChangeArrowheads="1"/>
          </p:cNvSpPr>
          <p:nvPr/>
        </p:nvSpPr>
        <p:spPr bwMode="auto">
          <a:xfrm>
            <a:off x="1468438" y="611188"/>
            <a:ext cx="1990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latin typeface="Constantia" pitchFamily="18" charset="0"/>
              </a:rPr>
              <a:t>O  N   </a:t>
            </a:r>
            <a:r>
              <a:rPr lang="cs-CZ" b="1">
                <a:solidFill>
                  <a:srgbClr val="FF0000"/>
                </a:solidFill>
                <a:latin typeface="Constantia" pitchFamily="18" charset="0"/>
              </a:rPr>
              <a:t>I</a:t>
            </a:r>
            <a:r>
              <a:rPr lang="cs-CZ" b="1">
                <a:latin typeface="Constantia" pitchFamily="18" charset="0"/>
              </a:rPr>
              <a:t>  K  L  E  C</a:t>
            </a:r>
            <a:endParaRPr lang="cs-CZ">
              <a:latin typeface="Constantia" pitchFamily="18" charset="0"/>
            </a:endParaRPr>
          </a:p>
        </p:txBody>
      </p:sp>
      <p:sp>
        <p:nvSpPr>
          <p:cNvPr id="25" name="Obdélník 24"/>
          <p:cNvSpPr>
            <a:spLocks noChangeArrowheads="1"/>
          </p:cNvSpPr>
          <p:nvPr/>
        </p:nvSpPr>
        <p:spPr bwMode="auto">
          <a:xfrm>
            <a:off x="1835150" y="1052513"/>
            <a:ext cx="13525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latin typeface="Constantia" pitchFamily="18" charset="0"/>
              </a:rPr>
              <a:t>S  </a:t>
            </a:r>
            <a:r>
              <a:rPr lang="cs-CZ" b="1">
                <a:solidFill>
                  <a:srgbClr val="FF0000"/>
                </a:solidFill>
                <a:latin typeface="Constantia" pitchFamily="18" charset="0"/>
              </a:rPr>
              <a:t>T</a:t>
            </a:r>
            <a:r>
              <a:rPr lang="cs-CZ" b="1">
                <a:latin typeface="Constantia" pitchFamily="18" charset="0"/>
              </a:rPr>
              <a:t>  R  U H</a:t>
            </a:r>
            <a:endParaRPr lang="cs-CZ">
              <a:latin typeface="Constantia" pitchFamily="18" charset="0"/>
            </a:endParaRPr>
          </a:p>
        </p:txBody>
      </p:sp>
      <p:sp>
        <p:nvSpPr>
          <p:cNvPr id="26" name="Obdélník 25"/>
          <p:cNvSpPr>
            <a:spLocks noChangeArrowheads="1"/>
          </p:cNvSpPr>
          <p:nvPr/>
        </p:nvSpPr>
        <p:spPr bwMode="auto">
          <a:xfrm>
            <a:off x="722313" y="1474788"/>
            <a:ext cx="17065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latin typeface="Constantia" pitchFamily="18" charset="0"/>
              </a:rPr>
              <a:t>R O  S   T   Í   </a:t>
            </a:r>
            <a:r>
              <a:rPr lang="cs-CZ" b="1">
                <a:solidFill>
                  <a:srgbClr val="FF0000"/>
                </a:solidFill>
                <a:latin typeface="Constantia" pitchFamily="18" charset="0"/>
              </a:rPr>
              <a:t>K</a:t>
            </a:r>
            <a:endParaRPr lang="cs-CZ">
              <a:solidFill>
                <a:srgbClr val="FF0000"/>
              </a:solidFill>
              <a:latin typeface="Constantia" pitchFamily="18" charset="0"/>
            </a:endParaRPr>
          </a:p>
        </p:txBody>
      </p:sp>
      <p:sp>
        <p:nvSpPr>
          <p:cNvPr id="27" name="Obdélník 26"/>
          <p:cNvSpPr>
            <a:spLocks noChangeArrowheads="1"/>
          </p:cNvSpPr>
          <p:nvPr/>
        </p:nvSpPr>
        <p:spPr bwMode="auto">
          <a:xfrm>
            <a:off x="2354263" y="1916113"/>
            <a:ext cx="793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latin typeface="Constantia" pitchFamily="18" charset="0"/>
              </a:rPr>
              <a:t>L  Š  E</a:t>
            </a:r>
            <a:endParaRPr lang="cs-CZ">
              <a:latin typeface="Constantia" pitchFamily="18" charset="0"/>
            </a:endParaRPr>
          </a:p>
        </p:txBody>
      </p:sp>
      <p:sp>
        <p:nvSpPr>
          <p:cNvPr id="28" name="Obdélník 27"/>
          <p:cNvSpPr>
            <a:spLocks noChangeArrowheads="1"/>
          </p:cNvSpPr>
          <p:nvPr/>
        </p:nvSpPr>
        <p:spPr bwMode="auto">
          <a:xfrm>
            <a:off x="1063625" y="2357438"/>
            <a:ext cx="21224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latin typeface="Constantia" pitchFamily="18" charset="0"/>
              </a:rPr>
              <a:t>  O  R  O   </a:t>
            </a:r>
            <a:r>
              <a:rPr lang="cs-CZ" b="1">
                <a:solidFill>
                  <a:srgbClr val="FF0000"/>
                </a:solidFill>
                <a:latin typeface="Constantia" pitchFamily="18" charset="0"/>
              </a:rPr>
              <a:t>V</a:t>
            </a:r>
            <a:r>
              <a:rPr lang="cs-CZ" b="1">
                <a:latin typeface="Constantia" pitchFamily="18" charset="0"/>
              </a:rPr>
              <a:t>  I   C  E</a:t>
            </a:r>
            <a:endParaRPr lang="cs-CZ">
              <a:latin typeface="Constantia" pitchFamily="18" charset="0"/>
            </a:endParaRPr>
          </a:p>
        </p:txBody>
      </p:sp>
      <p:sp>
        <p:nvSpPr>
          <p:cNvPr id="29" name="Obdélník 28"/>
          <p:cNvSpPr>
            <a:spLocks noChangeArrowheads="1"/>
          </p:cNvSpPr>
          <p:nvPr/>
        </p:nvSpPr>
        <p:spPr bwMode="auto">
          <a:xfrm>
            <a:off x="1446213" y="2789238"/>
            <a:ext cx="1708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latin typeface="Constantia" pitchFamily="18" charset="0"/>
              </a:rPr>
              <a:t>O   N   </a:t>
            </a:r>
            <a:r>
              <a:rPr lang="cs-CZ" b="1">
                <a:solidFill>
                  <a:srgbClr val="FF0000"/>
                </a:solidFill>
                <a:latin typeface="Constantia" pitchFamily="18" charset="0"/>
              </a:rPr>
              <a:t>I</a:t>
            </a:r>
            <a:r>
              <a:rPr lang="cs-CZ" b="1">
                <a:latin typeface="Constantia" pitchFamily="18" charset="0"/>
              </a:rPr>
              <a:t>  P  A  S</a:t>
            </a:r>
            <a:endParaRPr lang="cs-CZ">
              <a:latin typeface="Constantia" pitchFamily="18" charset="0"/>
            </a:endParaRPr>
          </a:p>
        </p:txBody>
      </p:sp>
      <p:sp>
        <p:nvSpPr>
          <p:cNvPr id="30" name="Obdélník 29"/>
          <p:cNvSpPr>
            <a:spLocks noChangeArrowheads="1"/>
          </p:cNvSpPr>
          <p:nvPr/>
        </p:nvSpPr>
        <p:spPr bwMode="auto">
          <a:xfrm>
            <a:off x="395288" y="3244850"/>
            <a:ext cx="2006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latin typeface="Constantia" pitchFamily="18" charset="0"/>
              </a:rPr>
              <a:t>R   A  V  E  N   E  </a:t>
            </a:r>
            <a:r>
              <a:rPr lang="cs-CZ" b="1">
                <a:solidFill>
                  <a:srgbClr val="FF0000"/>
                </a:solidFill>
                <a:latin typeface="Constantia" pitchFamily="18" charset="0"/>
              </a:rPr>
              <a:t>C</a:t>
            </a:r>
            <a:endParaRPr lang="cs-CZ">
              <a:solidFill>
                <a:srgbClr val="FF0000"/>
              </a:solidFill>
              <a:latin typeface="Constantia" pitchFamily="18" charset="0"/>
            </a:endParaRPr>
          </a:p>
        </p:txBody>
      </p:sp>
      <p:sp>
        <p:nvSpPr>
          <p:cNvPr id="31" name="Obdélník 30"/>
          <p:cNvSpPr>
            <a:spLocks noChangeArrowheads="1"/>
          </p:cNvSpPr>
          <p:nvPr/>
        </p:nvSpPr>
        <p:spPr bwMode="auto">
          <a:xfrm>
            <a:off x="395288" y="3667125"/>
            <a:ext cx="2049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latin typeface="Constantia" pitchFamily="18" charset="0"/>
              </a:rPr>
              <a:t>E   D  Ň Á  Č    E  </a:t>
            </a:r>
            <a:r>
              <a:rPr lang="cs-CZ" b="1">
                <a:solidFill>
                  <a:srgbClr val="FF0000"/>
                </a:solidFill>
                <a:latin typeface="Constantia" pitchFamily="18" charset="0"/>
              </a:rPr>
              <a:t>K</a:t>
            </a:r>
            <a:endParaRPr lang="cs-CZ">
              <a:solidFill>
                <a:srgbClr val="FF0000"/>
              </a:solidFill>
              <a:latin typeface="Constantia" pitchFamily="18" charset="0"/>
            </a:endParaRPr>
          </a:p>
        </p:txBody>
      </p:sp>
      <p:sp>
        <p:nvSpPr>
          <p:cNvPr id="4096" name="Obdélník 4095"/>
          <p:cNvSpPr>
            <a:spLocks noChangeArrowheads="1"/>
          </p:cNvSpPr>
          <p:nvPr/>
        </p:nvSpPr>
        <p:spPr bwMode="auto">
          <a:xfrm>
            <a:off x="2087563" y="4140200"/>
            <a:ext cx="5953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F0000"/>
                </a:solidFill>
                <a:latin typeface="Constantia" pitchFamily="18" charset="0"/>
              </a:rPr>
              <a:t>Ý</a:t>
            </a:r>
            <a:r>
              <a:rPr lang="cs-CZ" b="1">
                <a:latin typeface="Constantia" pitchFamily="18" charset="0"/>
              </a:rPr>
              <a:t>  R</a:t>
            </a:r>
            <a:endParaRPr lang="cs-CZ">
              <a:latin typeface="Constantia" pitchFamily="18" charset="0"/>
            </a:endParaRPr>
          </a:p>
        </p:txBody>
      </p:sp>
      <p:sp>
        <p:nvSpPr>
          <p:cNvPr id="4097" name="Obdélník 4096"/>
          <p:cNvSpPr>
            <a:spLocks noChangeArrowheads="1"/>
          </p:cNvSpPr>
          <p:nvPr/>
        </p:nvSpPr>
        <p:spPr bwMode="auto">
          <a:xfrm>
            <a:off x="1774825" y="4530725"/>
            <a:ext cx="1666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latin typeface="Constantia" pitchFamily="18" charset="0"/>
              </a:rPr>
              <a:t>O  </a:t>
            </a:r>
            <a:r>
              <a:rPr lang="cs-CZ" b="1">
                <a:solidFill>
                  <a:srgbClr val="FF0000"/>
                </a:solidFill>
                <a:latin typeface="Constantia" pitchFamily="18" charset="0"/>
              </a:rPr>
              <a:t>P</a:t>
            </a:r>
            <a:r>
              <a:rPr lang="cs-CZ" b="1">
                <a:latin typeface="Constantia" pitchFamily="18" charset="0"/>
              </a:rPr>
              <a:t>  Ř  I   V  A</a:t>
            </a:r>
            <a:endParaRPr lang="cs-CZ">
              <a:latin typeface="Constantia" pitchFamily="18" charset="0"/>
            </a:endParaRPr>
          </a:p>
        </p:txBody>
      </p:sp>
      <p:sp>
        <p:nvSpPr>
          <p:cNvPr id="4101" name="Obdélník 4100"/>
          <p:cNvSpPr>
            <a:spLocks noChangeArrowheads="1"/>
          </p:cNvSpPr>
          <p:nvPr/>
        </p:nvSpPr>
        <p:spPr bwMode="auto">
          <a:xfrm>
            <a:off x="1979613" y="4970463"/>
            <a:ext cx="2212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latin typeface="Constantia" pitchFamily="18" charset="0"/>
              </a:rPr>
              <a:t> </a:t>
            </a:r>
            <a:r>
              <a:rPr lang="cs-CZ" b="1">
                <a:solidFill>
                  <a:srgbClr val="FF0000"/>
                </a:solidFill>
                <a:latin typeface="Constantia" pitchFamily="18" charset="0"/>
              </a:rPr>
              <a:t>O</a:t>
            </a:r>
            <a:r>
              <a:rPr lang="cs-CZ" b="1">
                <a:latin typeface="Constantia" pitchFamily="18" charset="0"/>
              </a:rPr>
              <a:t>  L  Š   E  V  N  Í  K</a:t>
            </a:r>
            <a:endParaRPr lang="cs-CZ">
              <a:latin typeface="Constantia" pitchFamily="18" charset="0"/>
            </a:endParaRPr>
          </a:p>
        </p:txBody>
      </p:sp>
      <p:sp>
        <p:nvSpPr>
          <p:cNvPr id="4102" name="Obdélník 4101"/>
          <p:cNvSpPr>
            <a:spLocks noChangeArrowheads="1"/>
          </p:cNvSpPr>
          <p:nvPr/>
        </p:nvSpPr>
        <p:spPr bwMode="auto">
          <a:xfrm>
            <a:off x="1446213" y="5435600"/>
            <a:ext cx="1976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latin typeface="Constantia" pitchFamily="18" charset="0"/>
              </a:rPr>
              <a:t>O   Š   </a:t>
            </a:r>
            <a:r>
              <a:rPr lang="cs-CZ" b="1">
                <a:solidFill>
                  <a:srgbClr val="FF0000"/>
                </a:solidFill>
                <a:latin typeface="Constantia" pitchFamily="18" charset="0"/>
              </a:rPr>
              <a:t>T</a:t>
            </a:r>
            <a:r>
              <a:rPr lang="cs-CZ" b="1">
                <a:latin typeface="Constantia" pitchFamily="18" charset="0"/>
              </a:rPr>
              <a:t>  O L  K  A</a:t>
            </a:r>
            <a:endParaRPr lang="cs-CZ">
              <a:latin typeface="Constantia" pitchFamily="18" charset="0"/>
            </a:endParaRPr>
          </a:p>
        </p:txBody>
      </p:sp>
      <p:sp>
        <p:nvSpPr>
          <p:cNvPr id="4103" name="Obdélník 4102"/>
          <p:cNvSpPr>
            <a:spLocks noChangeArrowheads="1"/>
          </p:cNvSpPr>
          <p:nvPr/>
        </p:nvSpPr>
        <p:spPr bwMode="auto">
          <a:xfrm>
            <a:off x="1819275" y="5867400"/>
            <a:ext cx="860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latin typeface="Constantia" pitchFamily="18" charset="0"/>
              </a:rPr>
              <a:t>L  </a:t>
            </a:r>
            <a:r>
              <a:rPr lang="cs-CZ" b="1">
                <a:solidFill>
                  <a:srgbClr val="FF0000"/>
                </a:solidFill>
                <a:latin typeface="Constantia" pitchFamily="18" charset="0"/>
              </a:rPr>
              <a:t>O</a:t>
            </a:r>
            <a:r>
              <a:rPr lang="cs-CZ" b="1">
                <a:latin typeface="Constantia" pitchFamily="18" charset="0"/>
              </a:rPr>
              <a:t> H</a:t>
            </a:r>
            <a:endParaRPr lang="cs-CZ">
              <a:latin typeface="Constantia" pitchFamily="18" charset="0"/>
            </a:endParaRPr>
          </a:p>
        </p:txBody>
      </p:sp>
      <p:sp>
        <p:nvSpPr>
          <p:cNvPr id="4104" name="Obdélník 4103"/>
          <p:cNvSpPr>
            <a:spLocks noChangeArrowheads="1"/>
          </p:cNvSpPr>
          <p:nvPr/>
        </p:nvSpPr>
        <p:spPr bwMode="auto">
          <a:xfrm>
            <a:off x="2070100" y="6308725"/>
            <a:ext cx="8540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rgbClr val="FF0000"/>
                </a:solidFill>
                <a:latin typeface="Constantia" pitchFamily="18" charset="0"/>
              </a:rPr>
              <a:t>K</a:t>
            </a:r>
            <a:r>
              <a:rPr lang="cs-CZ" b="1">
                <a:latin typeface="Constantia" pitchFamily="18" charset="0"/>
              </a:rPr>
              <a:t>  Á  T</a:t>
            </a:r>
            <a:endParaRPr lang="cs-CZ">
              <a:latin typeface="Constanti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7" dur="2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2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12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2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2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125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4096" grpId="0"/>
      <p:bldP spid="4097" grpId="0"/>
      <p:bldP spid="4101" grpId="0"/>
      <p:bldP spid="4102" grpId="0"/>
      <p:bldP spid="4103" grpId="0"/>
      <p:bldP spid="410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ok">
  <a:themeElements>
    <a:clrScheme name="To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To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o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ok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Tok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308</TotalTime>
  <Words>294</Words>
  <Application>Microsoft Office PowerPoint</Application>
  <PresentationFormat>Předvádění na obrazovce (4:3)</PresentationFormat>
  <Paragraphs>72</Paragraphs>
  <Slides>10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Šablona návrhu</vt:lpstr>
      </vt:variant>
      <vt:variant>
        <vt:i4>4</vt:i4>
      </vt:variant>
      <vt:variant>
        <vt:lpstr>Nadpisy snímků</vt:lpstr>
      </vt:variant>
      <vt:variant>
        <vt:i4>10</vt:i4>
      </vt:variant>
    </vt:vector>
  </HeadingPairs>
  <TitlesOfParts>
    <vt:vector size="18" baseType="lpstr">
      <vt:lpstr>Constantia</vt:lpstr>
      <vt:lpstr>Arial</vt:lpstr>
      <vt:lpstr>Calibri</vt:lpstr>
      <vt:lpstr>Wingdings 2</vt:lpstr>
      <vt:lpstr>Tok</vt:lpstr>
      <vt:lpstr>Tok</vt:lpstr>
      <vt:lpstr>Tok</vt:lpstr>
      <vt:lpstr>Tok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mysak</dc:creator>
  <cp:lastModifiedBy>Monička</cp:lastModifiedBy>
  <cp:revision>30</cp:revision>
  <dcterms:created xsi:type="dcterms:W3CDTF">2015-06-24T12:08:32Z</dcterms:created>
  <dcterms:modified xsi:type="dcterms:W3CDTF">2015-07-07T13:05:39Z</dcterms:modified>
</cp:coreProperties>
</file>