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gr.%20Kelly\Plocha\Nov&#253;%20objekt%20-%20List%20aplikace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8472222222222223"/>
          <c:y val="0.22685185185185186"/>
          <c:w val="0.81388888888888888"/>
          <c:h val="0.77314814814814814"/>
        </c:manualLayout>
      </c:layout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List1!$A$1:$A$3</c:f>
              <c:strCache>
                <c:ptCount val="3"/>
                <c:pt idx="0">
                  <c:v>Kyslík</c:v>
                </c:pt>
                <c:pt idx="1">
                  <c:v>Dusík</c:v>
                </c:pt>
                <c:pt idx="2">
                  <c:v>Ostatní</c:v>
                </c:pt>
              </c:strCache>
            </c:strRef>
          </c:cat>
          <c:val>
            <c:numRef>
              <c:f>List1!$B$1:$B$3</c:f>
              <c:numCache>
                <c:formatCode>General</c:formatCode>
                <c:ptCount val="3"/>
                <c:pt idx="0">
                  <c:v>21</c:v>
                </c:pt>
                <c:pt idx="1">
                  <c:v>78</c:v>
                </c:pt>
                <c:pt idx="2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gr. Kelly\Dokumenty\Downloads\Top_of_Atmo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Atmosféra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algn="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ročník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o atmosféře</a:t>
            </a:r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323528" y="1412776"/>
          <a:ext cx="8496943" cy="5184576"/>
        </p:xfrm>
        <a:graphic>
          <a:graphicData uri="http://schemas.openxmlformats.org/drawingml/2006/table">
            <a:tbl>
              <a:tblPr/>
              <a:tblGrid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369432"/>
                <a:gridCol w="2586031"/>
                <a:gridCol w="369432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Plynný obal Země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Stav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ovzuší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 určitém místě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Působení atmosféry na zemský povrch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Pocit v létě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Ochrana před UV zářením z kosmu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Kosmos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Okamžitý stav atmosféry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Naše centrální hvězda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Zakrytí oblohy mraky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Zmenšený model Země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Malá kapka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Oběžnice Slunce</a:t>
                      </a:r>
                    </a:p>
                  </a:txBody>
                  <a:tcPr marL="6626" marR="6626" marT="66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26" marR="6626" marT="6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3456384" cy="46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611560" y="1844824"/>
          <a:ext cx="2736307" cy="432048"/>
        </p:xfrm>
        <a:graphic>
          <a:graphicData uri="http://schemas.openxmlformats.org/drawingml/2006/table">
            <a:tbl>
              <a:tblPr/>
              <a:tblGrid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2195736" y="2276872"/>
          <a:ext cx="1512168" cy="432048"/>
        </p:xfrm>
        <a:graphic>
          <a:graphicData uri="http://schemas.openxmlformats.org/drawingml/2006/table">
            <a:tbl>
              <a:tblPr/>
              <a:tblGrid>
                <a:gridCol w="378042"/>
                <a:gridCol w="378042"/>
                <a:gridCol w="378042"/>
                <a:gridCol w="378042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1763688" y="2708920"/>
          <a:ext cx="1944215" cy="432048"/>
        </p:xfrm>
        <a:graphic>
          <a:graphicData uri="http://schemas.openxmlformats.org/drawingml/2006/table">
            <a:tbl>
              <a:tblPr/>
              <a:tblGrid>
                <a:gridCol w="388843"/>
                <a:gridCol w="388843"/>
                <a:gridCol w="388843"/>
                <a:gridCol w="388843"/>
                <a:gridCol w="388843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/>
        </p:nvGraphicFramePr>
        <p:xfrm>
          <a:off x="2195736" y="3140968"/>
          <a:ext cx="1524000" cy="432048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ulka 23"/>
          <p:cNvGraphicFramePr>
            <a:graphicFrameLocks noGrp="1"/>
          </p:cNvGraphicFramePr>
          <p:nvPr/>
        </p:nvGraphicFramePr>
        <p:xfrm>
          <a:off x="251520" y="3573016"/>
          <a:ext cx="2286000" cy="453008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530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ulka 24"/>
          <p:cNvGraphicFramePr>
            <a:graphicFrameLocks noGrp="1"/>
          </p:cNvGraphicFramePr>
          <p:nvPr/>
        </p:nvGraphicFramePr>
        <p:xfrm>
          <a:off x="1763688" y="4005064"/>
          <a:ext cx="2286000" cy="453008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530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/>
        </p:nvGraphicFramePr>
        <p:xfrm>
          <a:off x="1763688" y="4437112"/>
          <a:ext cx="2286000" cy="453008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530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ulka 26"/>
          <p:cNvGraphicFramePr>
            <a:graphicFrameLocks noGrp="1"/>
          </p:cNvGraphicFramePr>
          <p:nvPr/>
        </p:nvGraphicFramePr>
        <p:xfrm>
          <a:off x="2195736" y="4869160"/>
          <a:ext cx="3312369" cy="432048"/>
        </p:xfrm>
        <a:graphic>
          <a:graphicData uri="http://schemas.openxmlformats.org/drawingml/2006/table">
            <a:tbl>
              <a:tblPr/>
              <a:tblGrid>
                <a:gridCol w="368041"/>
                <a:gridCol w="368041"/>
                <a:gridCol w="368041"/>
                <a:gridCol w="368041"/>
                <a:gridCol w="368041"/>
                <a:gridCol w="368041"/>
                <a:gridCol w="368041"/>
                <a:gridCol w="368041"/>
                <a:gridCol w="368041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ulka 27"/>
          <p:cNvGraphicFramePr>
            <a:graphicFrameLocks noGrp="1"/>
          </p:cNvGraphicFramePr>
          <p:nvPr/>
        </p:nvGraphicFramePr>
        <p:xfrm>
          <a:off x="2195736" y="5301208"/>
          <a:ext cx="2160240" cy="432048"/>
        </p:xfrm>
        <a:graphic>
          <a:graphicData uri="http://schemas.openxmlformats.org/drawingml/2006/table">
            <a:tbl>
              <a:tblPr/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971600" y="5733256"/>
          <a:ext cx="2736307" cy="432048"/>
        </p:xfrm>
        <a:graphic>
          <a:graphicData uri="http://schemas.openxmlformats.org/drawingml/2006/table">
            <a:tbl>
              <a:tblPr/>
              <a:tblGrid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ulka 29"/>
          <p:cNvGraphicFramePr>
            <a:graphicFrameLocks noGrp="1"/>
          </p:cNvGraphicFramePr>
          <p:nvPr/>
        </p:nvGraphicFramePr>
        <p:xfrm>
          <a:off x="611560" y="6165304"/>
          <a:ext cx="2664298" cy="504056"/>
        </p:xfrm>
        <a:graphic>
          <a:graphicData uri="http://schemas.openxmlformats.org/drawingml/2006/table">
            <a:tbl>
              <a:tblPr/>
              <a:tblGrid>
                <a:gridCol w="380614"/>
                <a:gridCol w="380614"/>
                <a:gridCol w="380614"/>
                <a:gridCol w="380614"/>
                <a:gridCol w="380614"/>
                <a:gridCol w="380614"/>
                <a:gridCol w="380614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to atmosféra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                    plynný obal Země</a:t>
            </a:r>
          </a:p>
          <a:p>
            <a:r>
              <a:rPr lang="cs-CZ" dirty="0" smtClean="0"/>
              <a:t>Význam atmosféry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                    umožňuje </a:t>
            </a:r>
            <a:r>
              <a:rPr lang="cs-CZ" dirty="0" smtClean="0">
                <a:solidFill>
                  <a:srgbClr val="FF0000"/>
                </a:solidFill>
              </a:rPr>
              <a:t>život na Zemi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Vrstvy atmosféry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Troposféra – Stratosféra – Mezosféra – Ionosféra - Exosféra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Co je správně ?</a:t>
            </a:r>
          </a:p>
          <a:p>
            <a:pPr>
              <a:buNone/>
            </a:pPr>
            <a:r>
              <a:rPr lang="cs-CZ" dirty="0" smtClean="0"/>
              <a:t>Kyslík a dusík jsou ve stejném vzájemném poměru</a:t>
            </a:r>
          </a:p>
          <a:p>
            <a:pPr>
              <a:buNone/>
            </a:pPr>
            <a:r>
              <a:rPr lang="cs-CZ" dirty="0" smtClean="0"/>
              <a:t>Více je kyslíku než dusíku</a:t>
            </a:r>
          </a:p>
          <a:p>
            <a:pPr>
              <a:buNone/>
            </a:pPr>
            <a:r>
              <a:rPr lang="cs-CZ" dirty="0" smtClean="0"/>
              <a:t>Více je dusíku než kyslíku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3347864" y="3140968"/>
          <a:ext cx="5292080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Troposféra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Je nejnižší vrstva, sahá asi do 11 km, odehrávají se zde meteorologické jevy (oblaka, bouře…)</a:t>
            </a:r>
          </a:p>
          <a:p>
            <a:pPr>
              <a:buNone/>
            </a:pPr>
            <a:r>
              <a:rPr lang="cs-CZ" b="1" dirty="0" smtClean="0"/>
              <a:t>Stratosféra</a:t>
            </a:r>
          </a:p>
          <a:p>
            <a:pPr>
              <a:buNone/>
            </a:pPr>
            <a:r>
              <a:rPr lang="cs-CZ" dirty="0" smtClean="0"/>
              <a:t>Do 50 </a:t>
            </a:r>
            <a:r>
              <a:rPr lang="cs-CZ" dirty="0" smtClean="0"/>
              <a:t>km, v nižší  a střední části ozonová vrstva – ozonosféra</a:t>
            </a:r>
          </a:p>
          <a:p>
            <a:pPr>
              <a:buNone/>
            </a:pPr>
            <a:r>
              <a:rPr lang="cs-CZ" b="1" dirty="0" smtClean="0"/>
              <a:t>Mezosféra</a:t>
            </a:r>
            <a:r>
              <a:rPr lang="cs-CZ" b="1" dirty="0" smtClean="0"/>
              <a:t>	</a:t>
            </a:r>
            <a:r>
              <a:rPr lang="cs-CZ" b="1" dirty="0" smtClean="0"/>
              <a:t>	</a:t>
            </a:r>
          </a:p>
          <a:p>
            <a:pPr>
              <a:buNone/>
            </a:pPr>
            <a:r>
              <a:rPr lang="cs-CZ" dirty="0" smtClean="0"/>
              <a:t>Do 85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Ionosféra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Do 800 km, velmi řídká a </a:t>
            </a:r>
            <a:r>
              <a:rPr lang="cs-CZ" smtClean="0"/>
              <a:t>elektricky nabitá </a:t>
            </a:r>
            <a:r>
              <a:rPr lang="cs-CZ" dirty="0" smtClean="0"/>
              <a:t>– polární záře</a:t>
            </a:r>
          </a:p>
          <a:p>
            <a:pPr>
              <a:buNone/>
            </a:pPr>
            <a:r>
              <a:rPr lang="cs-CZ" b="1" dirty="0" smtClean="0"/>
              <a:t>Exosféra</a:t>
            </a:r>
          </a:p>
          <a:p>
            <a:pPr>
              <a:buNone/>
            </a:pPr>
            <a:r>
              <a:rPr lang="cs-CZ" dirty="0" smtClean="0"/>
              <a:t>Volně přechází v kosmický prostor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Troposféra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</p:txBody>
      </p:sp>
      <p:pic>
        <p:nvPicPr>
          <p:cNvPr id="2051" name="Picture 3" descr="C:\Documents and Settings\Mgr. Kelly\Plocha\290px-Cumulus_clouds_in_fair_weathe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7056784" cy="5304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Ionosféra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</p:txBody>
      </p:sp>
      <p:pic>
        <p:nvPicPr>
          <p:cNvPr id="3074" name="Picture 2" descr="C:\Documents and Settings\Mgr. Kelly\Plocha\stažený sou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59"/>
            <a:ext cx="7200800" cy="4879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Ozonosféra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Čím je pro nás důležitá?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Zachycuje ultrafialové záření z kosmu a tím chrání život na Zemi</a:t>
            </a:r>
          </a:p>
          <a:p>
            <a:pPr>
              <a:buNone/>
            </a:pPr>
            <a:r>
              <a:rPr lang="cs-CZ" dirty="0" smtClean="0"/>
              <a:t>Co ji poškozuje?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Vypouštěné škodlivé látky do ovzduší – freony, dým z továren a další…</a:t>
            </a:r>
          </a:p>
          <a:p>
            <a:pPr>
              <a:buNone/>
            </a:pPr>
            <a:r>
              <a:rPr lang="cs-CZ" dirty="0" smtClean="0"/>
              <a:t>Podle atlasu zjisti, kde je ozonosféra nejvíce poškozená a jak se poškození měří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 uhličitý – CO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Skleníkový plyn – co nás jej v atmosféře zbavuje?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Fotosyntéza</a:t>
            </a:r>
          </a:p>
        </p:txBody>
      </p:sp>
      <p:pic>
        <p:nvPicPr>
          <p:cNvPr id="4098" name="Picture 2" descr="C:\Documents and Settings\Mgr. Kelly\Plocha\f2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64904"/>
            <a:ext cx="3997796" cy="3940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297</Words>
  <Application>Microsoft Office PowerPoint</Application>
  <PresentationFormat>Předvádění na obrazovce (4:3)</PresentationFormat>
  <Paragraphs>204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Atmosféra</vt:lpstr>
      <vt:lpstr>Motivující otázky</vt:lpstr>
      <vt:lpstr>Složení atmosféry</vt:lpstr>
      <vt:lpstr>Rozdělení atmosféry</vt:lpstr>
      <vt:lpstr>Rozdělení atmosféry</vt:lpstr>
      <vt:lpstr>Troposféra</vt:lpstr>
      <vt:lpstr>Ionosféra</vt:lpstr>
      <vt:lpstr>Ozonosféra</vt:lpstr>
      <vt:lpstr>Oxid uhličitý – CO2</vt:lpstr>
      <vt:lpstr>Věda o atmosféře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Atmosféra</dc:title>
  <cp:lastModifiedBy>Mgr. Kelly</cp:lastModifiedBy>
  <cp:revision>56</cp:revision>
  <dcterms:modified xsi:type="dcterms:W3CDTF">2015-06-23T18:27:40Z</dcterms:modified>
</cp:coreProperties>
</file>