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60" r:id="rId3"/>
    <p:sldId id="262" r:id="rId4"/>
    <p:sldId id="263" r:id="rId5"/>
    <p:sldId id="264" r:id="rId6"/>
    <p:sldId id="257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D17F9-DA2A-4351-A11F-2CE7144F6E9A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12B58-44E7-4070-B483-F39635D5E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57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12B58-44E7-4070-B483-F39635D5E9E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79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BC940E-CFA4-4A08-A6F3-4DAAFF60CDD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20417101">
            <a:off x="4731137" y="4234970"/>
            <a:ext cx="28951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cs-CZ" sz="8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Ryby</a:t>
            </a:r>
            <a:endParaRPr lang="cs-CZ" sz="8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028384" y="64886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7. ročník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1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6409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     motivující </a:t>
            </a:r>
            <a:r>
              <a:rPr lang="cs-CZ" dirty="0">
                <a:solidFill>
                  <a:schemeClr val="tx1"/>
                </a:solidFill>
              </a:rPr>
              <a:t>otázky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Nejstarší vývojová skupina obratlovců?</a:t>
            </a:r>
          </a:p>
          <a:p>
            <a:pPr marL="0" lv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Kde </a:t>
            </a:r>
            <a:r>
              <a:rPr lang="cs-CZ" dirty="0">
                <a:solidFill>
                  <a:schemeClr val="tx1"/>
                </a:solidFill>
              </a:rPr>
              <a:t>se ryby vyvinuly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Jak se přizpůsobily?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Druhy ryb podle potravy?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  <a:latin typeface="+mn-lt"/>
            </a:endParaRPr>
          </a:p>
          <a:p>
            <a:r>
              <a:rPr lang="cs-CZ" dirty="0">
                <a:solidFill>
                  <a:schemeClr val="tx1"/>
                </a:solidFill>
              </a:rPr>
              <a:t>Čím jsou ryby v současnosti ohrožovány?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Jak se zachováš, když zjistíš, že do vody unikly škodlivé </a:t>
            </a:r>
            <a:r>
              <a:rPr lang="cs-CZ" dirty="0" smtClean="0">
                <a:solidFill>
                  <a:schemeClr val="tx1"/>
                </a:solidFill>
              </a:rPr>
              <a:t>         látky</a:t>
            </a:r>
            <a:r>
              <a:rPr lang="cs-CZ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339752" y="1484784"/>
            <a:ext cx="248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až ½ miliardy let</a:t>
            </a:r>
          </a:p>
        </p:txBody>
      </p:sp>
      <p:sp>
        <p:nvSpPr>
          <p:cNvPr id="5" name="Obdélník 4"/>
          <p:cNvSpPr/>
          <p:nvPr/>
        </p:nvSpPr>
        <p:spPr>
          <a:xfrm>
            <a:off x="1547664" y="2348880"/>
            <a:ext cx="2971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ve vodním prostředí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15616" y="3244333"/>
            <a:ext cx="4225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ploutve, žábry, postranní čára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83768" y="4077072"/>
            <a:ext cx="262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býložravé a dravé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59832" y="4941168"/>
            <a:ext cx="4400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znečištění a nadměrný rybolov</a:t>
            </a:r>
          </a:p>
        </p:txBody>
      </p:sp>
    </p:spTree>
    <p:extLst>
      <p:ext uri="{BB962C8B-B14F-4D97-AF65-F5344CB8AC3E}">
        <p14:creationId xmlns:p14="http://schemas.microsoft.com/office/powerpoint/2010/main" val="411997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1368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	roztřiď </a:t>
            </a:r>
            <a:r>
              <a:rPr lang="cs-CZ" dirty="0">
                <a:solidFill>
                  <a:schemeClr val="tx1"/>
                </a:solidFill>
              </a:rPr>
              <a:t>jednotlivé druhy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mořské						sladkovodní	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rgbClr val="FF0000"/>
                </a:solidFill>
              </a:rPr>
              <a:t>		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60098" y="155679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KAPR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12008" y="2411596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ŠTIKA</a:t>
            </a:r>
          </a:p>
        </p:txBody>
      </p:sp>
      <p:sp>
        <p:nvSpPr>
          <p:cNvPr id="6" name="Obdélník 5"/>
          <p:cNvSpPr/>
          <p:nvPr/>
        </p:nvSpPr>
        <p:spPr>
          <a:xfrm>
            <a:off x="4127849" y="1988840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TRESKA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4168726" y="2843644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SUMEC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070016" y="3275692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MAKRELA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180642" y="3717032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TUŇÁK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97" y="4149080"/>
            <a:ext cx="3883777" cy="2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96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03632E-6 L 0.29931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6729E-6 L -0.34167 0.004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3317E-7 L 0.29879 -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5429E-6 L 0.29618 -0.0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8526E-6 L -0.33472 -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9119E-6 L -0.33716 -0.0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561" y="116632"/>
            <a:ext cx="9058890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Proč nemůže žít kapr v moři?</a:t>
            </a:r>
            <a:endParaRPr lang="cs-CZ" sz="5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467544" y="5085184"/>
            <a:ext cx="8064896" cy="12192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OSMOTICKÝ TLAK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Kapr by byl v moři odvodňován (trpí žízní </a:t>
            </a:r>
            <a:r>
              <a:rPr lang="cs-CZ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)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H="1" flipV="1">
            <a:off x="1187624" y="1772816"/>
            <a:ext cx="216024" cy="435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28174" r="4359" b="8388"/>
          <a:stretch/>
        </p:blipFill>
        <p:spPr bwMode="auto">
          <a:xfrm>
            <a:off x="755576" y="2204864"/>
            <a:ext cx="2353445" cy="1033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28174" r="4359" b="8388"/>
          <a:stretch/>
        </p:blipFill>
        <p:spPr bwMode="auto">
          <a:xfrm>
            <a:off x="5488094" y="2276872"/>
            <a:ext cx="2517472" cy="1105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Přímá spojnice se šipkou 18"/>
          <p:cNvCxnSpPr/>
          <p:nvPr/>
        </p:nvCxnSpPr>
        <p:spPr>
          <a:xfrm flipV="1">
            <a:off x="2512926" y="1772816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1037990" y="3140968"/>
            <a:ext cx="293650" cy="405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521635" y="3179510"/>
            <a:ext cx="279648" cy="405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5796136" y="1871798"/>
            <a:ext cx="360040" cy="405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7452320" y="1943806"/>
            <a:ext cx="360040" cy="401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V="1">
            <a:off x="5796136" y="3284984"/>
            <a:ext cx="332745" cy="340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 flipV="1">
            <a:off x="7515609" y="3284984"/>
            <a:ext cx="296751" cy="373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77" name="Obdélník 3076"/>
          <p:cNvSpPr/>
          <p:nvPr/>
        </p:nvSpPr>
        <p:spPr>
          <a:xfrm>
            <a:off x="1475656" y="1753652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B0F0"/>
                </a:solidFill>
              </a:rPr>
              <a:t>moře</a:t>
            </a:r>
          </a:p>
        </p:txBody>
      </p:sp>
      <p:sp>
        <p:nvSpPr>
          <p:cNvPr id="3078" name="Obdélník 3077"/>
          <p:cNvSpPr/>
          <p:nvPr/>
        </p:nvSpPr>
        <p:spPr>
          <a:xfrm>
            <a:off x="6431141" y="1825660"/>
            <a:ext cx="877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B0F0"/>
                </a:solidFill>
              </a:rPr>
              <a:t>řeka</a:t>
            </a:r>
            <a:endParaRPr lang="cs-CZ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7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tx1"/>
                </a:solidFill>
              </a:rPr>
              <a:t>sestav z organizmů příklad potravního řetězce</a:t>
            </a: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79515" y="1561147"/>
            <a:ext cx="1047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štika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1835696" y="174552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555776" y="1484784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plotice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4932040" y="1484784"/>
            <a:ext cx="954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řasy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4139952" y="170080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5940152" y="170080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660232" y="1484784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chemeClr val="tx2"/>
                </a:solidFill>
              </a:rPr>
              <a:t>jepice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080566" y="3337828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správně: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55576" y="3861048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řasy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1763688" y="4077072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627784" y="3913892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jepice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3851920" y="4077072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712380" y="3884224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plotice</a:t>
            </a:r>
          </a:p>
        </p:txBody>
      </p:sp>
      <p:sp>
        <p:nvSpPr>
          <p:cNvPr id="20" name="Šipka doprava 19"/>
          <p:cNvSpPr/>
          <p:nvPr/>
        </p:nvSpPr>
        <p:spPr>
          <a:xfrm>
            <a:off x="6049427" y="4077072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804248" y="3913892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štika</a:t>
            </a:r>
          </a:p>
        </p:txBody>
      </p:sp>
    </p:spTree>
    <p:extLst>
      <p:ext uri="{BB962C8B-B14F-4D97-AF65-F5344CB8AC3E}">
        <p14:creationId xmlns:p14="http://schemas.microsoft.com/office/powerpoint/2010/main" val="385496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86479"/>
              </p:ext>
            </p:extLst>
          </p:nvPr>
        </p:nvGraphicFramePr>
        <p:xfrm>
          <a:off x="539552" y="1196752"/>
          <a:ext cx="7835055" cy="4608513"/>
        </p:xfrm>
        <a:graphic>
          <a:graphicData uri="http://schemas.openxmlformats.org/drawingml/2006/table">
            <a:tbl>
              <a:tblPr firstRow="1" firstCol="1" bandRow="1"/>
              <a:tblGrid>
                <a:gridCol w="339713"/>
                <a:gridCol w="353370"/>
                <a:gridCol w="378123"/>
                <a:gridCol w="401168"/>
                <a:gridCol w="374708"/>
                <a:gridCol w="371294"/>
                <a:gridCol w="371294"/>
                <a:gridCol w="357579"/>
                <a:gridCol w="316666"/>
                <a:gridCol w="321788"/>
                <a:gridCol w="321788"/>
                <a:gridCol w="268973"/>
                <a:gridCol w="346819"/>
                <a:gridCol w="215428"/>
                <a:gridCol w="162560"/>
                <a:gridCol w="2933784"/>
              </a:tblGrid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   </a:t>
                      </a:r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ryba horských vod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největší vodní plocha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kryt </a:t>
                      </a:r>
                      <a:r>
                        <a:rPr lang="cs-C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žáber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b="1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b="1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400" b="1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rozmnožování </a:t>
                      </a: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ryb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velký říční členovec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400" b="1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naše dravá ryba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zařízení pro </a:t>
                      </a:r>
                      <a:r>
                        <a:rPr lang="cs-C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chov </a:t>
                      </a: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ryb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snížení kvality vody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samčí tekutina ryb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samec Kachny divoké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dočasné umístění u ryb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rybí </a:t>
                      </a: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vajíčka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naše nejznámější ryba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1749871" y="1196752"/>
            <a:ext cx="2592288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    S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T     R    U    H 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583755" y="1556792"/>
            <a:ext cx="1502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M              Ř     E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037903" y="1916832"/>
            <a:ext cx="210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 K 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Ř     E     L  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984966" y="2276872"/>
            <a:ext cx="1757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    Ř     E      N   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Í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032142" y="2617167"/>
            <a:ext cx="1017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   A     K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53728" y="2996952"/>
            <a:ext cx="1557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Š      T    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I 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K       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80423" y="3356992"/>
            <a:ext cx="2242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R   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Y 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 B             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Í 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K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605855" y="3697287"/>
            <a:ext cx="3493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Z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      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E 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Č       I   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Š 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T    Ě    N     Í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245815" y="4057327"/>
            <a:ext cx="1832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/>
                <a:ea typeface="Calibri"/>
                <a:cs typeface="Times New Roman"/>
              </a:rPr>
              <a:t>M 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L             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Č 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Í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245815" y="4417367"/>
            <a:ext cx="1851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/>
                <a:ea typeface="Calibri"/>
                <a:cs typeface="Times New Roman"/>
              </a:rPr>
              <a:t>K 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A               E     R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619660" y="4777407"/>
            <a:ext cx="1843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S              D     K      Y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885775" y="5137447"/>
            <a:ext cx="1864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/>
                <a:ea typeface="Calibri"/>
                <a:cs typeface="Times New Roman"/>
              </a:rPr>
              <a:t> J      I      K   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       </a:t>
            </a:r>
            <a:r>
              <a:rPr lang="cs-CZ" sz="1400" b="1" dirty="0">
                <a:latin typeface="Times New Roman"/>
                <a:ea typeface="Calibri"/>
                <a:cs typeface="Times New Roman"/>
              </a:rPr>
              <a:t>Y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1619660" y="5445224"/>
            <a:ext cx="1450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/>
                <a:ea typeface="Calibri"/>
                <a:cs typeface="Times New Roman"/>
              </a:rPr>
              <a:t>K </a:t>
            </a: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           P      R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041252" y="1218484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P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977573" y="1556792"/>
            <a:ext cx="42037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>
                <a:latin typeface="Times New Roman"/>
                <a:ea typeface="Calibri"/>
                <a:cs typeface="Times New Roman"/>
              </a:rPr>
              <a:t>O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001627" y="1897087"/>
            <a:ext cx="360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S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037903" y="2276872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/>
                <a:ea typeface="Calibri"/>
                <a:cs typeface="Times New Roman"/>
              </a:rPr>
              <a:t>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1965895" y="2617167"/>
            <a:ext cx="40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 R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010781" y="2984449"/>
            <a:ext cx="349519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 smtClean="0">
                <a:latin typeface="Times New Roman"/>
                <a:ea typeface="Calibri"/>
                <a:cs typeface="Times New Roman"/>
              </a:rPr>
              <a:t> A</a:t>
            </a:r>
            <a:endParaRPr lang="cs-CZ" sz="1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28285" y="3337247"/>
            <a:ext cx="314510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>
                <a:latin typeface="Times New Roman"/>
                <a:ea typeface="Calibri"/>
                <a:cs typeface="Times New Roman"/>
              </a:rPr>
              <a:t>N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037903" y="3684784"/>
            <a:ext cx="314510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>
                <a:latin typeface="Times New Roman"/>
                <a:ea typeface="Calibri"/>
                <a:cs typeface="Times New Roman"/>
              </a:rPr>
              <a:t>N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2070737" y="4077072"/>
            <a:ext cx="255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/>
                <a:ea typeface="Calibri"/>
                <a:cs typeface="Times New Roman"/>
              </a:rPr>
              <a:t>Í</a:t>
            </a:r>
          </a:p>
        </p:txBody>
      </p:sp>
      <p:sp>
        <p:nvSpPr>
          <p:cNvPr id="2048" name="Obdélník 2047"/>
          <p:cNvSpPr/>
          <p:nvPr/>
        </p:nvSpPr>
        <p:spPr>
          <a:xfrm>
            <a:off x="2037903" y="4417367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/>
                <a:ea typeface="Calibri"/>
                <a:cs typeface="Times New Roman"/>
              </a:rPr>
              <a:t>Č</a:t>
            </a:r>
          </a:p>
        </p:txBody>
      </p:sp>
      <p:sp>
        <p:nvSpPr>
          <p:cNvPr id="2050" name="Obdélník 2049"/>
          <p:cNvSpPr/>
          <p:nvPr/>
        </p:nvSpPr>
        <p:spPr>
          <a:xfrm>
            <a:off x="2037903" y="4777406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/>
                <a:ea typeface="Calibri"/>
                <a:cs typeface="Times New Roman"/>
              </a:rPr>
              <a:t>Á</a:t>
            </a:r>
          </a:p>
        </p:txBody>
      </p:sp>
      <p:sp>
        <p:nvSpPr>
          <p:cNvPr id="2051" name="Obdélník 2050"/>
          <p:cNvSpPr/>
          <p:nvPr/>
        </p:nvSpPr>
        <p:spPr>
          <a:xfrm>
            <a:off x="2024392" y="5124944"/>
            <a:ext cx="314510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>
                <a:latin typeface="Times New Roman"/>
                <a:ea typeface="Calibri"/>
                <a:cs typeface="Times New Roman"/>
              </a:rPr>
              <a:t>R</a:t>
            </a:r>
          </a:p>
        </p:txBody>
      </p:sp>
      <p:sp>
        <p:nvSpPr>
          <p:cNvPr id="2052" name="Obdélník 2051"/>
          <p:cNvSpPr/>
          <p:nvPr/>
        </p:nvSpPr>
        <p:spPr>
          <a:xfrm>
            <a:off x="2037903" y="5445224"/>
            <a:ext cx="314510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>
                <a:latin typeface="Times New Roman"/>
                <a:ea typeface="Calibri"/>
                <a:cs typeface="Times New Roman"/>
              </a:rPr>
              <a:t>A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3811" y="116632"/>
            <a:ext cx="85763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Zvláštní smyslový orgán ryb</a:t>
            </a:r>
            <a:endParaRPr lang="cs-CZ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42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1" grpId="0"/>
      <p:bldP spid="2048" grpId="0"/>
      <p:bldP spid="2050" grpId="0"/>
      <p:bldP spid="2051" grpId="0"/>
      <p:bldP spid="2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99789"/>
            <a:ext cx="504056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	najdi názvy ryb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			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	</a:t>
            </a:r>
            <a:r>
              <a:rPr lang="cs-CZ" dirty="0" smtClean="0">
                <a:solidFill>
                  <a:srgbClr val="0070C0"/>
                </a:solidFill>
              </a:rPr>
              <a:t>KA			N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	</a:t>
            </a:r>
            <a:r>
              <a:rPr lang="cs-CZ" dirty="0" smtClean="0">
                <a:solidFill>
                  <a:srgbClr val="0070C0"/>
                </a:solidFill>
              </a:rPr>
              <a:t>PST			OUN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	</a:t>
            </a:r>
            <a:r>
              <a:rPr lang="cs-CZ" dirty="0" smtClean="0">
                <a:solidFill>
                  <a:srgbClr val="0070C0"/>
                </a:solidFill>
              </a:rPr>
              <a:t>SUM			PR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	</a:t>
            </a:r>
            <a:r>
              <a:rPr lang="cs-CZ" dirty="0" smtClean="0">
                <a:solidFill>
                  <a:srgbClr val="0070C0"/>
                </a:solidFill>
              </a:rPr>
              <a:t>OK			DÁT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	</a:t>
            </a:r>
            <a:r>
              <a:rPr lang="cs-CZ" dirty="0" smtClean="0">
                <a:solidFill>
                  <a:srgbClr val="0070C0"/>
                </a:solidFill>
              </a:rPr>
              <a:t>CAN			KA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	</a:t>
            </a:r>
            <a:r>
              <a:rPr lang="cs-CZ" dirty="0" smtClean="0">
                <a:solidFill>
                  <a:srgbClr val="0070C0"/>
                </a:solidFill>
              </a:rPr>
              <a:t>LÍ			RUH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rgbClr val="0070C0"/>
                </a:solidFill>
              </a:rPr>
              <a:t>ŠTI			EC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480048" cy="232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6" y="4653136"/>
            <a:ext cx="3035797" cy="197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156720" cy="27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ravoúhlá spojnice 4"/>
          <p:cNvCxnSpPr/>
          <p:nvPr/>
        </p:nvCxnSpPr>
        <p:spPr>
          <a:xfrm>
            <a:off x="1691680" y="1412776"/>
            <a:ext cx="2016224" cy="864096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Pravoúhlá spojnice 6"/>
          <p:cNvCxnSpPr/>
          <p:nvPr/>
        </p:nvCxnSpPr>
        <p:spPr>
          <a:xfrm>
            <a:off x="1562379" y="1844824"/>
            <a:ext cx="2145525" cy="1728192"/>
          </a:xfrm>
          <a:prstGeom prst="bentConnector3">
            <a:avLst>
              <a:gd name="adj1" fmla="val 42034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ravoúhlá spojnice 10"/>
          <p:cNvCxnSpPr/>
          <p:nvPr/>
        </p:nvCxnSpPr>
        <p:spPr>
          <a:xfrm>
            <a:off x="1907704" y="2276872"/>
            <a:ext cx="1872208" cy="1800200"/>
          </a:xfrm>
          <a:prstGeom prst="bentConnector3">
            <a:avLst>
              <a:gd name="adj1" fmla="val 372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flipV="1">
            <a:off x="1763688" y="1844824"/>
            <a:ext cx="2016224" cy="864096"/>
          </a:xfrm>
          <a:prstGeom prst="bentConnector3">
            <a:avLst>
              <a:gd name="adj1" fmla="val 614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Pravoúhlá spojnice 16"/>
          <p:cNvCxnSpPr/>
          <p:nvPr/>
        </p:nvCxnSpPr>
        <p:spPr>
          <a:xfrm flipV="1">
            <a:off x="1907704" y="2708920"/>
            <a:ext cx="1872208" cy="527082"/>
          </a:xfrm>
          <a:prstGeom prst="bentConnector3">
            <a:avLst>
              <a:gd name="adj1" fmla="val 6643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/>
          <p:nvPr/>
        </p:nvCxnSpPr>
        <p:spPr>
          <a:xfrm flipV="1">
            <a:off x="1475656" y="1412776"/>
            <a:ext cx="2304256" cy="2160240"/>
          </a:xfrm>
          <a:prstGeom prst="bentConnector3">
            <a:avLst>
              <a:gd name="adj1" fmla="val 28119"/>
            </a:avLst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Pravoúhlá spojnice 22"/>
          <p:cNvCxnSpPr/>
          <p:nvPr/>
        </p:nvCxnSpPr>
        <p:spPr>
          <a:xfrm flipV="1">
            <a:off x="1562379" y="3176972"/>
            <a:ext cx="2217533" cy="900100"/>
          </a:xfrm>
          <a:prstGeom prst="bentConnector3">
            <a:avLst>
              <a:gd name="adj1" fmla="val 5616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349</TotalTime>
  <Words>198</Words>
  <Application>Microsoft Office PowerPoint</Application>
  <PresentationFormat>Předvádění na obrazovce (4:3)</PresentationFormat>
  <Paragraphs>216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Exekutivní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mysak</dc:creator>
  <cp:lastModifiedBy>mysak</cp:lastModifiedBy>
  <cp:revision>18</cp:revision>
  <dcterms:created xsi:type="dcterms:W3CDTF">2015-06-22T14:28:02Z</dcterms:created>
  <dcterms:modified xsi:type="dcterms:W3CDTF">2015-06-22T20:19:17Z</dcterms:modified>
</cp:coreProperties>
</file>