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4" r:id="rId1"/>
  </p:sldMasterIdLst>
  <p:notesMasterIdLst>
    <p:notesMasterId r:id="rId28"/>
  </p:notesMasterIdLst>
  <p:sldIdLst>
    <p:sldId id="256" r:id="rId2"/>
    <p:sldId id="257" r:id="rId3"/>
    <p:sldId id="262" r:id="rId4"/>
    <p:sldId id="263" r:id="rId5"/>
    <p:sldId id="264" r:id="rId6"/>
    <p:sldId id="267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3399"/>
    <a:srgbClr val="F9FDD3"/>
    <a:srgbClr val="9B320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2" autoAdjust="0"/>
    <p:restoredTop sz="94571" autoAdjust="0"/>
  </p:normalViewPr>
  <p:slideViewPr>
    <p:cSldViewPr>
      <p:cViewPr>
        <p:scale>
          <a:sx n="100" d="100"/>
          <a:sy n="100" d="100"/>
        </p:scale>
        <p:origin x="-52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02DEAA-CB64-49B0-BF37-E13FF07199F8}" type="datetimeFigureOut">
              <a:rPr lang="cs-CZ"/>
              <a:pPr>
                <a:defRPr/>
              </a:pPr>
              <a:t>11.3.2015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198644-822F-4CAF-9404-B834EA5AF9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0143BE-1395-42FE-8674-B950369676A4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32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5F89B6-7996-418B-A2B2-DBB809BECF1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42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C96EED-4937-4977-8C6D-7B9895A9645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31BF99-4B45-4752-91BD-36522DFEA9A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63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A7275D-F251-4D56-A5BC-D17F56B074DF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73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5371DF-51A8-4100-912D-47D0D9B36258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83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346DD9-93EB-466B-9A89-1AAC3A5E24A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93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AA08C1-1091-4B3D-9418-0A360BF5A2D1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04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2957F6-4AF2-42E5-B8A3-187D4B7C5B6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431911-8D24-455A-8382-55C754D69E1E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24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A2F1A6-5436-44F0-BE30-1B4CCC598E24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6C9E1E-25F1-458F-9597-27A091C18390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34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5AED1A-77AC-4503-A0FE-E652E878C0DB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45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726DBE-00A2-4895-B949-A967F6F980E4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49AB39-50AB-4D47-B9B0-4DE43ED73782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F49BF5-8671-43BF-B393-B78E756DB95B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75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C903C4-93CE-4997-9CD1-88E3BB5A8C52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86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2CB0C3-263E-4EBD-AAE1-A2E7DB8913F0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96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E3E57D-321A-43D9-AF5B-1D963838B4F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376CFE-9B21-426D-B6A8-57C934A51DB3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A38176-7595-4A9C-9C95-7A01F650CB8D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F969E9-9AE9-45EF-B1FC-D3E092DFE0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56B886-F60D-4ED8-B278-5309866310D3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01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4E4A78-D8D9-4163-833B-8CAFC1F6B3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2A9EC7-3D48-4D21-8FD2-179940532B07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3158AF-44FA-4308-95B3-3B64923BF95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321F5F-660E-46A6-9C49-20C7FDF5D184}" type="datetimeFigureOut">
              <a:rPr lang="cs-CZ" smtClean="0"/>
              <a:pPr>
                <a:defRPr/>
              </a:pPr>
              <a:t>11.3.2015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7DB8F-B8B6-4DD5-855F-A7248965DC8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84F23F-1DE6-491C-8604-E31985CC94A1}" type="datetimeFigureOut">
              <a:rPr lang="cs-CZ" smtClean="0"/>
              <a:pPr>
                <a:defRPr/>
              </a:pPr>
              <a:t>11.3.2015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2464B-F036-4F30-A535-D7842B1835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DD4226-D55D-43A8-B8A3-5B95B88840C6}" type="datetimeFigureOut">
              <a:rPr lang="cs-CZ" smtClean="0"/>
              <a:pPr>
                <a:defRPr/>
              </a:pPr>
              <a:t>11.3.2015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E289D-9F25-48B8-933C-EC9CD36B3C1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FE1500-2283-4899-AF37-E252B8D6D9B1}" type="datetimeFigureOut">
              <a:rPr lang="cs-CZ" smtClean="0"/>
              <a:pPr>
                <a:defRPr/>
              </a:pPr>
              <a:t>11.3.2015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D9BAC-1F7B-4FD8-9BED-2989B279B6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44BEA7-3E92-4D8F-89FC-FAF474BD84B9}" type="datetimeFigureOut">
              <a:rPr lang="cs-CZ" smtClean="0"/>
              <a:pPr>
                <a:defRPr/>
              </a:pPr>
              <a:t>11.3.2015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DFD7F-6BE5-4983-A876-2AB40CF0F4B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EABE90-4567-4AF9-8008-16D235F7A619}" type="datetimeFigureOut">
              <a:rPr lang="cs-CZ" smtClean="0"/>
              <a:pPr>
                <a:defRPr/>
              </a:pPr>
              <a:t>11.3.2015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0D8A5-B16F-49E6-8773-68C44B7F631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EBEFFF-9138-41C2-B756-9B697CDA142C}" type="datetimeFigureOut">
              <a:rPr lang="cs-CZ" smtClean="0"/>
              <a:pPr>
                <a:defRPr/>
              </a:pPr>
              <a:t>11.3.2015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72DB1-4352-43D9-AAEA-C4F437F5E3B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00A75F-06BD-4E9D-8B8C-DA810AE517AB}" type="datetimeFigureOut">
              <a:rPr lang="cs-CZ" smtClean="0"/>
              <a:pPr>
                <a:defRPr/>
              </a:pPr>
              <a:t>11.3.2015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1313A-78A7-45BC-9D08-83EEF88348E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1056CA-B4C3-4D7C-BD98-97C656496556}" type="datetimeFigureOut">
              <a:rPr lang="cs-CZ" smtClean="0"/>
              <a:pPr>
                <a:defRPr/>
              </a:pPr>
              <a:t>11.3.2015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A529E8-672B-40A8-AB87-5CA9DBE1659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13CCD2-4E59-4BED-8116-CA4D18751F4F}" type="datetimeFigureOut">
              <a:rPr lang="cs-CZ" smtClean="0"/>
              <a:pPr>
                <a:defRPr/>
              </a:pPr>
              <a:t>11.3.2015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F9BC95-7A65-4D5E-BED2-01289793FA3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64EF7-64BA-4506-B586-2F69842FB558}" type="datetimeFigureOut">
              <a:rPr lang="cs-CZ" smtClean="0"/>
              <a:pPr>
                <a:defRPr/>
              </a:pPr>
              <a:t>11.3.2015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B09E762F-9FA1-474E-B72F-5C4D5F45D10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39FFB5E-FEBF-4D01-B2BA-CDF3B075E48A}" type="datetimeFigureOut">
              <a:rPr lang="cs-CZ" smtClean="0"/>
              <a:pPr>
                <a:defRPr/>
              </a:pPr>
              <a:t>11.3.2015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7EEDC17-8D9D-4E4F-B0FB-71A2074D782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5" r:id="rId1"/>
    <p:sldLayoutId id="2147484386" r:id="rId2"/>
    <p:sldLayoutId id="2147484387" r:id="rId3"/>
    <p:sldLayoutId id="2147484388" r:id="rId4"/>
    <p:sldLayoutId id="2147484389" r:id="rId5"/>
    <p:sldLayoutId id="2147484390" r:id="rId6"/>
    <p:sldLayoutId id="2147484391" r:id="rId7"/>
    <p:sldLayoutId id="2147484392" r:id="rId8"/>
    <p:sldLayoutId id="2147484393" r:id="rId9"/>
    <p:sldLayoutId id="2147484394" r:id="rId10"/>
    <p:sldLayoutId id="2147484395" r:id="rId11"/>
    <p:sldLayoutId id="2147484396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notesSlide" Target="../notesSlides/notes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1773238"/>
            <a:ext cx="5184775" cy="215900"/>
          </a:xfrm>
          <a:solidFill>
            <a:schemeClr val="accent6">
              <a:lumMod val="50000"/>
              <a:alpha val="36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67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  </a:t>
            </a:r>
            <a:br>
              <a:rPr lang="cs-CZ" sz="67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cs-CZ" sz="67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cs-CZ" sz="67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cs-CZ" sz="67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cs-CZ" sz="67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cs-CZ" sz="67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</a:t>
            </a:r>
            <a:r>
              <a:rPr lang="cs-CZ" sz="67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50800" dir="5400000" algn="ctr" rotWithShape="0">
                    <a:schemeClr val="accent6">
                      <a:lumMod val="50000"/>
                    </a:schemeClr>
                  </a:outerShdw>
                </a:effectLst>
              </a:rPr>
              <a:t>RISKUJ</a:t>
            </a:r>
            <a:r>
              <a:rPr lang="cs-CZ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accent6">
                      <a:lumMod val="50000"/>
                    </a:schemeClr>
                  </a:outerShdw>
                </a:effectLst>
              </a:rPr>
              <a:t/>
            </a:r>
            <a:br>
              <a:rPr lang="cs-CZ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accent6">
                      <a:lumMod val="50000"/>
                    </a:schemeClr>
                  </a:outerShdw>
                </a:effectLst>
              </a:rPr>
            </a:br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50800" dist="50800" dir="5400000" algn="ctr" rotWithShape="0">
                  <a:schemeClr val="accent6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11560" y="2500306"/>
            <a:ext cx="8032406" cy="31393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50800" dir="5400000" algn="ctr" rotWithShape="0">
                    <a:schemeClr val="accent6">
                      <a:lumMod val="50000"/>
                    </a:schemeClr>
                  </a:outerShdw>
                </a:effectLst>
                <a:latin typeface="+mn-lt"/>
                <a:cs typeface="+mn-cs"/>
              </a:rPr>
              <a:t>Podstatná jména rodu ženského</a:t>
            </a:r>
            <a:endParaRPr lang="cs-CZ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50800" dist="50800" dir="5400000" algn="ctr" rotWithShape="0">
                  <a:schemeClr val="accent6">
                    <a:lumMod val="50000"/>
                  </a:scheme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6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50800" dir="5400000" algn="ctr" rotWithShape="0">
                    <a:schemeClr val="accent6">
                      <a:lumMod val="50000"/>
                    </a:schemeClr>
                  </a:outerShdw>
                </a:effectLst>
                <a:latin typeface="+mn-lt"/>
                <a:cs typeface="+mn-cs"/>
              </a:rPr>
              <a:t>čj</a:t>
            </a:r>
            <a:r>
              <a:rPr lang="cs-CZ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50800" dir="5400000" algn="ctr" rotWithShape="0">
                    <a:schemeClr val="accent6">
                      <a:lumMod val="50000"/>
                    </a:schemeClr>
                  </a:outerShdw>
                </a:effectLst>
                <a:latin typeface="+mn-lt"/>
                <a:cs typeface="+mn-cs"/>
              </a:rPr>
              <a:t>, 4.ročník</a:t>
            </a:r>
          </a:p>
        </p:txBody>
      </p:sp>
      <p:sp>
        <p:nvSpPr>
          <p:cNvPr id="6148" name="Obdélník 5"/>
          <p:cNvSpPr>
            <a:spLocks noChangeArrowheads="1"/>
          </p:cNvSpPr>
          <p:nvPr/>
        </p:nvSpPr>
        <p:spPr bwMode="auto">
          <a:xfrm>
            <a:off x="357188" y="5732463"/>
            <a:ext cx="8429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i="1"/>
              <a:t>Autorem je PaedDr. Štěpánka Vondrášková</a:t>
            </a:r>
          </a:p>
          <a:p>
            <a:pPr algn="ctr"/>
            <a:r>
              <a:rPr lang="cs-CZ" sz="1200" i="1"/>
              <a:t>Zdroj: Český jazyk, 4.ročník, Alter 1996. ISBN 80-7245-004-2</a:t>
            </a:r>
            <a:endParaRPr lang="cs-CZ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9935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3600" dirty="0" smtClean="0">
                <a:solidFill>
                  <a:srgbClr val="CC3399"/>
                </a:solidFill>
              </a:rPr>
              <a:t>Najdi skupinu slov s vetřelcem.</a:t>
            </a:r>
            <a:endParaRPr lang="cs-CZ" sz="3900" dirty="0">
              <a:solidFill>
                <a:srgbClr val="CC3399"/>
              </a:solidFill>
            </a:endParaRPr>
          </a:p>
        </p:txBody>
      </p:sp>
      <p:sp>
        <p:nvSpPr>
          <p:cNvPr id="3" name="Zkosené hrany 2"/>
          <p:cNvSpPr/>
          <p:nvPr/>
        </p:nvSpPr>
        <p:spPr>
          <a:xfrm>
            <a:off x="1547813" y="206057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</a:t>
            </a:r>
            <a:r>
              <a:rPr lang="cs-CZ" sz="3200" dirty="0" smtClean="0">
                <a:solidFill>
                  <a:srgbClr val="FFFFFF"/>
                </a:solidFill>
              </a:rPr>
              <a:t>) Tři lavice, čtyři slepice, opice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4" name="Zkosené hrany 3"/>
          <p:cNvSpPr/>
          <p:nvPr/>
        </p:nvSpPr>
        <p:spPr>
          <a:xfrm>
            <a:off x="1547813" y="3213100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 smtClean="0">
                <a:solidFill>
                  <a:srgbClr val="FFFFFF"/>
                </a:solidFill>
              </a:rPr>
              <a:t>b) jedle, tři popelnice, dvě labutě  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5" name="Zkosené hrany 4"/>
          <p:cNvSpPr/>
          <p:nvPr/>
        </p:nvSpPr>
        <p:spPr>
          <a:xfrm>
            <a:off x="1547813" y="436562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c) </a:t>
            </a:r>
            <a:r>
              <a:rPr lang="cs-CZ" sz="3200" dirty="0" smtClean="0">
                <a:solidFill>
                  <a:srgbClr val="FFFFFF"/>
                </a:solidFill>
              </a:rPr>
              <a:t>matrace, stanice, dvě berle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7" name="Šipka doprava se zářezem 6">
            <a:hlinkClick r:id="rId3" action="ppaction://hlinksldjump"/>
          </p:cNvPr>
          <p:cNvSpPr/>
          <p:nvPr/>
        </p:nvSpPr>
        <p:spPr>
          <a:xfrm flipH="1">
            <a:off x="5500688" y="5643563"/>
            <a:ext cx="2357437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499350" cy="1143000"/>
          </a:xfrm>
        </p:spPr>
        <p:txBody>
          <a:bodyPr/>
          <a:lstStyle/>
          <a:p>
            <a:pPr algn="ctr">
              <a:defRPr/>
            </a:pPr>
            <a:r>
              <a:rPr lang="cs-CZ" sz="2800" dirty="0" smtClean="0">
                <a:solidFill>
                  <a:srgbClr val="CC3399"/>
                </a:solidFill>
              </a:rPr>
              <a:t>Ve které řadě se skrývá podstatné jméno, které se neskloňuje podle vzoru píseň? </a:t>
            </a:r>
            <a:endParaRPr lang="cs-CZ" sz="2800" dirty="0">
              <a:solidFill>
                <a:srgbClr val="CC3399"/>
              </a:solidFill>
            </a:endParaRPr>
          </a:p>
        </p:txBody>
      </p:sp>
      <p:sp>
        <p:nvSpPr>
          <p:cNvPr id="3" name="Zkosené hrany 2"/>
          <p:cNvSpPr/>
          <p:nvPr/>
        </p:nvSpPr>
        <p:spPr>
          <a:xfrm>
            <a:off x="1547813" y="206057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</a:t>
            </a:r>
            <a:r>
              <a:rPr lang="cs-CZ" sz="3200" dirty="0" smtClean="0">
                <a:solidFill>
                  <a:srgbClr val="FFFFFF"/>
                </a:solidFill>
              </a:rPr>
              <a:t>) tůň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4" name="Zkosené hrany 3"/>
          <p:cNvSpPr/>
          <p:nvPr/>
        </p:nvSpPr>
        <p:spPr>
          <a:xfrm>
            <a:off x="1547664" y="4509120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 smtClean="0">
                <a:solidFill>
                  <a:srgbClr val="FFFFFF"/>
                </a:solidFill>
              </a:rPr>
              <a:t>c) skříň 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5" name="Zkosené hrany 4"/>
          <p:cNvSpPr/>
          <p:nvPr/>
        </p:nvSpPr>
        <p:spPr>
          <a:xfrm>
            <a:off x="1547664" y="3284984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</a:t>
            </a:r>
            <a:r>
              <a:rPr lang="cs-CZ" sz="3200" dirty="0" smtClean="0">
                <a:solidFill>
                  <a:srgbClr val="FFFFFF"/>
                </a:solidFill>
              </a:rPr>
              <a:t>) lež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6" name="Šipka doprava se zářezem 5">
            <a:hlinkClick r:id="rId3" action="ppaction://hlinksldjump"/>
          </p:cNvPr>
          <p:cNvSpPr/>
          <p:nvPr/>
        </p:nvSpPr>
        <p:spPr>
          <a:xfrm flipH="1">
            <a:off x="5500688" y="5643563"/>
            <a:ext cx="2357437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4993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rgbClr val="CC3399"/>
                </a:solidFill>
              </a:rPr>
              <a:t>Vzor „píseň “ je vzorem:</a:t>
            </a:r>
            <a:endParaRPr lang="cs-CZ" sz="2800" dirty="0">
              <a:solidFill>
                <a:srgbClr val="CC3399"/>
              </a:solidFill>
            </a:endParaRPr>
          </a:p>
        </p:txBody>
      </p:sp>
      <p:sp>
        <p:nvSpPr>
          <p:cNvPr id="3" name="Zkosené hrany 2"/>
          <p:cNvSpPr/>
          <p:nvPr/>
        </p:nvSpPr>
        <p:spPr>
          <a:xfrm>
            <a:off x="1547813" y="206057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ctr">
              <a:buAutoNum type="alphaLcParenR"/>
              <a:defRPr/>
            </a:pPr>
            <a:r>
              <a:rPr lang="cs-CZ" sz="3200" dirty="0" smtClean="0">
                <a:solidFill>
                  <a:srgbClr val="FFFFFF"/>
                </a:solidFill>
              </a:rPr>
              <a:t>měkkým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4" name="Zkosené hrany 3"/>
          <p:cNvSpPr/>
          <p:nvPr/>
        </p:nvSpPr>
        <p:spPr>
          <a:xfrm>
            <a:off x="1547813" y="3213100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</a:t>
            </a:r>
            <a:r>
              <a:rPr lang="cs-CZ" sz="3200" dirty="0" smtClean="0">
                <a:solidFill>
                  <a:srgbClr val="FFFFFF"/>
                </a:solidFill>
              </a:rPr>
              <a:t>) tvrdým 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5" name="Zkosené hrany 4"/>
          <p:cNvSpPr/>
          <p:nvPr/>
        </p:nvSpPr>
        <p:spPr>
          <a:xfrm>
            <a:off x="1547813" y="436562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</a:t>
            </a:r>
            <a:r>
              <a:rPr lang="cs-CZ" sz="3200" dirty="0" smtClean="0">
                <a:solidFill>
                  <a:srgbClr val="FFFFFF"/>
                </a:solidFill>
              </a:rPr>
              <a:t>) smíšeným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6" name="Šipka doprava se zářezem 5">
            <a:hlinkClick r:id="rId3" action="ppaction://hlinksldjump"/>
          </p:cNvPr>
          <p:cNvSpPr/>
          <p:nvPr/>
        </p:nvSpPr>
        <p:spPr>
          <a:xfrm flipH="1">
            <a:off x="5500688" y="5643563"/>
            <a:ext cx="2357437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993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rgbClr val="CC3399"/>
                </a:solidFill>
              </a:rPr>
              <a:t>Kde není chyba?</a:t>
            </a:r>
            <a:endParaRPr lang="cs-CZ" sz="2800" dirty="0">
              <a:solidFill>
                <a:srgbClr val="CC3399"/>
              </a:solidFill>
            </a:endParaRPr>
          </a:p>
        </p:txBody>
      </p:sp>
      <p:sp>
        <p:nvSpPr>
          <p:cNvPr id="3" name="Zkosené hrany 2"/>
          <p:cNvSpPr/>
          <p:nvPr/>
        </p:nvSpPr>
        <p:spPr>
          <a:xfrm>
            <a:off x="1547813" y="206057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 smtClean="0">
                <a:solidFill>
                  <a:srgbClr val="FFFFFF"/>
                </a:solidFill>
              </a:rPr>
              <a:t>a)K obědu máme hovězí s mrkví. </a:t>
            </a:r>
            <a:endParaRPr lang="cs-CZ" sz="2800" dirty="0">
              <a:solidFill>
                <a:srgbClr val="FFFFFF"/>
              </a:solidFill>
            </a:endParaRPr>
          </a:p>
        </p:txBody>
      </p:sp>
      <p:sp>
        <p:nvSpPr>
          <p:cNvPr id="4" name="Zkosené hrany 3"/>
          <p:cNvSpPr/>
          <p:nvPr/>
        </p:nvSpPr>
        <p:spPr>
          <a:xfrm>
            <a:off x="1547813" y="3213100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>
                <a:solidFill>
                  <a:srgbClr val="FFFFFF"/>
                </a:solidFill>
              </a:rPr>
              <a:t>b) </a:t>
            </a:r>
            <a:r>
              <a:rPr lang="cs-CZ" sz="2800" dirty="0" smtClean="0">
                <a:solidFill>
                  <a:srgbClr val="FFFFFF"/>
                </a:solidFill>
              </a:rPr>
              <a:t>K obědu máme </a:t>
            </a:r>
            <a:r>
              <a:rPr lang="cs-CZ" sz="2800" dirty="0" err="1" smtClean="0">
                <a:solidFill>
                  <a:srgbClr val="FFFFFF"/>
                </a:solidFill>
              </a:rPr>
              <a:t>hovězý</a:t>
            </a:r>
            <a:r>
              <a:rPr lang="cs-CZ" sz="2800" dirty="0" smtClean="0">
                <a:solidFill>
                  <a:srgbClr val="FFFFFF"/>
                </a:solidFill>
              </a:rPr>
              <a:t> s </a:t>
            </a:r>
            <a:r>
              <a:rPr lang="cs-CZ" sz="2800" dirty="0" err="1" smtClean="0">
                <a:solidFill>
                  <a:srgbClr val="FFFFFF"/>
                </a:solidFill>
              </a:rPr>
              <a:t>mrkvý</a:t>
            </a:r>
            <a:r>
              <a:rPr lang="cs-CZ" sz="2800" dirty="0" smtClean="0">
                <a:solidFill>
                  <a:srgbClr val="FFFFFF"/>
                </a:solidFill>
              </a:rPr>
              <a:t>. </a:t>
            </a:r>
            <a:endParaRPr lang="cs-CZ" sz="2800" dirty="0">
              <a:solidFill>
                <a:srgbClr val="FFFFFF"/>
              </a:solidFill>
            </a:endParaRPr>
          </a:p>
        </p:txBody>
      </p:sp>
      <p:sp>
        <p:nvSpPr>
          <p:cNvPr id="5" name="Zkosené hrany 4"/>
          <p:cNvSpPr/>
          <p:nvPr/>
        </p:nvSpPr>
        <p:spPr>
          <a:xfrm>
            <a:off x="1547813" y="436562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>
                <a:solidFill>
                  <a:srgbClr val="FFFFFF"/>
                </a:solidFill>
              </a:rPr>
              <a:t>c) </a:t>
            </a:r>
            <a:r>
              <a:rPr lang="cs-CZ" sz="2800" dirty="0" smtClean="0">
                <a:solidFill>
                  <a:srgbClr val="FFFFFF"/>
                </a:solidFill>
              </a:rPr>
              <a:t>K objedu máme hovězí s </a:t>
            </a:r>
            <a:r>
              <a:rPr lang="cs-CZ" sz="2800" dirty="0" err="1" smtClean="0">
                <a:solidFill>
                  <a:srgbClr val="FFFFFF"/>
                </a:solidFill>
              </a:rPr>
              <a:t>mrkvý</a:t>
            </a:r>
            <a:r>
              <a:rPr lang="cs-CZ" sz="2800" dirty="0" smtClean="0">
                <a:solidFill>
                  <a:srgbClr val="FFFFFF"/>
                </a:solidFill>
              </a:rPr>
              <a:t>.</a:t>
            </a:r>
            <a:endParaRPr lang="cs-CZ" sz="2800" dirty="0">
              <a:solidFill>
                <a:srgbClr val="FFFFFF"/>
              </a:solidFill>
            </a:endParaRPr>
          </a:p>
        </p:txBody>
      </p:sp>
      <p:sp>
        <p:nvSpPr>
          <p:cNvPr id="6" name="Šipka doprava se zářezem 5">
            <a:hlinkClick r:id="rId3" action="ppaction://hlinksldjump"/>
          </p:cNvPr>
          <p:cNvSpPr/>
          <p:nvPr/>
        </p:nvSpPr>
        <p:spPr>
          <a:xfrm flipH="1">
            <a:off x="5500688" y="5643563"/>
            <a:ext cx="2357437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dirty="0" smtClean="0">
                <a:solidFill>
                  <a:srgbClr val="CC3399"/>
                </a:solidFill>
              </a:rPr>
              <a:t>Najdi skupinu slov s vetřelcem.</a:t>
            </a:r>
            <a:endParaRPr lang="cs-CZ" dirty="0">
              <a:solidFill>
                <a:srgbClr val="CC3399"/>
              </a:solidFill>
            </a:endParaRPr>
          </a:p>
        </p:txBody>
      </p:sp>
      <p:sp>
        <p:nvSpPr>
          <p:cNvPr id="3" name="Zkosené hrany 2"/>
          <p:cNvSpPr/>
          <p:nvPr/>
        </p:nvSpPr>
        <p:spPr>
          <a:xfrm>
            <a:off x="1547813" y="206057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</a:t>
            </a:r>
            <a:r>
              <a:rPr lang="cs-CZ" sz="3200" dirty="0" smtClean="0">
                <a:solidFill>
                  <a:srgbClr val="FFFFFF"/>
                </a:solidFill>
              </a:rPr>
              <a:t>) stráně, pláže, petržele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4" name="Zkosené hrany 3"/>
          <p:cNvSpPr/>
          <p:nvPr/>
        </p:nvSpPr>
        <p:spPr>
          <a:xfrm>
            <a:off x="1547813" y="3213100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</a:t>
            </a:r>
            <a:r>
              <a:rPr lang="cs-CZ" sz="3200" dirty="0" smtClean="0">
                <a:solidFill>
                  <a:srgbClr val="FFFFFF"/>
                </a:solidFill>
              </a:rPr>
              <a:t>) laně, věže, dělnice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5" name="Zkosené hrany 4"/>
          <p:cNvSpPr/>
          <p:nvPr/>
        </p:nvSpPr>
        <p:spPr>
          <a:xfrm>
            <a:off x="1547813" y="436562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</a:t>
            </a:r>
            <a:r>
              <a:rPr lang="cs-CZ" sz="3200" dirty="0" smtClean="0">
                <a:solidFill>
                  <a:srgbClr val="FFFFFF"/>
                </a:solidFill>
              </a:rPr>
              <a:t>) básně, pánve, sklizně 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6" name="Šipka doprava se zářezem 5">
            <a:hlinkClick r:id="rId3" action="ppaction://hlinksldjump"/>
          </p:cNvPr>
          <p:cNvSpPr/>
          <p:nvPr/>
        </p:nvSpPr>
        <p:spPr>
          <a:xfrm flipH="1">
            <a:off x="5500688" y="5643563"/>
            <a:ext cx="2357437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993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CC3399"/>
                </a:solidFill>
              </a:rPr>
              <a:t>Vyber tu řadu slov, kde se všechna slova skloňují podle vzoru „kost “:</a:t>
            </a:r>
            <a:endParaRPr lang="cs-CZ" sz="3200" dirty="0">
              <a:solidFill>
                <a:srgbClr val="CC3399"/>
              </a:solidFill>
            </a:endParaRPr>
          </a:p>
        </p:txBody>
      </p:sp>
      <p:sp>
        <p:nvSpPr>
          <p:cNvPr id="3" name="Zkosené hrany 2"/>
          <p:cNvSpPr/>
          <p:nvPr/>
        </p:nvSpPr>
        <p:spPr>
          <a:xfrm>
            <a:off x="1547813" y="206057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</a:t>
            </a:r>
            <a:r>
              <a:rPr lang="cs-CZ" sz="3200" dirty="0" smtClean="0">
                <a:solidFill>
                  <a:srgbClr val="FFFFFF"/>
                </a:solidFill>
              </a:rPr>
              <a:t>) nemoc, řeč, poušť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4" name="Zkosené hrany 3"/>
          <p:cNvSpPr/>
          <p:nvPr/>
        </p:nvSpPr>
        <p:spPr>
          <a:xfrm>
            <a:off x="1547813" y="3213100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</a:t>
            </a:r>
            <a:r>
              <a:rPr lang="cs-CZ" sz="3200" dirty="0" smtClean="0">
                <a:solidFill>
                  <a:srgbClr val="FFFFFF"/>
                </a:solidFill>
              </a:rPr>
              <a:t>) hůl, konev, starost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5" name="Zkosené hrany 4"/>
          <p:cNvSpPr/>
          <p:nvPr/>
        </p:nvSpPr>
        <p:spPr>
          <a:xfrm>
            <a:off x="1547813" y="436562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</a:t>
            </a:r>
            <a:r>
              <a:rPr lang="cs-CZ" sz="3200" dirty="0" smtClean="0">
                <a:solidFill>
                  <a:srgbClr val="FFFFFF"/>
                </a:solidFill>
              </a:rPr>
              <a:t>) radost, lež, sůl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6" name="Šipka doprava se zářezem 5">
            <a:hlinkClick r:id="rId3" action="ppaction://hlinksldjump"/>
          </p:cNvPr>
          <p:cNvSpPr/>
          <p:nvPr/>
        </p:nvSpPr>
        <p:spPr>
          <a:xfrm flipH="1">
            <a:off x="5500688" y="5643563"/>
            <a:ext cx="2357437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9935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dirty="0" smtClean="0">
                <a:solidFill>
                  <a:srgbClr val="CC3399"/>
                </a:solidFill>
              </a:rPr>
              <a:t>Vzor „kost “ je vzorem: </a:t>
            </a:r>
            <a:endParaRPr lang="cs-CZ" dirty="0">
              <a:solidFill>
                <a:srgbClr val="CC3399"/>
              </a:solidFill>
            </a:endParaRPr>
          </a:p>
        </p:txBody>
      </p:sp>
      <p:sp>
        <p:nvSpPr>
          <p:cNvPr id="3" name="Zkosené hrany 2"/>
          <p:cNvSpPr/>
          <p:nvPr/>
        </p:nvSpPr>
        <p:spPr>
          <a:xfrm>
            <a:off x="1547813" y="206057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 smtClean="0">
                <a:solidFill>
                  <a:srgbClr val="FFFFFF"/>
                </a:solidFill>
              </a:rPr>
              <a:t>a) měkkým 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4" name="Zkosené hrany 3"/>
          <p:cNvSpPr/>
          <p:nvPr/>
        </p:nvSpPr>
        <p:spPr>
          <a:xfrm>
            <a:off x="1547813" y="3213100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 smtClean="0">
                <a:solidFill>
                  <a:srgbClr val="FFFFFF"/>
                </a:solidFill>
              </a:rPr>
              <a:t>b) smíšeným 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5" name="Zkosené hrany 4"/>
          <p:cNvSpPr/>
          <p:nvPr/>
        </p:nvSpPr>
        <p:spPr>
          <a:xfrm>
            <a:off x="1547813" y="436562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 smtClean="0">
                <a:solidFill>
                  <a:srgbClr val="FFFFFF"/>
                </a:solidFill>
              </a:rPr>
              <a:t>c) tvrdým 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6" name="Šipka doprava se zářezem 5">
            <a:hlinkClick r:id="rId3" action="ppaction://hlinksldjump"/>
          </p:cNvPr>
          <p:cNvSpPr/>
          <p:nvPr/>
        </p:nvSpPr>
        <p:spPr>
          <a:xfrm flipH="1">
            <a:off x="5500688" y="5643563"/>
            <a:ext cx="2357437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4993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CC3399"/>
                </a:solidFill>
              </a:rPr>
              <a:t>Kde není chyba? </a:t>
            </a:r>
            <a:endParaRPr lang="cs-CZ" sz="3200" dirty="0">
              <a:solidFill>
                <a:srgbClr val="CC3399"/>
              </a:solidFill>
            </a:endParaRPr>
          </a:p>
        </p:txBody>
      </p:sp>
      <p:sp>
        <p:nvSpPr>
          <p:cNvPr id="3" name="Zkosené hrany 2"/>
          <p:cNvSpPr/>
          <p:nvPr/>
        </p:nvSpPr>
        <p:spPr>
          <a:xfrm>
            <a:off x="1547813" y="206057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>
                <a:solidFill>
                  <a:srgbClr val="FFFFFF"/>
                </a:solidFill>
              </a:rPr>
              <a:t>a</a:t>
            </a:r>
            <a:r>
              <a:rPr lang="cs-CZ" sz="2800" dirty="0" smtClean="0">
                <a:solidFill>
                  <a:srgbClr val="FFFFFF"/>
                </a:solidFill>
              </a:rPr>
              <a:t>) Byli jsme u Boleslavi a u Bratislavy. </a:t>
            </a:r>
            <a:endParaRPr lang="cs-CZ" sz="2800" dirty="0">
              <a:solidFill>
                <a:srgbClr val="FFFFFF"/>
              </a:solidFill>
            </a:endParaRPr>
          </a:p>
        </p:txBody>
      </p:sp>
      <p:sp>
        <p:nvSpPr>
          <p:cNvPr id="4" name="Zkosené hrany 3"/>
          <p:cNvSpPr/>
          <p:nvPr/>
        </p:nvSpPr>
        <p:spPr>
          <a:xfrm>
            <a:off x="1547813" y="3213100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>
                <a:solidFill>
                  <a:srgbClr val="FFFFFF"/>
                </a:solidFill>
              </a:rPr>
              <a:t>b</a:t>
            </a:r>
            <a:r>
              <a:rPr lang="cs-CZ" sz="2800" dirty="0" smtClean="0">
                <a:solidFill>
                  <a:srgbClr val="FFFFFF"/>
                </a:solidFill>
              </a:rPr>
              <a:t>) Byli jsme u Boleslavy a u Bratislavy.</a:t>
            </a:r>
            <a:endParaRPr lang="cs-CZ" sz="2800" dirty="0">
              <a:solidFill>
                <a:srgbClr val="FFFFFF"/>
              </a:solidFill>
            </a:endParaRPr>
          </a:p>
        </p:txBody>
      </p:sp>
      <p:sp>
        <p:nvSpPr>
          <p:cNvPr id="5" name="Zkosené hrany 4"/>
          <p:cNvSpPr/>
          <p:nvPr/>
        </p:nvSpPr>
        <p:spPr>
          <a:xfrm>
            <a:off x="1547813" y="436562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 smtClean="0">
                <a:solidFill>
                  <a:srgbClr val="FFFFFF"/>
                </a:solidFill>
              </a:rPr>
              <a:t>c) Byli jsme u Boleslavy a u Bratislavy. </a:t>
            </a:r>
            <a:endParaRPr lang="cs-CZ" sz="2800" dirty="0">
              <a:solidFill>
                <a:srgbClr val="FFFFFF"/>
              </a:solidFill>
            </a:endParaRPr>
          </a:p>
        </p:txBody>
      </p:sp>
      <p:sp>
        <p:nvSpPr>
          <p:cNvPr id="6" name="Šipka doprava se zářezem 5">
            <a:hlinkClick r:id="rId3" action="ppaction://hlinksldjump"/>
          </p:cNvPr>
          <p:cNvSpPr/>
          <p:nvPr/>
        </p:nvSpPr>
        <p:spPr>
          <a:xfrm flipH="1">
            <a:off x="5500688" y="5643563"/>
            <a:ext cx="2357437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9935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CC3399"/>
                </a:solidFill>
              </a:rPr>
              <a:t>Ve které řadě je slovo, které se neskloňuje podle vzoru „kost“? </a:t>
            </a:r>
            <a:endParaRPr lang="cs-CZ" sz="3200" dirty="0">
              <a:solidFill>
                <a:srgbClr val="CC3399"/>
              </a:solidFill>
            </a:endParaRPr>
          </a:p>
        </p:txBody>
      </p:sp>
      <p:sp>
        <p:nvSpPr>
          <p:cNvPr id="3" name="Zkosené hrany 2"/>
          <p:cNvSpPr/>
          <p:nvPr/>
        </p:nvSpPr>
        <p:spPr>
          <a:xfrm>
            <a:off x="1547813" y="206057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</a:t>
            </a:r>
            <a:r>
              <a:rPr lang="cs-CZ" sz="3200" dirty="0" smtClean="0">
                <a:solidFill>
                  <a:srgbClr val="FFFFFF"/>
                </a:solidFill>
              </a:rPr>
              <a:t>) ve vsi, o soli, 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4" name="Zkosené hrany 3"/>
          <p:cNvSpPr/>
          <p:nvPr/>
        </p:nvSpPr>
        <p:spPr>
          <a:xfrm>
            <a:off x="1547813" y="3213100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</a:t>
            </a:r>
            <a:r>
              <a:rPr lang="cs-CZ" sz="3200" dirty="0" smtClean="0">
                <a:solidFill>
                  <a:srgbClr val="FFFFFF"/>
                </a:solidFill>
              </a:rPr>
              <a:t>) v noci, v obci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5" name="Zkosené hrany 4"/>
          <p:cNvSpPr/>
          <p:nvPr/>
        </p:nvSpPr>
        <p:spPr>
          <a:xfrm>
            <a:off x="1547813" y="436562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</a:t>
            </a:r>
            <a:r>
              <a:rPr lang="cs-CZ" sz="3200" dirty="0" smtClean="0">
                <a:solidFill>
                  <a:srgbClr val="FFFFFF"/>
                </a:solidFill>
              </a:rPr>
              <a:t>) o radosti, u věci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6" name="Šipka doprava se zářezem 5">
            <a:hlinkClick r:id="rId3" action="ppaction://hlinksldjump"/>
          </p:cNvPr>
          <p:cNvSpPr/>
          <p:nvPr/>
        </p:nvSpPr>
        <p:spPr>
          <a:xfrm flipH="1">
            <a:off x="5500688" y="5643563"/>
            <a:ext cx="2357437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49935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solidFill>
                  <a:srgbClr val="CC3399"/>
                </a:solidFill>
              </a:rPr>
              <a:t>Najdi řadu slov, která jsou všechna rodu ženského:</a:t>
            </a:r>
            <a:endParaRPr lang="cs-CZ" sz="3600" dirty="0">
              <a:solidFill>
                <a:srgbClr val="CC3399"/>
              </a:solidFill>
            </a:endParaRPr>
          </a:p>
        </p:txBody>
      </p:sp>
      <p:sp>
        <p:nvSpPr>
          <p:cNvPr id="3" name="Zkosené hrany 2"/>
          <p:cNvSpPr/>
          <p:nvPr/>
        </p:nvSpPr>
        <p:spPr>
          <a:xfrm>
            <a:off x="1547813" y="206057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</a:t>
            </a:r>
            <a:r>
              <a:rPr lang="cs-CZ" sz="3200" dirty="0" smtClean="0">
                <a:solidFill>
                  <a:srgbClr val="FFFFFF"/>
                </a:solidFill>
              </a:rPr>
              <a:t>) stodola, židle, okna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4" name="Zkosené hrany 3"/>
          <p:cNvSpPr/>
          <p:nvPr/>
        </p:nvSpPr>
        <p:spPr>
          <a:xfrm>
            <a:off x="1547813" y="3213100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</a:t>
            </a:r>
            <a:r>
              <a:rPr lang="cs-CZ" sz="3200" dirty="0" smtClean="0">
                <a:solidFill>
                  <a:srgbClr val="FFFFFF"/>
                </a:solidFill>
              </a:rPr>
              <a:t>) matice, nůše, skříň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5" name="Zkosené hrany 4"/>
          <p:cNvSpPr/>
          <p:nvPr/>
        </p:nvSpPr>
        <p:spPr>
          <a:xfrm>
            <a:off x="1547813" y="436562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</a:t>
            </a:r>
            <a:r>
              <a:rPr lang="cs-CZ" sz="3200" dirty="0" smtClean="0">
                <a:solidFill>
                  <a:srgbClr val="FFFFFF"/>
                </a:solidFill>
              </a:rPr>
              <a:t>) lednice, kůlna, auta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6" name="Šipka doprava se zářezem 5">
            <a:hlinkClick r:id="rId3" action="ppaction://hlinksldjump"/>
          </p:cNvPr>
          <p:cNvSpPr/>
          <p:nvPr/>
        </p:nvSpPr>
        <p:spPr>
          <a:xfrm flipH="1">
            <a:off x="5500688" y="5643563"/>
            <a:ext cx="2357437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s odříznutým rohem na stejné straně 3"/>
          <p:cNvSpPr/>
          <p:nvPr/>
        </p:nvSpPr>
        <p:spPr>
          <a:xfrm>
            <a:off x="251520" y="1628800"/>
            <a:ext cx="2214563" cy="785812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bg1"/>
                </a:solidFill>
              </a:rPr>
              <a:t>růže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5" name="Obdélník s odříznutým rohem na stejné straně 4"/>
          <p:cNvSpPr/>
          <p:nvPr/>
        </p:nvSpPr>
        <p:spPr>
          <a:xfrm>
            <a:off x="251520" y="3645024"/>
            <a:ext cx="2214563" cy="785812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bg1"/>
                </a:solidFill>
              </a:rPr>
              <a:t>kost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6" name="Obdélník s odříznutým rohem na stejné straně 5"/>
          <p:cNvSpPr/>
          <p:nvPr/>
        </p:nvSpPr>
        <p:spPr>
          <a:xfrm>
            <a:off x="251520" y="5805264"/>
            <a:ext cx="2214563" cy="785812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bg1"/>
                </a:solidFill>
              </a:rPr>
              <a:t>shrnutí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7" name="Obdélník s odříznutým rohem na stejné straně 6"/>
          <p:cNvSpPr/>
          <p:nvPr/>
        </p:nvSpPr>
        <p:spPr>
          <a:xfrm>
            <a:off x="251520" y="2636912"/>
            <a:ext cx="2214563" cy="785813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bg1"/>
                </a:solidFill>
              </a:rPr>
              <a:t>píseň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8" name="Obdélník s odříznutým rohem na stejné straně 7"/>
          <p:cNvSpPr/>
          <p:nvPr/>
        </p:nvSpPr>
        <p:spPr>
          <a:xfrm>
            <a:off x="251520" y="548680"/>
            <a:ext cx="2214563" cy="785813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bg1"/>
                </a:solidFill>
              </a:rPr>
              <a:t> </a:t>
            </a:r>
            <a:r>
              <a:rPr lang="cs-CZ" sz="3200" dirty="0" smtClean="0">
                <a:solidFill>
                  <a:schemeClr val="bg1"/>
                </a:solidFill>
              </a:rPr>
              <a:t>žena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9" name="Obdélník s odříznutým rohem na stejné straně 8"/>
          <p:cNvSpPr/>
          <p:nvPr/>
        </p:nvSpPr>
        <p:spPr>
          <a:xfrm>
            <a:off x="251520" y="4725144"/>
            <a:ext cx="2214563" cy="785813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bg1"/>
                </a:solidFill>
              </a:rPr>
              <a:t>rod ženský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14" name="Obdélník s odříznutým rohem na stejné straně 13">
            <a:hlinkClick r:id="rId3" action="ppaction://hlinksldjump"/>
          </p:cNvPr>
          <p:cNvSpPr/>
          <p:nvPr/>
        </p:nvSpPr>
        <p:spPr>
          <a:xfrm>
            <a:off x="2627784" y="548680"/>
            <a:ext cx="1500187" cy="785813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15" name="Obdélník s odříznutým rohem na stejné straně 14">
            <a:hlinkClick r:id="rId4" action="ppaction://hlinksldjump"/>
          </p:cNvPr>
          <p:cNvSpPr/>
          <p:nvPr/>
        </p:nvSpPr>
        <p:spPr>
          <a:xfrm>
            <a:off x="4211960" y="548680"/>
            <a:ext cx="1500187" cy="785813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6" name="Obdélník s odříznutým rohem na stejné straně 15">
            <a:hlinkClick r:id="rId5" action="ppaction://hlinksldjump"/>
          </p:cNvPr>
          <p:cNvSpPr/>
          <p:nvPr/>
        </p:nvSpPr>
        <p:spPr>
          <a:xfrm>
            <a:off x="5868144" y="548680"/>
            <a:ext cx="1500187" cy="785813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17" name="Obdélník s odříznutým rohem na stejné straně 16">
            <a:hlinkClick r:id="rId6" action="ppaction://hlinksldjump"/>
          </p:cNvPr>
          <p:cNvSpPr/>
          <p:nvPr/>
        </p:nvSpPr>
        <p:spPr>
          <a:xfrm>
            <a:off x="7452320" y="548680"/>
            <a:ext cx="1500187" cy="785813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8" name="Obdélník s odříznutým rohem na stejné straně 17">
            <a:hlinkClick r:id="rId7" action="ppaction://hlinksldjump"/>
          </p:cNvPr>
          <p:cNvSpPr/>
          <p:nvPr/>
        </p:nvSpPr>
        <p:spPr>
          <a:xfrm>
            <a:off x="2627784" y="1628800"/>
            <a:ext cx="1500187" cy="785812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19" name="Obdélník s odříznutým rohem na stejné straně 18">
            <a:hlinkClick r:id="rId8" action="ppaction://hlinksldjump"/>
          </p:cNvPr>
          <p:cNvSpPr/>
          <p:nvPr/>
        </p:nvSpPr>
        <p:spPr>
          <a:xfrm>
            <a:off x="4211960" y="1628800"/>
            <a:ext cx="1500187" cy="785812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0" name="Obdélník s odříznutým rohem na stejné straně 19">
            <a:hlinkClick r:id="rId9" action="ppaction://hlinksldjump"/>
          </p:cNvPr>
          <p:cNvSpPr/>
          <p:nvPr/>
        </p:nvSpPr>
        <p:spPr>
          <a:xfrm>
            <a:off x="5868144" y="1628800"/>
            <a:ext cx="1500187" cy="785812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21" name="Obdélník s odříznutým rohem na stejné straně 20">
            <a:hlinkClick r:id="rId10" action="ppaction://hlinksldjump"/>
          </p:cNvPr>
          <p:cNvSpPr/>
          <p:nvPr/>
        </p:nvSpPr>
        <p:spPr>
          <a:xfrm>
            <a:off x="7452320" y="1628800"/>
            <a:ext cx="1500187" cy="785812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22" name="Obdélník s odříznutým rohem na stejné straně 21">
            <a:hlinkClick r:id="rId11" action="ppaction://hlinksldjump"/>
          </p:cNvPr>
          <p:cNvSpPr/>
          <p:nvPr/>
        </p:nvSpPr>
        <p:spPr>
          <a:xfrm>
            <a:off x="2627784" y="2636912"/>
            <a:ext cx="1500187" cy="785813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3" name="Obdélník s odříznutým rohem na stejné straně 22">
            <a:hlinkClick r:id="rId12" action="ppaction://hlinksldjump"/>
          </p:cNvPr>
          <p:cNvSpPr/>
          <p:nvPr/>
        </p:nvSpPr>
        <p:spPr>
          <a:xfrm>
            <a:off x="4211960" y="2636912"/>
            <a:ext cx="1500187" cy="785813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4" name="Obdélník s odříznutým rohem na stejné straně 23">
            <a:hlinkClick r:id="rId13" action="ppaction://hlinksldjump"/>
          </p:cNvPr>
          <p:cNvSpPr/>
          <p:nvPr/>
        </p:nvSpPr>
        <p:spPr>
          <a:xfrm>
            <a:off x="5868144" y="2636912"/>
            <a:ext cx="1500187" cy="785813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25" name="Obdélník s odříznutým rohem na stejné straně 24">
            <a:hlinkClick r:id="rId14" action="ppaction://hlinksldjump"/>
          </p:cNvPr>
          <p:cNvSpPr/>
          <p:nvPr/>
        </p:nvSpPr>
        <p:spPr>
          <a:xfrm>
            <a:off x="7452320" y="2636912"/>
            <a:ext cx="1500187" cy="785813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26" name="Obdélník s odříznutým rohem na stejné straně 25">
            <a:hlinkClick r:id="rId15" action="ppaction://hlinksldjump"/>
          </p:cNvPr>
          <p:cNvSpPr/>
          <p:nvPr/>
        </p:nvSpPr>
        <p:spPr>
          <a:xfrm>
            <a:off x="2627784" y="3645024"/>
            <a:ext cx="1500187" cy="785812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7" name="Obdélník s odříznutým rohem na stejné straně 26">
            <a:hlinkClick r:id="rId16" action="ppaction://hlinksldjump"/>
          </p:cNvPr>
          <p:cNvSpPr/>
          <p:nvPr/>
        </p:nvSpPr>
        <p:spPr>
          <a:xfrm>
            <a:off x="4211960" y="3645024"/>
            <a:ext cx="1500187" cy="785812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8" name="Obdélník s odříznutým rohem na stejné straně 27">
            <a:hlinkClick r:id="rId17" action="ppaction://hlinksldjump"/>
          </p:cNvPr>
          <p:cNvSpPr/>
          <p:nvPr/>
        </p:nvSpPr>
        <p:spPr>
          <a:xfrm>
            <a:off x="5868144" y="3645024"/>
            <a:ext cx="1500187" cy="785812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29" name="Obdélník s odříznutým rohem na stejné straně 28">
            <a:hlinkClick r:id="rId18" action="ppaction://hlinksldjump"/>
          </p:cNvPr>
          <p:cNvSpPr/>
          <p:nvPr/>
        </p:nvSpPr>
        <p:spPr>
          <a:xfrm>
            <a:off x="7452320" y="3645024"/>
            <a:ext cx="1500187" cy="785812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30" name="Obdélník s odříznutým rohem na stejné straně 29">
            <a:hlinkClick r:id="rId19" action="ppaction://hlinksldjump"/>
          </p:cNvPr>
          <p:cNvSpPr/>
          <p:nvPr/>
        </p:nvSpPr>
        <p:spPr>
          <a:xfrm>
            <a:off x="2627784" y="4725144"/>
            <a:ext cx="1500187" cy="785813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1" name="Obdélník s odříznutým rohem na stejné straně 30">
            <a:hlinkClick r:id="rId20" action="ppaction://hlinksldjump"/>
          </p:cNvPr>
          <p:cNvSpPr/>
          <p:nvPr/>
        </p:nvSpPr>
        <p:spPr>
          <a:xfrm>
            <a:off x="4211960" y="4725144"/>
            <a:ext cx="1500187" cy="785813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32" name="Obdélník s odříznutým rohem na stejné straně 31">
            <a:hlinkClick r:id="rId21" action="ppaction://hlinksldjump"/>
          </p:cNvPr>
          <p:cNvSpPr/>
          <p:nvPr/>
        </p:nvSpPr>
        <p:spPr>
          <a:xfrm>
            <a:off x="5796136" y="4725144"/>
            <a:ext cx="1500187" cy="785813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33" name="Obdélník s odříznutým rohem na stejné straně 32">
            <a:hlinkClick r:id="rId22" action="ppaction://hlinksldjump"/>
          </p:cNvPr>
          <p:cNvSpPr/>
          <p:nvPr/>
        </p:nvSpPr>
        <p:spPr>
          <a:xfrm>
            <a:off x="7452320" y="4725144"/>
            <a:ext cx="1500187" cy="785813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34" name="Obdélník s odříznutým rohem na stejné straně 33">
            <a:hlinkClick r:id="rId23" action="ppaction://hlinksldjump"/>
          </p:cNvPr>
          <p:cNvSpPr/>
          <p:nvPr/>
        </p:nvSpPr>
        <p:spPr>
          <a:xfrm>
            <a:off x="2643188" y="5786438"/>
            <a:ext cx="1500187" cy="785812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5" name="Obdélník s odříznutým rohem na stejné straně 34">
            <a:hlinkClick r:id="rId24" action="ppaction://hlinksldjump"/>
          </p:cNvPr>
          <p:cNvSpPr/>
          <p:nvPr/>
        </p:nvSpPr>
        <p:spPr>
          <a:xfrm>
            <a:off x="4214813" y="5786438"/>
            <a:ext cx="1500187" cy="785812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36" name="Obdélník s odříznutým rohem na stejné straně 35">
            <a:hlinkClick r:id="rId25" action="ppaction://hlinksldjump"/>
          </p:cNvPr>
          <p:cNvSpPr/>
          <p:nvPr/>
        </p:nvSpPr>
        <p:spPr>
          <a:xfrm>
            <a:off x="5786438" y="5786438"/>
            <a:ext cx="1500187" cy="785812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37" name="Obdélník s odříznutým rohem na stejné straně 36">
            <a:hlinkClick r:id="rId26" action="ppaction://hlinksldjump"/>
          </p:cNvPr>
          <p:cNvSpPr/>
          <p:nvPr/>
        </p:nvSpPr>
        <p:spPr>
          <a:xfrm>
            <a:off x="7452320" y="5805264"/>
            <a:ext cx="1500187" cy="785812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bg1"/>
                </a:solidFill>
              </a:rPr>
              <a:t>400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 nodeType="clickPar">
                      <p:stCondLst>
                        <p:cond delay="0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 nodeType="clickPar">
                      <p:stCondLst>
                        <p:cond delay="0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 nodeType="clickPar">
                      <p:stCondLst>
                        <p:cond delay="0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 nodeType="clickPar">
                      <p:stCondLst>
                        <p:cond delay="0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 nodeType="clickPar">
                      <p:stCondLst>
                        <p:cond delay="0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 nodeType="clickPar">
                      <p:stCondLst>
                        <p:cond delay="0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49935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3600" dirty="0" smtClean="0">
                <a:solidFill>
                  <a:srgbClr val="CC3399"/>
                </a:solidFill>
              </a:rPr>
              <a:t>Na podstatná jména rodu ženského si ukážeme v jednotném čísle:</a:t>
            </a:r>
            <a:endParaRPr lang="cs-CZ" sz="3600" dirty="0">
              <a:solidFill>
                <a:srgbClr val="CC3399"/>
              </a:solidFill>
            </a:endParaRPr>
          </a:p>
        </p:txBody>
      </p:sp>
      <p:sp>
        <p:nvSpPr>
          <p:cNvPr id="3" name="Zkosené hrany 2"/>
          <p:cNvSpPr/>
          <p:nvPr/>
        </p:nvSpPr>
        <p:spPr>
          <a:xfrm>
            <a:off x="1547813" y="206057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 smtClean="0">
                <a:solidFill>
                  <a:srgbClr val="FFFFFF"/>
                </a:solidFill>
              </a:rPr>
              <a:t>a) ta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4" name="Zkosené hrany 3"/>
          <p:cNvSpPr/>
          <p:nvPr/>
        </p:nvSpPr>
        <p:spPr>
          <a:xfrm>
            <a:off x="1547813" y="3213100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 smtClean="0">
                <a:solidFill>
                  <a:srgbClr val="FFFFFF"/>
                </a:solidFill>
              </a:rPr>
              <a:t>b) to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5" name="Zkosené hrany 4"/>
          <p:cNvSpPr/>
          <p:nvPr/>
        </p:nvSpPr>
        <p:spPr>
          <a:xfrm>
            <a:off x="1547813" y="436562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</a:t>
            </a:r>
            <a:r>
              <a:rPr lang="cs-CZ" sz="3200" dirty="0" smtClean="0">
                <a:solidFill>
                  <a:srgbClr val="FFFFFF"/>
                </a:solidFill>
              </a:rPr>
              <a:t>) ten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6" name="Šipka doprava se zářezem 5">
            <a:hlinkClick r:id="rId3" action="ppaction://hlinksldjump"/>
          </p:cNvPr>
          <p:cNvSpPr/>
          <p:nvPr/>
        </p:nvSpPr>
        <p:spPr>
          <a:xfrm flipH="1">
            <a:off x="5500688" y="5643563"/>
            <a:ext cx="2357437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9935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rgbClr val="CC3399"/>
                </a:solidFill>
              </a:rPr>
              <a:t>Vzory podstatných jmen </a:t>
            </a:r>
            <a:r>
              <a:rPr lang="cs-CZ" sz="4000" smtClean="0">
                <a:solidFill>
                  <a:srgbClr val="CC3399"/>
                </a:solidFill>
              </a:rPr>
              <a:t>rodu ženského jsou</a:t>
            </a:r>
            <a:r>
              <a:rPr lang="cs-CZ" sz="4000" dirty="0" smtClean="0">
                <a:solidFill>
                  <a:srgbClr val="CC3399"/>
                </a:solidFill>
              </a:rPr>
              <a:t>:</a:t>
            </a:r>
            <a:endParaRPr lang="cs-CZ" sz="4000" dirty="0">
              <a:solidFill>
                <a:srgbClr val="CC3399"/>
              </a:solidFill>
            </a:endParaRPr>
          </a:p>
        </p:txBody>
      </p:sp>
      <p:sp>
        <p:nvSpPr>
          <p:cNvPr id="3" name="Zkosené hrany 2"/>
          <p:cNvSpPr/>
          <p:nvPr/>
        </p:nvSpPr>
        <p:spPr>
          <a:xfrm>
            <a:off x="1547813" y="206057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 smtClean="0">
                <a:solidFill>
                  <a:srgbClr val="FFFFFF"/>
                </a:solidFill>
              </a:rPr>
              <a:t>a) žena, růže, píseň, most 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4" name="Zkosené hrany 3"/>
          <p:cNvSpPr/>
          <p:nvPr/>
        </p:nvSpPr>
        <p:spPr>
          <a:xfrm>
            <a:off x="1547813" y="3213100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 smtClean="0">
                <a:solidFill>
                  <a:srgbClr val="FFFFFF"/>
                </a:solidFill>
              </a:rPr>
              <a:t>b) růže, kost, píseň, žena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5" name="Zkosené hrany 4"/>
          <p:cNvSpPr/>
          <p:nvPr/>
        </p:nvSpPr>
        <p:spPr>
          <a:xfrm>
            <a:off x="1547813" y="436562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 smtClean="0">
                <a:solidFill>
                  <a:srgbClr val="FFFFFF"/>
                </a:solidFill>
              </a:rPr>
              <a:t>c) žena, květina, píseň, dost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6" name="Šipka doprava se zářezem 5">
            <a:hlinkClick r:id="rId3" action="ppaction://hlinksldjump"/>
          </p:cNvPr>
          <p:cNvSpPr/>
          <p:nvPr/>
        </p:nvSpPr>
        <p:spPr>
          <a:xfrm flipH="1">
            <a:off x="5500688" y="5643563"/>
            <a:ext cx="2357437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9935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CC3399"/>
                </a:solidFill>
              </a:rPr>
              <a:t>Ve které větě jsou všechna podstatná jména pouze rodu ženského:</a:t>
            </a:r>
            <a:endParaRPr lang="cs-CZ" sz="3200" dirty="0">
              <a:solidFill>
                <a:srgbClr val="CC3399"/>
              </a:solidFill>
            </a:endParaRPr>
          </a:p>
        </p:txBody>
      </p:sp>
      <p:sp>
        <p:nvSpPr>
          <p:cNvPr id="3" name="Zkosené hrany 2"/>
          <p:cNvSpPr/>
          <p:nvPr/>
        </p:nvSpPr>
        <p:spPr>
          <a:xfrm>
            <a:off x="1547813" y="206057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>
                <a:solidFill>
                  <a:srgbClr val="FFFFFF"/>
                </a:solidFill>
              </a:rPr>
              <a:t>a</a:t>
            </a:r>
            <a:r>
              <a:rPr lang="cs-CZ" sz="2400" dirty="0" smtClean="0">
                <a:solidFill>
                  <a:srgbClr val="FFFFFF"/>
                </a:solidFill>
              </a:rPr>
              <a:t>) Ve třídě seděli žáci.</a:t>
            </a:r>
            <a:endParaRPr lang="cs-CZ" sz="2400" dirty="0">
              <a:solidFill>
                <a:srgbClr val="FFFFFF"/>
              </a:solidFill>
            </a:endParaRPr>
          </a:p>
        </p:txBody>
      </p:sp>
      <p:sp>
        <p:nvSpPr>
          <p:cNvPr id="4" name="Zkosené hrany 3"/>
          <p:cNvSpPr/>
          <p:nvPr/>
        </p:nvSpPr>
        <p:spPr>
          <a:xfrm>
            <a:off x="1547813" y="3213100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 smtClean="0">
                <a:solidFill>
                  <a:srgbClr val="FFFFFF"/>
                </a:solidFill>
              </a:rPr>
              <a:t>b) Pásl jsem krávy a jehňata. </a:t>
            </a:r>
            <a:endParaRPr lang="cs-CZ" sz="2400" dirty="0">
              <a:solidFill>
                <a:srgbClr val="FFFFFF"/>
              </a:solidFill>
            </a:endParaRPr>
          </a:p>
        </p:txBody>
      </p:sp>
      <p:sp>
        <p:nvSpPr>
          <p:cNvPr id="5" name="Zkosené hrany 4"/>
          <p:cNvSpPr/>
          <p:nvPr/>
        </p:nvSpPr>
        <p:spPr>
          <a:xfrm>
            <a:off x="1547813" y="436562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>
                <a:solidFill>
                  <a:srgbClr val="FFFFFF"/>
                </a:solidFill>
              </a:rPr>
              <a:t>c</a:t>
            </a:r>
            <a:r>
              <a:rPr lang="cs-CZ" sz="2400" dirty="0" smtClean="0">
                <a:solidFill>
                  <a:srgbClr val="FFFFFF"/>
                </a:solidFill>
              </a:rPr>
              <a:t>) Seděl jsem v pracovně na židli. </a:t>
            </a:r>
            <a:endParaRPr lang="cs-CZ" sz="2400" dirty="0">
              <a:solidFill>
                <a:srgbClr val="FFFFFF"/>
              </a:solidFill>
            </a:endParaRPr>
          </a:p>
        </p:txBody>
      </p:sp>
      <p:sp>
        <p:nvSpPr>
          <p:cNvPr id="6" name="Šipka doprava se zářezem 5">
            <a:hlinkClick r:id="rId3" action="ppaction://hlinksldjump"/>
          </p:cNvPr>
          <p:cNvSpPr/>
          <p:nvPr/>
        </p:nvSpPr>
        <p:spPr>
          <a:xfrm flipH="1">
            <a:off x="5500688" y="5643563"/>
            <a:ext cx="2357437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4993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CC3399"/>
                </a:solidFill>
              </a:rPr>
              <a:t>Ve které řadě je chyba? </a:t>
            </a:r>
            <a:endParaRPr lang="cs-CZ" sz="3200" dirty="0">
              <a:solidFill>
                <a:srgbClr val="CC3399"/>
              </a:solidFill>
            </a:endParaRPr>
          </a:p>
        </p:txBody>
      </p:sp>
      <p:sp>
        <p:nvSpPr>
          <p:cNvPr id="3" name="Zkosené hrany 2"/>
          <p:cNvSpPr/>
          <p:nvPr/>
        </p:nvSpPr>
        <p:spPr>
          <a:xfrm>
            <a:off x="1547813" y="206057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 smtClean="0">
                <a:solidFill>
                  <a:srgbClr val="FFFFFF"/>
                </a:solidFill>
              </a:rPr>
              <a:t>a) pod koly, u </a:t>
            </a:r>
            <a:r>
              <a:rPr lang="cs-CZ" sz="3200" dirty="0" err="1" smtClean="0">
                <a:solidFill>
                  <a:srgbClr val="FFFFFF"/>
                </a:solidFill>
              </a:rPr>
              <a:t>Moravi</a:t>
            </a:r>
            <a:r>
              <a:rPr lang="cs-CZ" sz="3200" dirty="0" smtClean="0">
                <a:solidFill>
                  <a:srgbClr val="FFFFFF"/>
                </a:solidFill>
              </a:rPr>
              <a:t>, 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4" name="Zkosené hrany 3"/>
          <p:cNvSpPr/>
          <p:nvPr/>
        </p:nvSpPr>
        <p:spPr>
          <a:xfrm>
            <a:off x="1547813" y="3213100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</a:t>
            </a:r>
            <a:r>
              <a:rPr lang="cs-CZ" sz="3200" dirty="0" smtClean="0">
                <a:solidFill>
                  <a:srgbClr val="FFFFFF"/>
                </a:solidFill>
              </a:rPr>
              <a:t>) mezi jídly, v louži 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5" name="Zkosené hrany 4"/>
          <p:cNvSpPr/>
          <p:nvPr/>
        </p:nvSpPr>
        <p:spPr>
          <a:xfrm>
            <a:off x="1547813" y="436562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</a:t>
            </a:r>
            <a:r>
              <a:rPr lang="cs-CZ" sz="3200" dirty="0" smtClean="0">
                <a:solidFill>
                  <a:srgbClr val="FFFFFF"/>
                </a:solidFill>
              </a:rPr>
              <a:t>) s šídly, na holi 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6" name="Šipka doprava se zářezem 5">
            <a:hlinkClick r:id="rId3" action="ppaction://hlinksldjump"/>
          </p:cNvPr>
          <p:cNvSpPr/>
          <p:nvPr/>
        </p:nvSpPr>
        <p:spPr>
          <a:xfrm flipH="1">
            <a:off x="5500688" y="5643563"/>
            <a:ext cx="2357437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99350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cs-CZ" sz="3200" dirty="0" smtClean="0">
                <a:solidFill>
                  <a:srgbClr val="CC3399"/>
                </a:solidFill>
              </a:rPr>
              <a:t>Najdi řadu s vetřelcem:</a:t>
            </a:r>
            <a:endParaRPr lang="cs-CZ" sz="3200" dirty="0" smtClean="0">
              <a:solidFill>
                <a:srgbClr val="CC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Zkosené hrany 2"/>
          <p:cNvSpPr/>
          <p:nvPr/>
        </p:nvSpPr>
        <p:spPr>
          <a:xfrm>
            <a:off x="1547813" y="206057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>
                <a:solidFill>
                  <a:srgbClr val="FFFFFF"/>
                </a:solidFill>
              </a:rPr>
              <a:t>a</a:t>
            </a:r>
            <a:r>
              <a:rPr lang="cs-CZ" sz="2400" dirty="0" smtClean="0">
                <a:solidFill>
                  <a:srgbClr val="FFFFFF"/>
                </a:solidFill>
              </a:rPr>
              <a:t>) propiska, pisatelka, zapisovatelka</a:t>
            </a:r>
            <a:endParaRPr lang="cs-CZ" sz="2400" dirty="0">
              <a:solidFill>
                <a:srgbClr val="FFFFFF"/>
              </a:solidFill>
            </a:endParaRPr>
          </a:p>
        </p:txBody>
      </p:sp>
      <p:sp>
        <p:nvSpPr>
          <p:cNvPr id="4" name="Zkosené hrany 3"/>
          <p:cNvSpPr/>
          <p:nvPr/>
        </p:nvSpPr>
        <p:spPr>
          <a:xfrm>
            <a:off x="1547813" y="3213100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>
                <a:solidFill>
                  <a:srgbClr val="FFFFFF"/>
                </a:solidFill>
              </a:rPr>
              <a:t>b</a:t>
            </a:r>
            <a:r>
              <a:rPr lang="cs-CZ" sz="2400" dirty="0" smtClean="0">
                <a:solidFill>
                  <a:srgbClr val="FFFFFF"/>
                </a:solidFill>
              </a:rPr>
              <a:t>) </a:t>
            </a:r>
            <a:r>
              <a:rPr lang="cs-CZ" sz="2400" dirty="0" smtClean="0">
                <a:solidFill>
                  <a:srgbClr val="FFFFFF"/>
                </a:solidFill>
              </a:rPr>
              <a:t>dobyvatelka</a:t>
            </a:r>
            <a:r>
              <a:rPr lang="cs-CZ" sz="2400" dirty="0" smtClean="0">
                <a:solidFill>
                  <a:srgbClr val="FFFFFF"/>
                </a:solidFill>
              </a:rPr>
              <a:t>, obyvatelka</a:t>
            </a:r>
            <a:r>
              <a:rPr lang="cs-CZ" sz="2400" smtClean="0">
                <a:solidFill>
                  <a:srgbClr val="FFFFFF"/>
                </a:solidFill>
              </a:rPr>
              <a:t>, nabyvatelka </a:t>
            </a:r>
            <a:endParaRPr lang="cs-CZ" sz="2400" dirty="0">
              <a:solidFill>
                <a:srgbClr val="FFFFFF"/>
              </a:solidFill>
            </a:endParaRPr>
          </a:p>
        </p:txBody>
      </p:sp>
      <p:sp>
        <p:nvSpPr>
          <p:cNvPr id="5" name="Zkosené hrany 4"/>
          <p:cNvSpPr/>
          <p:nvPr/>
        </p:nvSpPr>
        <p:spPr>
          <a:xfrm>
            <a:off x="1547813" y="436562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 smtClean="0">
                <a:solidFill>
                  <a:srgbClr val="FFFFFF"/>
                </a:solidFill>
              </a:rPr>
              <a:t>c) stavitelka, stavebnice, pokladnice</a:t>
            </a:r>
            <a:endParaRPr lang="cs-CZ" sz="2400" dirty="0">
              <a:solidFill>
                <a:srgbClr val="FFFFFF"/>
              </a:solidFill>
            </a:endParaRPr>
          </a:p>
        </p:txBody>
      </p:sp>
      <p:sp>
        <p:nvSpPr>
          <p:cNvPr id="6" name="Šipka doprava se zářezem 5">
            <a:hlinkClick r:id="rId3" action="ppaction://hlinksldjump"/>
          </p:cNvPr>
          <p:cNvSpPr/>
          <p:nvPr/>
        </p:nvSpPr>
        <p:spPr>
          <a:xfrm flipH="1">
            <a:off x="5500688" y="5643563"/>
            <a:ext cx="2357437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499350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cs-CZ" sz="3200" dirty="0" smtClean="0">
                <a:solidFill>
                  <a:srgbClr val="CC3399"/>
                </a:solidFill>
              </a:rPr>
              <a:t>Ve slově „bytosti “ je příponovou částí: 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Zkosené hrany 2"/>
          <p:cNvSpPr/>
          <p:nvPr/>
        </p:nvSpPr>
        <p:spPr>
          <a:xfrm>
            <a:off x="1547664" y="1988840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 smtClean="0">
                <a:solidFill>
                  <a:srgbClr val="FFFFFF"/>
                </a:solidFill>
              </a:rPr>
              <a:t>a) </a:t>
            </a:r>
            <a:r>
              <a:rPr lang="cs-CZ" sz="3200" dirty="0" err="1" smtClean="0">
                <a:solidFill>
                  <a:srgbClr val="FFFFFF"/>
                </a:solidFill>
              </a:rPr>
              <a:t>sti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4" name="Zkosené hrany 3"/>
          <p:cNvSpPr/>
          <p:nvPr/>
        </p:nvSpPr>
        <p:spPr>
          <a:xfrm>
            <a:off x="1547813" y="3213100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  <a:cs typeface="Arial" charset="0"/>
              </a:rPr>
              <a:t>b</a:t>
            </a:r>
            <a:r>
              <a:rPr lang="cs-CZ" sz="3200" dirty="0" smtClean="0">
                <a:solidFill>
                  <a:srgbClr val="FFFFFF"/>
                </a:solidFill>
                <a:cs typeface="Arial" charset="0"/>
              </a:rPr>
              <a:t>) </a:t>
            </a:r>
            <a:r>
              <a:rPr lang="cs-CZ" sz="3200" dirty="0" err="1" smtClean="0">
                <a:solidFill>
                  <a:srgbClr val="FFFFFF"/>
                </a:solidFill>
                <a:cs typeface="Arial" charset="0"/>
              </a:rPr>
              <a:t>osti</a:t>
            </a:r>
            <a:endParaRPr lang="cs-CZ" sz="3200" dirty="0" smtClean="0"/>
          </a:p>
        </p:txBody>
      </p:sp>
      <p:sp>
        <p:nvSpPr>
          <p:cNvPr id="5" name="Zkosené hrany 4"/>
          <p:cNvSpPr/>
          <p:nvPr/>
        </p:nvSpPr>
        <p:spPr>
          <a:xfrm>
            <a:off x="1547813" y="4365625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 smtClean="0">
                <a:solidFill>
                  <a:srgbClr val="FFFFFF"/>
                </a:solidFill>
              </a:rPr>
              <a:t>c) i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6" name="Šipka doprava se zářezem 5">
            <a:hlinkClick r:id="rId3" action="ppaction://hlinksldjump"/>
          </p:cNvPr>
          <p:cNvSpPr/>
          <p:nvPr/>
        </p:nvSpPr>
        <p:spPr>
          <a:xfrm flipH="1">
            <a:off x="5500688" y="5643563"/>
            <a:ext cx="2357437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499350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>
                <a:solidFill>
                  <a:srgbClr val="CC3399"/>
                </a:solidFill>
              </a:rPr>
              <a:t>Ve slově „bytosti“ je koncovkou:</a:t>
            </a:r>
            <a:br>
              <a:rPr lang="cs-CZ" sz="3600" dirty="0" smtClean="0">
                <a:solidFill>
                  <a:srgbClr val="CC3399"/>
                </a:solidFill>
              </a:rPr>
            </a:br>
            <a:endParaRPr lang="cs-CZ" sz="3900" dirty="0" smtClean="0">
              <a:solidFill>
                <a:srgbClr val="CC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Zkosené hrany 2"/>
          <p:cNvSpPr/>
          <p:nvPr/>
        </p:nvSpPr>
        <p:spPr>
          <a:xfrm>
            <a:off x="1547664" y="4365104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</a:t>
            </a:r>
            <a:r>
              <a:rPr lang="cs-CZ" sz="3200" dirty="0" smtClean="0">
                <a:solidFill>
                  <a:srgbClr val="FFFFFF"/>
                </a:solidFill>
              </a:rPr>
              <a:t>) i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4" name="Zkosené hrany 3"/>
          <p:cNvSpPr/>
          <p:nvPr/>
        </p:nvSpPr>
        <p:spPr>
          <a:xfrm>
            <a:off x="1547813" y="3213100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 smtClean="0">
                <a:solidFill>
                  <a:srgbClr val="FFFFFF"/>
                </a:solidFill>
              </a:rPr>
              <a:t>b) </a:t>
            </a:r>
            <a:r>
              <a:rPr lang="cs-CZ" sz="3200" dirty="0" err="1" smtClean="0">
                <a:solidFill>
                  <a:srgbClr val="FFFFFF"/>
                </a:solidFill>
              </a:rPr>
              <a:t>osti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5" name="Zkosené hrany 4"/>
          <p:cNvSpPr/>
          <p:nvPr/>
        </p:nvSpPr>
        <p:spPr>
          <a:xfrm>
            <a:off x="1547664" y="1844824"/>
            <a:ext cx="6264275" cy="8636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 smtClean="0">
                <a:solidFill>
                  <a:srgbClr val="FFFFFF"/>
                </a:solidFill>
              </a:rPr>
              <a:t>a) </a:t>
            </a:r>
            <a:r>
              <a:rPr lang="cs-CZ" sz="3200" dirty="0" err="1" smtClean="0">
                <a:solidFill>
                  <a:srgbClr val="FFFFFF"/>
                </a:solidFill>
              </a:rPr>
              <a:t>sti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6" name="Šipka doprava se zářezem 5">
            <a:hlinkClick r:id="rId3" action="ppaction://hlinksldjump"/>
          </p:cNvPr>
          <p:cNvSpPr/>
          <p:nvPr/>
        </p:nvSpPr>
        <p:spPr>
          <a:xfrm flipH="1">
            <a:off x="5500688" y="5643563"/>
            <a:ext cx="2357437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49935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rgbClr val="CC3399"/>
                </a:solidFill>
              </a:rPr>
              <a:t>Ve které řadě se skrývá podstatné jméno, které se neskloňuje podle vzoru žena? </a:t>
            </a:r>
            <a:endParaRPr lang="cs-CZ" sz="2800" dirty="0">
              <a:solidFill>
                <a:srgbClr val="CC3399"/>
              </a:solidFill>
            </a:endParaRPr>
          </a:p>
        </p:txBody>
      </p:sp>
      <p:sp>
        <p:nvSpPr>
          <p:cNvPr id="3" name="Zkosené hrany 2"/>
          <p:cNvSpPr/>
          <p:nvPr/>
        </p:nvSpPr>
        <p:spPr>
          <a:xfrm>
            <a:off x="1547664" y="3284984"/>
            <a:ext cx="6286500" cy="85725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 smtClean="0">
                <a:solidFill>
                  <a:srgbClr val="FFFFFF"/>
                </a:solidFill>
              </a:rPr>
              <a:t>b)doga, ryba, Hana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4" name="Zkosené hrany 3"/>
          <p:cNvSpPr/>
          <p:nvPr/>
        </p:nvSpPr>
        <p:spPr>
          <a:xfrm>
            <a:off x="1547664" y="2132856"/>
            <a:ext cx="6286500" cy="85725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</a:t>
            </a:r>
            <a:r>
              <a:rPr lang="cs-CZ" sz="3200" dirty="0" smtClean="0">
                <a:solidFill>
                  <a:srgbClr val="FFFFFF"/>
                </a:solidFill>
              </a:rPr>
              <a:t>) stavba, sýkora, věž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5" name="Zkosené hrany 4"/>
          <p:cNvSpPr/>
          <p:nvPr/>
        </p:nvSpPr>
        <p:spPr>
          <a:xfrm>
            <a:off x="1571625" y="4429125"/>
            <a:ext cx="6286500" cy="85725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 smtClean="0">
                <a:solidFill>
                  <a:srgbClr val="FFFFFF"/>
                </a:solidFill>
                <a:cs typeface="Arial" charset="0"/>
              </a:rPr>
              <a:t>c)pila, mísa, kobyla</a:t>
            </a:r>
            <a:endParaRPr lang="cs-CZ" sz="32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Šipka doprava se zářezem 5">
            <a:hlinkClick r:id="rId3" action="ppaction://hlinksldjump"/>
          </p:cNvPr>
          <p:cNvSpPr/>
          <p:nvPr/>
        </p:nvSpPr>
        <p:spPr>
          <a:xfrm flipH="1">
            <a:off x="5500688" y="5643563"/>
            <a:ext cx="2357437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49935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rgbClr val="CC3399"/>
                </a:solidFill>
              </a:rPr>
              <a:t>Jak zní správně slovo „škola “ </a:t>
            </a:r>
            <a:br>
              <a:rPr lang="cs-CZ" sz="4000" dirty="0" smtClean="0">
                <a:solidFill>
                  <a:srgbClr val="CC3399"/>
                </a:solidFill>
              </a:rPr>
            </a:br>
            <a:r>
              <a:rPr lang="cs-CZ" sz="4000" dirty="0" smtClean="0">
                <a:solidFill>
                  <a:srgbClr val="CC3399"/>
                </a:solidFill>
              </a:rPr>
              <a:t>v 7.pádě čísla množného?</a:t>
            </a:r>
            <a:endParaRPr lang="cs-CZ" sz="4000" dirty="0">
              <a:solidFill>
                <a:srgbClr val="CC3399"/>
              </a:solidFill>
            </a:endParaRPr>
          </a:p>
        </p:txBody>
      </p:sp>
      <p:sp>
        <p:nvSpPr>
          <p:cNvPr id="3" name="Zkosené hrany 2"/>
          <p:cNvSpPr/>
          <p:nvPr/>
        </p:nvSpPr>
        <p:spPr>
          <a:xfrm>
            <a:off x="1571625" y="2143125"/>
            <a:ext cx="6286500" cy="85725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</a:t>
            </a:r>
            <a:r>
              <a:rPr lang="cs-CZ" sz="3200" dirty="0" smtClean="0">
                <a:solidFill>
                  <a:srgbClr val="FFFFFF"/>
                </a:solidFill>
              </a:rPr>
              <a:t>) Prošel třemi školami.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4" name="Zkosené hrany 3"/>
          <p:cNvSpPr/>
          <p:nvPr/>
        </p:nvSpPr>
        <p:spPr>
          <a:xfrm>
            <a:off x="1571625" y="3286125"/>
            <a:ext cx="6286500" cy="85725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 smtClean="0">
                <a:solidFill>
                  <a:srgbClr val="FFFFFF"/>
                </a:solidFill>
              </a:rPr>
              <a:t>b) Prošel třemi </a:t>
            </a:r>
            <a:r>
              <a:rPr lang="cs-CZ" sz="3200" dirty="0" err="1" smtClean="0">
                <a:solidFill>
                  <a:srgbClr val="FFFFFF"/>
                </a:solidFill>
              </a:rPr>
              <a:t>školamy</a:t>
            </a:r>
            <a:r>
              <a:rPr lang="cs-CZ" sz="3200" dirty="0" smtClean="0">
                <a:solidFill>
                  <a:srgbClr val="FFFFFF"/>
                </a:solidFill>
              </a:rPr>
              <a:t>.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5" name="Zkosené hrany 4"/>
          <p:cNvSpPr/>
          <p:nvPr/>
        </p:nvSpPr>
        <p:spPr>
          <a:xfrm>
            <a:off x="1571625" y="4429125"/>
            <a:ext cx="6286500" cy="85725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 smtClean="0">
                <a:solidFill>
                  <a:srgbClr val="FFFFFF"/>
                </a:solidFill>
              </a:rPr>
              <a:t>c)Prošel třemi školy.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6" name="Šipka doprava se zářezem 5">
            <a:hlinkClick r:id="rId3" action="ppaction://hlinksldjump"/>
          </p:cNvPr>
          <p:cNvSpPr/>
          <p:nvPr/>
        </p:nvSpPr>
        <p:spPr>
          <a:xfrm flipH="1">
            <a:off x="5500688" y="5643563"/>
            <a:ext cx="2357437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49935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CC3399"/>
                </a:solidFill>
              </a:rPr>
              <a:t>Kde není chyba?</a:t>
            </a:r>
            <a:endParaRPr lang="cs-CZ" dirty="0">
              <a:solidFill>
                <a:srgbClr val="CC3399"/>
              </a:solidFill>
            </a:endParaRPr>
          </a:p>
        </p:txBody>
      </p:sp>
      <p:sp>
        <p:nvSpPr>
          <p:cNvPr id="3" name="Zkosené hrany 2"/>
          <p:cNvSpPr/>
          <p:nvPr/>
        </p:nvSpPr>
        <p:spPr>
          <a:xfrm>
            <a:off x="1571625" y="2143125"/>
            <a:ext cx="6286500" cy="85725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 smtClean="0">
                <a:solidFill>
                  <a:srgbClr val="FFFFFF"/>
                </a:solidFill>
              </a:rPr>
              <a:t>a) S tetami jsme stáli na břehu </a:t>
            </a:r>
            <a:r>
              <a:rPr lang="cs-CZ" sz="2800" dirty="0" err="1" smtClean="0">
                <a:solidFill>
                  <a:srgbClr val="FFFFFF"/>
                </a:solidFill>
              </a:rPr>
              <a:t>Sázavi</a:t>
            </a:r>
            <a:r>
              <a:rPr lang="cs-CZ" sz="2800" dirty="0" smtClean="0">
                <a:solidFill>
                  <a:srgbClr val="FFFFFF"/>
                </a:solidFill>
              </a:rPr>
              <a:t>. </a:t>
            </a:r>
            <a:endParaRPr lang="cs-CZ" sz="2800" dirty="0">
              <a:solidFill>
                <a:srgbClr val="FFFFFF"/>
              </a:solidFill>
            </a:endParaRPr>
          </a:p>
        </p:txBody>
      </p:sp>
      <p:sp>
        <p:nvSpPr>
          <p:cNvPr id="4" name="Zkosené hrany 3"/>
          <p:cNvSpPr/>
          <p:nvPr/>
        </p:nvSpPr>
        <p:spPr>
          <a:xfrm>
            <a:off x="1547664" y="4653136"/>
            <a:ext cx="6286500" cy="85725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 smtClean="0">
                <a:solidFill>
                  <a:srgbClr val="FFFFFF"/>
                </a:solidFill>
              </a:rPr>
              <a:t>c) S </a:t>
            </a:r>
            <a:r>
              <a:rPr lang="cs-CZ" sz="2800" dirty="0" err="1" smtClean="0">
                <a:solidFill>
                  <a:srgbClr val="FFFFFF"/>
                </a:solidFill>
              </a:rPr>
              <a:t>tetamy</a:t>
            </a:r>
            <a:r>
              <a:rPr lang="cs-CZ" sz="2800" dirty="0" smtClean="0">
                <a:solidFill>
                  <a:srgbClr val="FFFFFF"/>
                </a:solidFill>
              </a:rPr>
              <a:t> jsme stáli na břehu </a:t>
            </a:r>
            <a:r>
              <a:rPr lang="cs-CZ" sz="2800" dirty="0" err="1" smtClean="0">
                <a:solidFill>
                  <a:srgbClr val="FFFFFF"/>
                </a:solidFill>
              </a:rPr>
              <a:t>Sázavi</a:t>
            </a:r>
            <a:r>
              <a:rPr lang="cs-CZ" sz="2800" dirty="0" smtClean="0">
                <a:solidFill>
                  <a:srgbClr val="FFFFFF"/>
                </a:solidFill>
              </a:rPr>
              <a:t>.</a:t>
            </a:r>
            <a:endParaRPr lang="cs-CZ" sz="2800" dirty="0">
              <a:solidFill>
                <a:srgbClr val="FFFFFF"/>
              </a:solidFill>
            </a:endParaRPr>
          </a:p>
        </p:txBody>
      </p:sp>
      <p:sp>
        <p:nvSpPr>
          <p:cNvPr id="5" name="Zkosené hrany 4"/>
          <p:cNvSpPr/>
          <p:nvPr/>
        </p:nvSpPr>
        <p:spPr>
          <a:xfrm>
            <a:off x="1547664" y="3356992"/>
            <a:ext cx="6286500" cy="85725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>
                <a:solidFill>
                  <a:srgbClr val="FFFFFF"/>
                </a:solidFill>
              </a:rPr>
              <a:t>b</a:t>
            </a:r>
            <a:r>
              <a:rPr lang="cs-CZ" sz="2800" dirty="0" smtClean="0">
                <a:solidFill>
                  <a:srgbClr val="FFFFFF"/>
                </a:solidFill>
              </a:rPr>
              <a:t>) S tetami jsme stáli na břehu Sázavy.</a:t>
            </a:r>
            <a:endParaRPr lang="cs-CZ" sz="2800" dirty="0">
              <a:solidFill>
                <a:srgbClr val="FFFFFF"/>
              </a:solidFill>
            </a:endParaRPr>
          </a:p>
        </p:txBody>
      </p:sp>
      <p:sp>
        <p:nvSpPr>
          <p:cNvPr id="6" name="Šipka doprava se zářezem 5">
            <a:hlinkClick r:id="rId3" action="ppaction://hlinksldjump"/>
          </p:cNvPr>
          <p:cNvSpPr/>
          <p:nvPr/>
        </p:nvSpPr>
        <p:spPr>
          <a:xfrm flipH="1">
            <a:off x="5500688" y="5643563"/>
            <a:ext cx="2357437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CC3399"/>
                </a:solidFill>
              </a:rPr>
              <a:t>Najdi slovo,které se skloňuje podle vzoru žena:</a:t>
            </a:r>
            <a:endParaRPr lang="cs-CZ" sz="3200" dirty="0">
              <a:solidFill>
                <a:srgbClr val="CC3399"/>
              </a:solidFill>
            </a:endParaRPr>
          </a:p>
        </p:txBody>
      </p:sp>
      <p:sp>
        <p:nvSpPr>
          <p:cNvPr id="3" name="Zkosené hrany 2"/>
          <p:cNvSpPr/>
          <p:nvPr/>
        </p:nvSpPr>
        <p:spPr>
          <a:xfrm>
            <a:off x="1547664" y="3212976"/>
            <a:ext cx="6286500" cy="85725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</a:t>
            </a:r>
            <a:r>
              <a:rPr lang="cs-CZ" sz="3200" dirty="0" smtClean="0">
                <a:solidFill>
                  <a:srgbClr val="FFFFFF"/>
                </a:solidFill>
              </a:rPr>
              <a:t>) prázdniny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4" name="Zkosené hrany 3"/>
          <p:cNvSpPr/>
          <p:nvPr/>
        </p:nvSpPr>
        <p:spPr>
          <a:xfrm>
            <a:off x="1547664" y="2060848"/>
            <a:ext cx="6286500" cy="85725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</a:t>
            </a:r>
            <a:r>
              <a:rPr lang="cs-CZ" sz="3200" dirty="0" smtClean="0">
                <a:solidFill>
                  <a:srgbClr val="FFFFFF"/>
                </a:solidFill>
              </a:rPr>
              <a:t>) vrata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5" name="Zkosené hrany 4"/>
          <p:cNvSpPr/>
          <p:nvPr/>
        </p:nvSpPr>
        <p:spPr>
          <a:xfrm>
            <a:off x="1571625" y="4429125"/>
            <a:ext cx="6286500" cy="85725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 smtClean="0">
                <a:solidFill>
                  <a:srgbClr val="FFFFFF"/>
                </a:solidFill>
              </a:rPr>
              <a:t>c) kamna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6" name="Šipka doprava se zářezem 5">
            <a:hlinkClick r:id="rId3" action="ppaction://hlinksldjump"/>
          </p:cNvPr>
          <p:cNvSpPr/>
          <p:nvPr/>
        </p:nvSpPr>
        <p:spPr>
          <a:xfrm flipH="1">
            <a:off x="5500688" y="5643563"/>
            <a:ext cx="2357437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9935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2800" dirty="0" smtClean="0">
                <a:solidFill>
                  <a:srgbClr val="CC3399"/>
                </a:solidFill>
              </a:rPr>
              <a:t>Ve které řadě se skrývá podstatné jméno, které se neskloňuje podle vzoru růže? </a:t>
            </a:r>
            <a:endParaRPr lang="cs-CZ" sz="2800" dirty="0">
              <a:solidFill>
                <a:srgbClr val="CC3399"/>
              </a:solidFill>
            </a:endParaRPr>
          </a:p>
        </p:txBody>
      </p:sp>
      <p:sp>
        <p:nvSpPr>
          <p:cNvPr id="6" name="Zkosené hrany 5"/>
          <p:cNvSpPr/>
          <p:nvPr/>
        </p:nvSpPr>
        <p:spPr>
          <a:xfrm>
            <a:off x="1571625" y="2143125"/>
            <a:ext cx="6286500" cy="85725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 smtClean="0">
                <a:solidFill>
                  <a:srgbClr val="FFFFFF"/>
                </a:solidFill>
              </a:rPr>
              <a:t>a) cedule, lavice, nohavice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7" name="Zkosené hrany 6"/>
          <p:cNvSpPr/>
          <p:nvPr/>
        </p:nvSpPr>
        <p:spPr>
          <a:xfrm>
            <a:off x="1547664" y="4581128"/>
            <a:ext cx="6286500" cy="85725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</a:t>
            </a:r>
            <a:r>
              <a:rPr lang="cs-CZ" sz="3200" dirty="0" smtClean="0">
                <a:solidFill>
                  <a:srgbClr val="FFFFFF"/>
                </a:solidFill>
              </a:rPr>
              <a:t>) chvíle, cibule, krabice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8" name="Zkosené hrany 7"/>
          <p:cNvSpPr/>
          <p:nvPr/>
        </p:nvSpPr>
        <p:spPr>
          <a:xfrm>
            <a:off x="1547664" y="3284984"/>
            <a:ext cx="6286500" cy="849263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3200" dirty="0" smtClean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cs-CZ" sz="3200" dirty="0" smtClean="0">
                <a:solidFill>
                  <a:srgbClr val="FFFFFF"/>
                </a:solidFill>
              </a:rPr>
              <a:t>b) židle, jabloně, vidle </a:t>
            </a:r>
          </a:p>
          <a:p>
            <a:pPr algn="ctr">
              <a:defRPr/>
            </a:pP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9" name="Šipka doprava se zářezem 8">
            <a:hlinkClick r:id="rId3" action="ppaction://hlinksldjump"/>
          </p:cNvPr>
          <p:cNvSpPr/>
          <p:nvPr/>
        </p:nvSpPr>
        <p:spPr>
          <a:xfrm flipH="1">
            <a:off x="5500688" y="5643563"/>
            <a:ext cx="2357437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49935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3600" dirty="0" smtClean="0">
                <a:solidFill>
                  <a:srgbClr val="CC3399"/>
                </a:solidFill>
              </a:rPr>
              <a:t>Jak zní správně slovo „makovice“ </a:t>
            </a:r>
            <a:br>
              <a:rPr lang="cs-CZ" sz="3600" dirty="0" smtClean="0">
                <a:solidFill>
                  <a:srgbClr val="CC3399"/>
                </a:solidFill>
              </a:rPr>
            </a:br>
            <a:r>
              <a:rPr lang="cs-CZ" sz="3600" dirty="0" smtClean="0">
                <a:solidFill>
                  <a:srgbClr val="CC3399"/>
                </a:solidFill>
              </a:rPr>
              <a:t>v 7.pádě čísla množného?</a:t>
            </a:r>
            <a:endParaRPr lang="cs-CZ" sz="3600" dirty="0">
              <a:solidFill>
                <a:srgbClr val="CC3399"/>
              </a:solidFill>
            </a:endParaRPr>
          </a:p>
        </p:txBody>
      </p:sp>
      <p:sp>
        <p:nvSpPr>
          <p:cNvPr id="3" name="Zkosené hrany 2"/>
          <p:cNvSpPr/>
          <p:nvPr/>
        </p:nvSpPr>
        <p:spPr>
          <a:xfrm>
            <a:off x="1571625" y="2143125"/>
            <a:ext cx="6286500" cy="85725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 smtClean="0">
                <a:solidFill>
                  <a:srgbClr val="FFFFFF"/>
                </a:solidFill>
              </a:rPr>
              <a:t>a)Mezi </a:t>
            </a:r>
            <a:r>
              <a:rPr lang="cs-CZ" sz="3200" dirty="0" err="1" smtClean="0">
                <a:solidFill>
                  <a:srgbClr val="FFFFFF"/>
                </a:solidFill>
              </a:rPr>
              <a:t>makovicemy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4" name="Zkosené hrany 3"/>
          <p:cNvSpPr/>
          <p:nvPr/>
        </p:nvSpPr>
        <p:spPr>
          <a:xfrm>
            <a:off x="1571625" y="3286125"/>
            <a:ext cx="6286500" cy="85725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</a:t>
            </a:r>
            <a:r>
              <a:rPr lang="cs-CZ" sz="3200" dirty="0" smtClean="0">
                <a:solidFill>
                  <a:srgbClr val="FFFFFF"/>
                </a:solidFill>
              </a:rPr>
              <a:t>) Mezi makovicemi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5" name="Zkosené hrany 4"/>
          <p:cNvSpPr/>
          <p:nvPr/>
        </p:nvSpPr>
        <p:spPr>
          <a:xfrm>
            <a:off x="1571625" y="4429125"/>
            <a:ext cx="6286500" cy="85725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 smtClean="0">
                <a:solidFill>
                  <a:srgbClr val="FFFFFF"/>
                </a:solidFill>
              </a:rPr>
              <a:t>c)Mezi makovici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6" name="Šipka doprava se zářezem 5">
            <a:hlinkClick r:id="rId3" action="ppaction://hlinksldjump"/>
          </p:cNvPr>
          <p:cNvSpPr/>
          <p:nvPr/>
        </p:nvSpPr>
        <p:spPr>
          <a:xfrm flipH="1">
            <a:off x="5500688" y="5643563"/>
            <a:ext cx="2357437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dirty="0" smtClean="0">
                <a:solidFill>
                  <a:srgbClr val="CC3399"/>
                </a:solidFill>
              </a:rPr>
              <a:t>Ve které větě není chyba?</a:t>
            </a:r>
            <a:endParaRPr lang="cs-CZ" dirty="0">
              <a:solidFill>
                <a:srgbClr val="CC3399"/>
              </a:solidFill>
            </a:endParaRPr>
          </a:p>
        </p:txBody>
      </p:sp>
      <p:sp>
        <p:nvSpPr>
          <p:cNvPr id="3" name="Zkosené hrany 2"/>
          <p:cNvSpPr/>
          <p:nvPr/>
        </p:nvSpPr>
        <p:spPr>
          <a:xfrm>
            <a:off x="1571625" y="2143125"/>
            <a:ext cx="6286500" cy="85725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 smtClean="0">
                <a:solidFill>
                  <a:srgbClr val="FFFFFF"/>
                </a:solidFill>
              </a:rPr>
              <a:t>a) Za chvíli uvidíme husy.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4" name="Zkosené hrany 3"/>
          <p:cNvSpPr/>
          <p:nvPr/>
        </p:nvSpPr>
        <p:spPr>
          <a:xfrm>
            <a:off x="1571625" y="3286125"/>
            <a:ext cx="6286500" cy="85725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</a:t>
            </a:r>
            <a:r>
              <a:rPr lang="cs-CZ" sz="3200" dirty="0" smtClean="0">
                <a:solidFill>
                  <a:srgbClr val="FFFFFF"/>
                </a:solidFill>
              </a:rPr>
              <a:t>) Za </a:t>
            </a:r>
            <a:r>
              <a:rPr lang="cs-CZ" sz="3200" dirty="0" err="1" smtClean="0">
                <a:solidFill>
                  <a:srgbClr val="FFFFFF"/>
                </a:solidFill>
              </a:rPr>
              <a:t>chvíly</a:t>
            </a:r>
            <a:r>
              <a:rPr lang="cs-CZ" sz="3200" dirty="0" smtClean="0">
                <a:solidFill>
                  <a:srgbClr val="FFFFFF"/>
                </a:solidFill>
              </a:rPr>
              <a:t> uvidíme </a:t>
            </a:r>
            <a:r>
              <a:rPr lang="cs-CZ" sz="3200" dirty="0" err="1" smtClean="0">
                <a:solidFill>
                  <a:srgbClr val="FFFFFF"/>
                </a:solidFill>
              </a:rPr>
              <a:t>husi</a:t>
            </a:r>
            <a:r>
              <a:rPr lang="cs-CZ" sz="3200" dirty="0" smtClean="0">
                <a:solidFill>
                  <a:srgbClr val="FFFFFF"/>
                </a:solidFill>
              </a:rPr>
              <a:t>.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5" name="Zkosené hrany 4"/>
          <p:cNvSpPr/>
          <p:nvPr/>
        </p:nvSpPr>
        <p:spPr>
          <a:xfrm>
            <a:off x="1571625" y="4429125"/>
            <a:ext cx="6286500" cy="85725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</a:t>
            </a:r>
            <a:r>
              <a:rPr lang="cs-CZ" sz="3200" dirty="0" smtClean="0">
                <a:solidFill>
                  <a:srgbClr val="FFFFFF"/>
                </a:solidFill>
              </a:rPr>
              <a:t>) Za chvíli uvidíme </a:t>
            </a:r>
            <a:r>
              <a:rPr lang="cs-CZ" sz="3200" dirty="0" err="1" smtClean="0">
                <a:solidFill>
                  <a:srgbClr val="FFFFFF"/>
                </a:solidFill>
              </a:rPr>
              <a:t>husi</a:t>
            </a:r>
            <a:r>
              <a:rPr lang="cs-CZ" sz="3200" dirty="0" smtClean="0">
                <a:solidFill>
                  <a:srgbClr val="FFFFFF"/>
                </a:solidFill>
              </a:rPr>
              <a:t>.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6" name="Šipka doprava se zářezem 5">
            <a:hlinkClick r:id="rId3" action="ppaction://hlinksldjump"/>
          </p:cNvPr>
          <p:cNvSpPr/>
          <p:nvPr/>
        </p:nvSpPr>
        <p:spPr>
          <a:xfrm flipH="1">
            <a:off x="5500688" y="5643563"/>
            <a:ext cx="2357437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984</TotalTime>
  <Words>741</Words>
  <Application>Microsoft Office PowerPoint</Application>
  <PresentationFormat>Předvádění na obrazovce (4:3)</PresentationFormat>
  <Paragraphs>182</Paragraphs>
  <Slides>26</Slides>
  <Notes>26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Tok</vt:lpstr>
      <vt:lpstr>              RISKUJ </vt:lpstr>
      <vt:lpstr>Snímek 2</vt:lpstr>
      <vt:lpstr>Ve které řadě se skrývá podstatné jméno, které se neskloňuje podle vzoru žena? </vt:lpstr>
      <vt:lpstr>Jak zní správně slovo „škola “  v 7.pádě čísla množného?</vt:lpstr>
      <vt:lpstr>Kde není chyba?</vt:lpstr>
      <vt:lpstr>Najdi slovo,které se skloňuje podle vzoru žena:</vt:lpstr>
      <vt:lpstr>Ve které řadě se skrývá podstatné jméno, které se neskloňuje podle vzoru růže? </vt:lpstr>
      <vt:lpstr>Jak zní správně slovo „makovice“  v 7.pádě čísla množného?</vt:lpstr>
      <vt:lpstr>Ve které větě není chyba?</vt:lpstr>
      <vt:lpstr>Najdi skupinu slov s vetřelcem.</vt:lpstr>
      <vt:lpstr>Ve které řadě se skrývá podstatné jméno, které se neskloňuje podle vzoru píseň? </vt:lpstr>
      <vt:lpstr>Vzor „píseň “ je vzorem:</vt:lpstr>
      <vt:lpstr>Kde není chyba?</vt:lpstr>
      <vt:lpstr>Najdi skupinu slov s vetřelcem.</vt:lpstr>
      <vt:lpstr>Vyber tu řadu slov, kde se všechna slova skloňují podle vzoru „kost “:</vt:lpstr>
      <vt:lpstr>Vzor „kost “ je vzorem: </vt:lpstr>
      <vt:lpstr>Kde není chyba? </vt:lpstr>
      <vt:lpstr>Ve které řadě je slovo, které se neskloňuje podle vzoru „kost“? </vt:lpstr>
      <vt:lpstr>Najdi řadu slov, která jsou všechna rodu ženského:</vt:lpstr>
      <vt:lpstr>Na podstatná jména rodu ženského si ukážeme v jednotném čísle:</vt:lpstr>
      <vt:lpstr>Vzory podstatných jmen rodu ženského jsou:</vt:lpstr>
      <vt:lpstr>Ve které větě jsou všechna podstatná jména pouze rodu ženského:</vt:lpstr>
      <vt:lpstr>Ve které řadě je chyba? </vt:lpstr>
      <vt:lpstr>Najdi řadu s vetřelcem:</vt:lpstr>
      <vt:lpstr>Ve slově „bytosti “ je příponovou částí:  </vt:lpstr>
      <vt:lpstr>   Ve slově „bytosti“ je koncovkou: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RISKUJ</dc:title>
  <dc:creator>Lidka</dc:creator>
  <dc:description>Autorem materiálu a všech jeho částí, není-li uvedeno jinak, je Monika Dudová. 
Dostupné z Metodického portálu www.rvp.cz, ISSN: 1802-4785, financovaného z ESF a státního rozpočtu ČR. Provozováno Výzkumným ústavem pedagogickým v Praze.</dc:description>
  <cp:lastModifiedBy>Cor278cz</cp:lastModifiedBy>
  <cp:revision>159</cp:revision>
  <dcterms:created xsi:type="dcterms:W3CDTF">2011-02-20T20:19:39Z</dcterms:created>
  <dcterms:modified xsi:type="dcterms:W3CDTF">2015-03-10T23:44:30Z</dcterms:modified>
</cp:coreProperties>
</file>