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7" r:id="rId3"/>
    <p:sldId id="270" r:id="rId4"/>
    <p:sldId id="256" r:id="rId5"/>
    <p:sldId id="271" r:id="rId6"/>
    <p:sldId id="272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60BFE-C2E4-433D-9613-D64EC16D56B3}" type="datetimeFigureOut">
              <a:rPr lang="cs-CZ" smtClean="0"/>
              <a:t>4.1.2015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AA34E-CAE8-422A-9519-0D9CD492B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4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AA34E-CAE8-422A-9519-0D9CD492B0F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89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AA34E-CAE8-422A-9519-0D9CD492B0F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89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AA34E-CAE8-422A-9519-0D9CD492B0F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893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65908" cy="315525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>
            <a:lvl1pPr eaLnBrk="0">
              <a:defRPr sz="24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/>
            <a:endParaRPr lang="cs-CZ" altLang="cs-CZ">
              <a:cs typeface="Lucida Sans Unicode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2" y="4350019"/>
            <a:ext cx="4725136" cy="349739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DA2D-3058-40E9-B947-018BA0A91322}" type="datetime1">
              <a:rPr lang="cs-CZ" smtClean="0"/>
              <a:t>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38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9F2-252F-4A7D-8943-E735536BDDB9}" type="datetime1">
              <a:rPr lang="cs-CZ" smtClean="0"/>
              <a:t>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94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9DF-3A81-4F5F-873C-32FF93FDF356}" type="datetime1">
              <a:rPr lang="cs-CZ" smtClean="0"/>
              <a:t>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50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D057-5238-4BFA-B5AE-11E6B2ABE041}" type="datetime1">
              <a:rPr lang="cs-CZ" smtClean="0"/>
              <a:t>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1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B317-9241-432E-8049-22AE0FCA55E0}" type="datetime1">
              <a:rPr lang="cs-CZ" smtClean="0"/>
              <a:t>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98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70F-4E74-4881-9D3A-24BC97C5EDDE}" type="datetime1">
              <a:rPr lang="cs-CZ" smtClean="0"/>
              <a:t>4.1.2015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924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EBFA-1CFA-48A7-980D-7C06431660DF}" type="datetime1">
              <a:rPr lang="cs-CZ" smtClean="0"/>
              <a:t>4.1.2015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5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B18A-8F6E-47FB-A316-4A39EEAF2CDF}" type="datetime1">
              <a:rPr lang="cs-CZ" smtClean="0"/>
              <a:t>4.1.2015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43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9D5-B6C0-4E6D-915B-DFA4817631EF}" type="datetime1">
              <a:rPr lang="cs-CZ" smtClean="0"/>
              <a:t>4.1.2015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77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F777-A0E1-4342-A91B-2B56F91F6046}" type="datetime1">
              <a:rPr lang="cs-CZ" smtClean="0"/>
              <a:t>4.1.2015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32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B157-8406-4FBC-9E04-0C44C4439987}" type="datetime1">
              <a:rPr lang="cs-CZ" smtClean="0"/>
              <a:t>4.1.2015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99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DFB3-E8C3-40BD-81F1-70E158A69C95}" type="datetime1">
              <a:rPr lang="cs-CZ" smtClean="0"/>
              <a:t>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58C45-4D79-4AB5-B306-3326D5A29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36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01" y="836728"/>
            <a:ext cx="7771680" cy="1726741"/>
          </a:xfrm>
        </p:spPr>
        <p:txBody>
          <a:bodyPr/>
          <a:lstStyle/>
          <a:p>
            <a:pPr algn="l" eaLnBrk="1" hangingPunct="1"/>
            <a:r>
              <a:rPr lang="cs-CZ" altLang="cs-CZ" sz="2000" dirty="0">
                <a:latin typeface="Tahoma" pitchFamily="34" charset="0"/>
              </a:rPr>
              <a:t>Škola:</a:t>
            </a:r>
            <a:r>
              <a:rPr lang="cs-CZ" altLang="cs-CZ" sz="2800" dirty="0">
                <a:latin typeface="Tahoma" pitchFamily="34" charset="0"/>
              </a:rPr>
              <a:t>			</a:t>
            </a:r>
            <a:r>
              <a:rPr lang="cs-CZ" altLang="cs-CZ" sz="2800" b="1" dirty="0">
                <a:latin typeface="Tahoma" pitchFamily="34" charset="0"/>
              </a:rPr>
              <a:t>Základní škola Kladruby</a:t>
            </a:r>
            <a:br>
              <a:rPr lang="cs-CZ" altLang="cs-CZ" sz="2800" b="1" dirty="0">
                <a:latin typeface="Tahoma" pitchFamily="34" charset="0"/>
              </a:rPr>
            </a:br>
            <a:r>
              <a:rPr lang="cs-CZ" altLang="cs-CZ" sz="2400" b="1" dirty="0">
                <a:latin typeface="Tahoma" pitchFamily="34" charset="0"/>
              </a:rPr>
              <a:t>			</a:t>
            </a:r>
            <a:r>
              <a:rPr lang="cs-CZ" altLang="cs-CZ" sz="2000" b="1" dirty="0">
                <a:latin typeface="Tahoma" pitchFamily="34" charset="0"/>
              </a:rPr>
              <a:t>Husova 203, Kladruby, 349 61</a:t>
            </a:r>
            <a:r>
              <a:rPr lang="cs-CZ" altLang="cs-CZ" sz="2400" b="1" dirty="0">
                <a:latin typeface="Tahoma" pitchFamily="34" charset="0"/>
              </a:rPr>
              <a:t/>
            </a:r>
            <a:br>
              <a:rPr lang="cs-CZ" altLang="cs-CZ" sz="2400" b="1" dirty="0">
                <a:latin typeface="Tahoma" pitchFamily="34" charset="0"/>
              </a:rPr>
            </a:br>
            <a:r>
              <a:rPr lang="cs-CZ" altLang="cs-CZ" sz="1000" b="1" dirty="0">
                <a:latin typeface="Tahoma" pitchFamily="34" charset="0"/>
              </a:rPr>
              <a:t/>
            </a:r>
            <a:br>
              <a:rPr lang="cs-CZ" altLang="cs-CZ" sz="1000" b="1" dirty="0">
                <a:latin typeface="Tahoma" pitchFamily="34" charset="0"/>
              </a:rPr>
            </a:br>
            <a:r>
              <a:rPr lang="cs-CZ" altLang="cs-CZ" sz="2000" dirty="0">
                <a:latin typeface="Tahoma" pitchFamily="34" charset="0"/>
              </a:rPr>
              <a:t>Číslo projektu:</a:t>
            </a:r>
            <a:r>
              <a:rPr lang="cs-CZ" altLang="cs-CZ" sz="2400" dirty="0">
                <a:latin typeface="Tahoma" pitchFamily="34" charset="0"/>
              </a:rPr>
              <a:t>		</a:t>
            </a:r>
            <a:r>
              <a:rPr lang="cs-CZ" altLang="cs-CZ" sz="2000" b="1" dirty="0" smtClean="0">
                <a:latin typeface="Tahoma" pitchFamily="34" charset="0"/>
              </a:rPr>
              <a:t>CZ.1.07/1.4.00/21.3668</a:t>
            </a:r>
            <a:r>
              <a:rPr lang="cs-CZ" altLang="cs-CZ" sz="2000" b="1" dirty="0">
                <a:latin typeface="Tahoma" pitchFamily="34" charset="0"/>
              </a:rPr>
              <a:t/>
            </a:r>
            <a:br>
              <a:rPr lang="cs-CZ" altLang="cs-CZ" sz="2000" b="1" dirty="0">
                <a:latin typeface="Tahoma" pitchFamily="34" charset="0"/>
              </a:rPr>
            </a:br>
            <a:r>
              <a:rPr lang="cs-CZ" altLang="cs-CZ" sz="2000" b="1" dirty="0">
                <a:latin typeface="Tahoma" pitchFamily="34" charset="0"/>
              </a:rPr>
              <a:t>			Modernizace výuky</a:t>
            </a:r>
          </a:p>
        </p:txBody>
      </p:sp>
      <p:pic>
        <p:nvPicPr>
          <p:cNvPr id="3075" name="Picture 4" descr="OPVK_hor_zakladni_logolink_CMYK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5615150"/>
            <a:ext cx="5689440" cy="124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logo zš celé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88661"/>
            <a:ext cx="1728000" cy="65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56000" y="2852940"/>
            <a:ext cx="7774560" cy="236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Autor:			</a:t>
            </a:r>
            <a:r>
              <a:rPr lang="cs-CZ" altLang="cs-CZ" sz="2000" b="1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Mgr. Vlasta Havránková</a:t>
            </a:r>
            <a:br>
              <a:rPr lang="cs-CZ" altLang="cs-CZ" sz="2000" b="1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</a:br>
            <a:endParaRPr lang="cs-CZ" altLang="cs-CZ" sz="800" b="1" dirty="0">
              <a:solidFill>
                <a:schemeClr val="tx2"/>
              </a:solidFill>
              <a:latin typeface="Tahoma" pitchFamily="34" charset="0"/>
              <a:cs typeface="Lucida Sans Unicode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Název materiálu</a:t>
            </a:r>
            <a:r>
              <a:rPr lang="cs-CZ" altLang="cs-CZ" sz="2000" dirty="0" smtClean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:           Plynné oxidy dusíku</a:t>
            </a:r>
            <a:endParaRPr lang="cs-CZ" altLang="cs-CZ" sz="2000" b="1" u="sng" dirty="0">
              <a:solidFill>
                <a:schemeClr val="tx2"/>
              </a:solidFill>
              <a:latin typeface="Tahoma" pitchFamily="34" charset="0"/>
              <a:cs typeface="Lucida Sans Unicode" pitchFamily="34" charset="0"/>
            </a:endParaRPr>
          </a:p>
          <a:p>
            <a:pPr eaLnBrk="1">
              <a:lnSpc>
                <a:spcPct val="100000"/>
              </a:lnSpc>
            </a:pPr>
            <a:endParaRPr lang="cs-CZ" altLang="cs-CZ" sz="2000" dirty="0">
              <a:solidFill>
                <a:schemeClr val="tx2"/>
              </a:solidFill>
              <a:latin typeface="Tahoma" pitchFamily="34" charset="0"/>
              <a:cs typeface="Lucida Sans Unicode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Šablona</a:t>
            </a:r>
            <a:r>
              <a:rPr lang="cs-CZ" altLang="cs-CZ" sz="2000" dirty="0" smtClean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:                      III/2</a:t>
            </a: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		</a:t>
            </a:r>
          </a:p>
          <a:p>
            <a:pPr eaLnBrk="1">
              <a:lnSpc>
                <a:spcPct val="100000"/>
              </a:lnSpc>
            </a:pP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Sada:			</a:t>
            </a:r>
            <a:r>
              <a:rPr lang="cs-CZ" altLang="cs-CZ" sz="2000" dirty="0" smtClean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Přírodní vědy </a:t>
            </a:r>
            <a:endParaRPr lang="cs-CZ" altLang="cs-CZ" sz="2000" dirty="0">
              <a:solidFill>
                <a:schemeClr val="tx2"/>
              </a:solidFill>
              <a:latin typeface="Tahoma" pitchFamily="34" charset="0"/>
              <a:cs typeface="Lucida Sans Unicode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Předmět:		</a:t>
            </a:r>
            <a:r>
              <a:rPr lang="cs-CZ" altLang="cs-CZ" sz="2000" dirty="0" smtClean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Chemie</a:t>
            </a:r>
            <a:endParaRPr lang="cs-CZ" altLang="cs-CZ" sz="2000" dirty="0">
              <a:solidFill>
                <a:schemeClr val="tx2"/>
              </a:solidFill>
              <a:latin typeface="Tahoma" pitchFamily="34" charset="0"/>
              <a:cs typeface="Lucida Sans Unicode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2000" dirty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Třída:		 </a:t>
            </a:r>
            <a:r>
              <a:rPr lang="cs-CZ" altLang="cs-CZ" sz="2000" dirty="0" smtClean="0">
                <a:solidFill>
                  <a:schemeClr val="tx2"/>
                </a:solidFill>
                <a:latin typeface="Tahoma" pitchFamily="34" charset="0"/>
                <a:cs typeface="Lucida Sans Unicode" pitchFamily="34" charset="0"/>
              </a:rPr>
              <a:t>           VIII. - IX.</a:t>
            </a:r>
            <a:endParaRPr lang="cs-CZ" altLang="cs-CZ" sz="2000" dirty="0">
              <a:solidFill>
                <a:schemeClr val="tx2"/>
              </a:solidFill>
              <a:latin typeface="Tahoma" pitchFamily="34" charset="0"/>
              <a:cs typeface="Lucida Sans Unicode" pitchFamily="34" charset="0"/>
            </a:endParaRP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324000" y="2708925"/>
            <a:ext cx="8569440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/>
          <a:p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9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324000" y="2564910"/>
            <a:ext cx="8569440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/>
          <a:p>
            <a:endParaRPr lang="cs-CZ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1254656" y="2797027"/>
            <a:ext cx="3383920" cy="3096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 marL="377825" indent="-377825" eaLnBrk="0">
              <a:defRPr sz="2400">
                <a:solidFill>
                  <a:schemeClr val="bg1"/>
                </a:solidFill>
                <a:latin typeface="Arial" pitchFamily="34" charset="0"/>
              </a:defRPr>
            </a:lvl1pPr>
            <a:lvl2pPr marL="503238" eaLnBrk="0"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cs-CZ" sz="2000" u="sng" dirty="0" smtClean="0">
                <a:solidFill>
                  <a:schemeClr val="tx1"/>
                </a:solidFill>
              </a:rPr>
              <a:t>Klíčová slova:</a:t>
            </a:r>
          </a:p>
          <a:p>
            <a:endParaRPr lang="cs-CZ" sz="2000" b="1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oxid </a:t>
            </a:r>
            <a:r>
              <a:rPr lang="cs-CZ" sz="2000" b="1" dirty="0" smtClean="0">
                <a:solidFill>
                  <a:schemeClr val="tx1"/>
                </a:solidFill>
              </a:rPr>
              <a:t>dusný</a:t>
            </a:r>
            <a:endParaRPr lang="cs-CZ" sz="20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oxid </a:t>
            </a:r>
            <a:r>
              <a:rPr lang="cs-CZ" sz="2000" b="1" dirty="0" smtClean="0">
                <a:solidFill>
                  <a:schemeClr val="tx1"/>
                </a:solidFill>
              </a:rPr>
              <a:t>dusičitý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smtClean="0">
                <a:solidFill>
                  <a:schemeClr val="tx1"/>
                </a:solidFill>
              </a:rPr>
              <a:t>oxid</a:t>
            </a:r>
            <a:r>
              <a:rPr lang="cs-CZ" sz="2000" b="1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dusnatý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kyselina dusičná</a:t>
            </a:r>
            <a:endParaRPr lang="cs-CZ" sz="2000" b="1" dirty="0">
              <a:solidFill>
                <a:schemeClr val="tx1"/>
              </a:solidFill>
            </a:endParaRPr>
          </a:p>
          <a:p>
            <a:endParaRPr lang="cs-CZ" sz="2000" b="1" dirty="0">
              <a:solidFill>
                <a:schemeClr val="tx1"/>
              </a:solidFill>
            </a:endParaRPr>
          </a:p>
          <a:p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96001" y="332675"/>
            <a:ext cx="8280000" cy="46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50000"/>
              </a:spcBef>
            </a:pPr>
            <a:endParaRPr lang="cs-CZ" altLang="cs-CZ">
              <a:cs typeface="Lucida Sans Unicode" pitchFamily="34" charset="0"/>
            </a:endParaRPr>
          </a:p>
        </p:txBody>
      </p:sp>
      <p:sp>
        <p:nvSpPr>
          <p:cNvPr id="4101" name="Rectangle 11"/>
          <p:cNvSpPr>
            <a:spLocks noGrp="1" noChangeArrowheads="1"/>
          </p:cNvSpPr>
          <p:nvPr>
            <p:ph type="title"/>
          </p:nvPr>
        </p:nvSpPr>
        <p:spPr>
          <a:xfrm>
            <a:off x="468000" y="685512"/>
            <a:ext cx="8425440" cy="1735376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2000" u="sng" dirty="0" smtClean="0">
                <a:latin typeface="Tahoma" pitchFamily="34" charset="0"/>
              </a:rPr>
              <a:t/>
            </a:r>
            <a:br>
              <a:rPr lang="cs-CZ" altLang="cs-CZ" sz="2000" u="sng" dirty="0" smtClean="0">
                <a:latin typeface="Tahoma" pitchFamily="34" charset="0"/>
              </a:rPr>
            </a:br>
            <a:r>
              <a:rPr lang="cs-CZ" altLang="cs-CZ" sz="2000" u="sng" dirty="0">
                <a:latin typeface="Tahoma" pitchFamily="34" charset="0"/>
              </a:rPr>
              <a:t/>
            </a:r>
            <a:br>
              <a:rPr lang="cs-CZ" altLang="cs-CZ" sz="2000" u="sng" dirty="0">
                <a:latin typeface="Tahoma" pitchFamily="34" charset="0"/>
              </a:rPr>
            </a:br>
            <a:r>
              <a:rPr lang="cs-CZ" altLang="cs-CZ" sz="2000" u="sng" dirty="0" smtClean="0">
                <a:latin typeface="Tahoma" pitchFamily="34" charset="0"/>
              </a:rPr>
              <a:t>Anotace</a:t>
            </a:r>
            <a:r>
              <a:rPr lang="cs-CZ" altLang="cs-CZ" sz="2000" u="sng" dirty="0">
                <a:latin typeface="Tahoma" pitchFamily="34" charset="0"/>
              </a:rPr>
              <a:t>:</a:t>
            </a:r>
            <a:r>
              <a:rPr lang="cs-CZ" altLang="cs-CZ" sz="2000" dirty="0">
                <a:latin typeface="Tahoma" pitchFamily="34" charset="0"/>
              </a:rPr>
              <a:t>      </a:t>
            </a:r>
            <a:r>
              <a:rPr lang="cs-CZ" altLang="cs-CZ" sz="2000" dirty="0" smtClean="0">
                <a:latin typeface="Tahoma" pitchFamily="34" charset="0"/>
              </a:rPr>
              <a:t>       </a:t>
            </a:r>
            <a:r>
              <a:rPr lang="cs-CZ" altLang="cs-CZ" sz="2000" b="1" dirty="0" smtClean="0">
                <a:latin typeface="Tahoma" pitchFamily="34" charset="0"/>
              </a:rPr>
              <a:t>Tento </a:t>
            </a:r>
            <a:r>
              <a:rPr lang="cs-CZ" altLang="cs-CZ" sz="2000" b="1" dirty="0">
                <a:latin typeface="Tahoma" pitchFamily="34" charset="0"/>
              </a:rPr>
              <a:t>výukový materiál doplňuje </a:t>
            </a:r>
            <a:r>
              <a:rPr lang="cs-CZ" altLang="cs-CZ" sz="2000" b="1" dirty="0" smtClean="0">
                <a:latin typeface="Tahoma" pitchFamily="34" charset="0"/>
              </a:rPr>
              <a:t>výklad</a:t>
            </a:r>
            <a:r>
              <a:rPr lang="cs-CZ" altLang="cs-CZ" sz="2000" b="1" dirty="0">
                <a:latin typeface="Tahoma" pitchFamily="34" charset="0"/>
              </a:rPr>
              <a:t> </a:t>
            </a:r>
            <a:r>
              <a:rPr lang="cs-CZ" altLang="cs-CZ" sz="2000" b="1" dirty="0" smtClean="0">
                <a:latin typeface="Tahoma" pitchFamily="34" charset="0"/>
              </a:rPr>
              <a:t>a    </a:t>
            </a:r>
            <a:br>
              <a:rPr lang="cs-CZ" altLang="cs-CZ" sz="2000" b="1" dirty="0" smtClean="0">
                <a:latin typeface="Tahoma" pitchFamily="34" charset="0"/>
              </a:rPr>
            </a:br>
            <a:r>
              <a:rPr lang="cs-CZ" altLang="cs-CZ" sz="2000" b="1" dirty="0">
                <a:latin typeface="Tahoma" pitchFamily="34" charset="0"/>
              </a:rPr>
              <a:t> </a:t>
            </a:r>
            <a:r>
              <a:rPr lang="cs-CZ" altLang="cs-CZ" sz="2000" b="1" dirty="0" smtClean="0">
                <a:latin typeface="Tahoma" pitchFamily="34" charset="0"/>
              </a:rPr>
              <a:t>                       </a:t>
            </a:r>
            <a:r>
              <a:rPr lang="cs-CZ" altLang="cs-CZ" sz="2000" b="1" dirty="0">
                <a:latin typeface="Tahoma" pitchFamily="34" charset="0"/>
              </a:rPr>
              <a:t> </a:t>
            </a:r>
            <a:r>
              <a:rPr lang="cs-CZ" altLang="cs-CZ" sz="2000" b="1" dirty="0" smtClean="0">
                <a:latin typeface="Tahoma" pitchFamily="34" charset="0"/>
              </a:rPr>
              <a:t>   k zopakování tématu oxidy dusíku.</a:t>
            </a:r>
            <a:br>
              <a:rPr lang="cs-CZ" altLang="cs-CZ" sz="2000" b="1" dirty="0" smtClean="0">
                <a:latin typeface="Tahoma" pitchFamily="34" charset="0"/>
              </a:rPr>
            </a:br>
            <a:r>
              <a:rPr lang="cs-CZ" altLang="cs-CZ" sz="2000" b="1" dirty="0">
                <a:latin typeface="Tahoma" pitchFamily="34" charset="0"/>
              </a:rPr>
              <a:t> </a:t>
            </a:r>
            <a:r>
              <a:rPr lang="cs-CZ" altLang="cs-CZ" sz="2000" b="1" dirty="0" smtClean="0">
                <a:latin typeface="Tahoma" pitchFamily="34" charset="0"/>
              </a:rPr>
              <a:t>                          </a:t>
            </a:r>
            <a:r>
              <a:rPr lang="cs-CZ" altLang="cs-CZ" sz="2000" b="1" dirty="0">
                <a:latin typeface="Tahoma" pitchFamily="34" charset="0"/>
              </a:rPr>
              <a:t/>
            </a:r>
            <a:br>
              <a:rPr lang="cs-CZ" altLang="cs-CZ" sz="2000" b="1" dirty="0">
                <a:latin typeface="Tahoma" pitchFamily="34" charset="0"/>
              </a:rPr>
            </a:br>
            <a:r>
              <a:rPr lang="cs-CZ" altLang="cs-CZ" sz="2000" b="1" dirty="0">
                <a:latin typeface="Tahoma" pitchFamily="34" charset="0"/>
              </a:rPr>
              <a:t>                       </a:t>
            </a:r>
            <a:endParaRPr lang="cs-CZ" altLang="cs-CZ" sz="2000" b="1" dirty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/>
              <a:t>Oxidy dusíku   -  </a:t>
            </a:r>
            <a:r>
              <a:rPr lang="cs-CZ" b="1" dirty="0" err="1" smtClean="0"/>
              <a:t>NO</a:t>
            </a:r>
            <a:r>
              <a:rPr lang="cs-CZ" sz="4800" b="1" baseline="-25000" dirty="0" err="1" smtClean="0"/>
              <a:t>x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oxid dusný ,     oxid dusnatý,    oxid dusičitý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        N</a:t>
            </a:r>
            <a:r>
              <a:rPr lang="cs-CZ" sz="4400" baseline="-25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cs-CZ" dirty="0" smtClean="0">
                <a:solidFill>
                  <a:srgbClr val="C00000"/>
                </a:solidFill>
              </a:rPr>
              <a:t>O                      NO                    NO</a:t>
            </a:r>
            <a:r>
              <a:rPr lang="cs-CZ" sz="4400" baseline="-25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</a:t>
            </a:r>
            <a:endParaRPr lang="cs-CZ" sz="4400" baseline="-250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cs-CZ" dirty="0" smtClean="0"/>
              <a:t>vznikají reakcí vzdušného dusíku a kyslíku </a:t>
            </a:r>
            <a:r>
              <a:rPr lang="cs-CZ" dirty="0" smtClean="0">
                <a:solidFill>
                  <a:srgbClr val="C00000"/>
                </a:solidFill>
              </a:rPr>
              <a:t>podél dráhy blesků</a:t>
            </a:r>
          </a:p>
          <a:p>
            <a:r>
              <a:rPr lang="cs-CZ" dirty="0" smtClean="0"/>
              <a:t>unikají do ovzduší při výrobách a </a:t>
            </a:r>
            <a:r>
              <a:rPr lang="cs-CZ" dirty="0" smtClean="0">
                <a:solidFill>
                  <a:srgbClr val="C00000"/>
                </a:solidFill>
              </a:rPr>
              <a:t>z činnosti spalovacích motorů </a:t>
            </a:r>
            <a:r>
              <a:rPr lang="cs-CZ" dirty="0" smtClean="0"/>
              <a:t>(</a:t>
            </a:r>
            <a:r>
              <a:rPr lang="cs-CZ" smtClean="0"/>
              <a:t>z výfuků aut)</a:t>
            </a:r>
            <a:endParaRPr lang="cs-CZ" dirty="0" smtClean="0"/>
          </a:p>
          <a:p>
            <a:r>
              <a:rPr lang="cs-CZ" dirty="0" smtClean="0"/>
              <a:t>v ovzduší patří  k plynům, které způsobují </a:t>
            </a:r>
            <a:r>
              <a:rPr lang="cs-CZ" dirty="0" smtClean="0">
                <a:solidFill>
                  <a:srgbClr val="C00000"/>
                </a:solidFill>
              </a:rPr>
              <a:t>kyselé deště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3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4093773" cy="792088"/>
          </a:xfrm>
        </p:spPr>
        <p:txBody>
          <a:bodyPr>
            <a:normAutofit fontScale="92500"/>
          </a:bodyPr>
          <a:lstStyle/>
          <a:p>
            <a:pPr algn="l"/>
            <a:r>
              <a:rPr lang="cs-CZ" sz="4000" b="1" dirty="0">
                <a:solidFill>
                  <a:schemeClr val="tx1"/>
                </a:solidFill>
              </a:rPr>
              <a:t>O</a:t>
            </a:r>
            <a:r>
              <a:rPr lang="cs-CZ" sz="4000" b="1" dirty="0" smtClean="0">
                <a:solidFill>
                  <a:schemeClr val="tx1"/>
                </a:solidFill>
              </a:rPr>
              <a:t>xid dusičitý – </a:t>
            </a:r>
            <a:r>
              <a:rPr lang="cs-CZ" sz="4000" b="1" dirty="0">
                <a:solidFill>
                  <a:schemeClr val="tx1"/>
                </a:solidFill>
              </a:rPr>
              <a:t>N</a:t>
            </a:r>
            <a:r>
              <a:rPr lang="cs-CZ" sz="4000" b="1" dirty="0" smtClean="0">
                <a:solidFill>
                  <a:schemeClr val="tx1"/>
                </a:solidFill>
              </a:rPr>
              <a:t>O</a:t>
            </a:r>
            <a:r>
              <a:rPr lang="cs-CZ" sz="4000" b="1" baseline="-25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484784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Pokus: </a:t>
            </a:r>
          </a:p>
          <a:p>
            <a:r>
              <a:rPr lang="cs-CZ" sz="3200" dirty="0" smtClean="0"/>
              <a:t>Na hobliny mědi nalijeme koncentrovanou kyselinu dusičnou.</a:t>
            </a:r>
          </a:p>
          <a:p>
            <a:endParaRPr lang="cs-CZ" sz="1600" dirty="0" smtClean="0"/>
          </a:p>
          <a:p>
            <a:r>
              <a:rPr lang="cs-CZ" sz="3200" dirty="0" smtClean="0"/>
              <a:t>Reakce začne probíhat okamžitě: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zkumavka se plní červenohnědým plynem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původně bezbarvý roztok se postupně mění až na modrou barvu </a:t>
            </a:r>
          </a:p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6041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4093773" cy="792088"/>
          </a:xfrm>
        </p:spPr>
        <p:txBody>
          <a:bodyPr>
            <a:normAutofit fontScale="92500"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</a:rPr>
              <a:t>Oxid dusičitý – NO</a:t>
            </a:r>
            <a:r>
              <a:rPr lang="cs-CZ" sz="4000" b="1" baseline="-25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268760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je </a:t>
            </a:r>
            <a:r>
              <a:rPr lang="cs-CZ" sz="3200" dirty="0" smtClean="0">
                <a:solidFill>
                  <a:srgbClr val="C00000"/>
                </a:solidFill>
              </a:rPr>
              <a:t>červenohnědý</a:t>
            </a:r>
            <a:r>
              <a:rPr lang="cs-CZ" sz="3200" dirty="0" smtClean="0"/>
              <a:t> plyn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je </a:t>
            </a:r>
            <a:r>
              <a:rPr lang="cs-CZ" sz="3200" dirty="0" smtClean="0">
                <a:solidFill>
                  <a:srgbClr val="C00000"/>
                </a:solidFill>
              </a:rPr>
              <a:t>jedovatý</a:t>
            </a:r>
            <a:r>
              <a:rPr lang="cs-CZ" sz="3200" dirty="0" smtClean="0"/>
              <a:t> a má </a:t>
            </a:r>
            <a:r>
              <a:rPr lang="cs-CZ" sz="3200" dirty="0" smtClean="0">
                <a:solidFill>
                  <a:srgbClr val="C00000"/>
                </a:solidFill>
              </a:rPr>
              <a:t>leptavé účinky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je </a:t>
            </a:r>
            <a:r>
              <a:rPr lang="cs-CZ" sz="3200" dirty="0"/>
              <a:t>pohlcován hlenem dýchacích cest z 80 až 90 </a:t>
            </a:r>
            <a:r>
              <a:rPr lang="cs-CZ" sz="3200" dirty="0" smtClean="0"/>
              <a:t>procent - způsobuje </a:t>
            </a:r>
            <a:r>
              <a:rPr lang="cs-CZ" sz="3200" dirty="0">
                <a:solidFill>
                  <a:srgbClr val="C00000"/>
                </a:solidFill>
              </a:rPr>
              <a:t>záněty dýchacích cest </a:t>
            </a:r>
            <a:r>
              <a:rPr lang="cs-CZ" sz="3200" dirty="0"/>
              <a:t>od lehkých forem až po edém </a:t>
            </a:r>
            <a:r>
              <a:rPr lang="cs-CZ" sz="3200" dirty="0" smtClean="0"/>
              <a:t>plic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 ohrožených oblastech je stále monitorován, v případě, že překročí únosnou mez, jsou nutná </a:t>
            </a:r>
            <a:r>
              <a:rPr lang="cs-CZ" sz="3200" dirty="0" smtClean="0">
                <a:solidFill>
                  <a:srgbClr val="C00000"/>
                </a:solidFill>
              </a:rPr>
              <a:t>ochranná opatření </a:t>
            </a:r>
            <a:r>
              <a:rPr lang="cs-CZ" sz="3200" dirty="0" smtClean="0"/>
              <a:t>– omezení motorových vozidel a průmyslové výroby    </a:t>
            </a:r>
            <a:endParaRPr lang="cs-CZ" sz="3200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5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6552728" cy="792088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</a:rPr>
              <a:t>Oxid dusný - </a:t>
            </a:r>
            <a:r>
              <a:rPr lang="cs-CZ" sz="4000" b="1" dirty="0" smtClean="0">
                <a:solidFill>
                  <a:srgbClr val="C00000"/>
                </a:solidFill>
              </a:rPr>
              <a:t>rajský plyn </a:t>
            </a:r>
            <a:r>
              <a:rPr lang="cs-CZ" sz="4000" b="1" dirty="0" smtClean="0">
                <a:solidFill>
                  <a:schemeClr val="tx1"/>
                </a:solidFill>
              </a:rPr>
              <a:t>- N</a:t>
            </a:r>
            <a:r>
              <a:rPr lang="cs-CZ" sz="4000" b="1" baseline="-25000" dirty="0" smtClean="0">
                <a:solidFill>
                  <a:schemeClr val="tx1"/>
                </a:solidFill>
              </a:rPr>
              <a:t>2</a:t>
            </a:r>
            <a:r>
              <a:rPr lang="cs-CZ" sz="4000" b="1" dirty="0" smtClean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6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251520" y="1628800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je </a:t>
            </a:r>
            <a:r>
              <a:rPr lang="cs-CZ" sz="3200" dirty="0" smtClean="0"/>
              <a:t>plyn sladkého zápachu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„</a:t>
            </a:r>
            <a:r>
              <a:rPr lang="cs-CZ" sz="3200" dirty="0" smtClean="0">
                <a:solidFill>
                  <a:srgbClr val="C00000"/>
                </a:solidFill>
              </a:rPr>
              <a:t>plyn smíchu</a:t>
            </a:r>
            <a:r>
              <a:rPr lang="cs-CZ" sz="3200" dirty="0" smtClean="0"/>
              <a:t>“ – v 19. stol. v Londýně používán pro zábavu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později účinný </a:t>
            </a:r>
            <a:r>
              <a:rPr lang="cs-CZ" sz="3200" dirty="0" smtClean="0">
                <a:solidFill>
                  <a:srgbClr val="C00000"/>
                </a:solidFill>
              </a:rPr>
              <a:t>při narkóze </a:t>
            </a:r>
            <a:r>
              <a:rPr lang="cs-CZ" sz="3200" dirty="0" smtClean="0"/>
              <a:t>před operacemi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 současné době se </a:t>
            </a:r>
            <a:r>
              <a:rPr lang="cs-CZ" sz="3200" dirty="0" smtClean="0">
                <a:solidFill>
                  <a:srgbClr val="C00000"/>
                </a:solidFill>
              </a:rPr>
              <a:t>bombičky</a:t>
            </a:r>
            <a:r>
              <a:rPr lang="cs-CZ" sz="3200" dirty="0" smtClean="0"/>
              <a:t> se stlačeným oxidem dusným používají </a:t>
            </a:r>
            <a:r>
              <a:rPr lang="cs-CZ" sz="3200" dirty="0" smtClean="0">
                <a:solidFill>
                  <a:srgbClr val="C00000"/>
                </a:solidFill>
              </a:rPr>
              <a:t>pro přípravu šlehačky</a:t>
            </a:r>
            <a:r>
              <a:rPr lang="cs-CZ" sz="3200" dirty="0" smtClean="0"/>
              <a:t> ze smetany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4054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799040" cy="522774"/>
          </a:xfrm>
        </p:spPr>
        <p:txBody>
          <a:bodyPr>
            <a:normAutofit/>
          </a:bodyPr>
          <a:lstStyle/>
          <a:p>
            <a:pPr>
              <a:lnSpc>
                <a:spcPct val="6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altLang="cs-CZ" dirty="0" err="1" smtClean="0"/>
              <a:t>Zdroje</a:t>
            </a:r>
            <a:endParaRPr lang="en-GB" altLang="cs-CZ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86080" cy="201622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98085" algn="l"/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800" dirty="0"/>
              <a:t>BENEŠ, Pavel; PUMPR, Václav; BANÝR, Jiří. </a:t>
            </a:r>
            <a:r>
              <a:rPr lang="cs-CZ" sz="1800" i="1" dirty="0"/>
              <a:t>Základy praktické chemie</a:t>
            </a:r>
            <a:r>
              <a:rPr lang="cs-CZ" sz="1800" dirty="0"/>
              <a:t>. Praha: FORTUNA, 2003, ISBN 80-7168-879-7</a:t>
            </a:r>
            <a:r>
              <a:rPr lang="cs-CZ" sz="1800" dirty="0" smtClean="0"/>
              <a:t>.</a:t>
            </a:r>
          </a:p>
          <a:p>
            <a:pPr marL="0" indent="0">
              <a:buNone/>
              <a:tabLst>
                <a:tab pos="298085" algn="l"/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cs-CZ" altLang="cs-CZ" sz="1800" dirty="0"/>
          </a:p>
          <a:p>
            <a:pPr marL="0" indent="0">
              <a:buNone/>
              <a:tabLst>
                <a:tab pos="298085" algn="l"/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800" dirty="0"/>
              <a:t>ŠKODA, Jiří; DOULÍK, Pavel. </a:t>
            </a:r>
            <a:r>
              <a:rPr lang="cs-CZ" sz="1800" i="1" dirty="0"/>
              <a:t>Chemie 8</a:t>
            </a:r>
            <a:r>
              <a:rPr lang="cs-CZ" sz="1800" dirty="0"/>
              <a:t>. Plzeň: FORTUNA, 2006, ISBN 80-7238-442-2.</a:t>
            </a:r>
            <a:endParaRPr lang="cs-CZ" altLang="cs-CZ" sz="1800" dirty="0"/>
          </a:p>
          <a:p>
            <a:pPr marL="0" indent="0">
              <a:lnSpc>
                <a:spcPct val="62000"/>
              </a:lnSpc>
              <a:buNone/>
              <a:tabLst>
                <a:tab pos="298085" algn="l"/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pl-PL" altLang="cs-CZ" sz="1800" dirty="0" smtClean="0"/>
          </a:p>
          <a:p>
            <a:pPr marL="0" indent="0">
              <a:lnSpc>
                <a:spcPct val="62000"/>
              </a:lnSpc>
              <a:buNone/>
              <a:tabLst>
                <a:tab pos="298085" algn="l"/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pl-PL" alt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8C45-4D79-4AB5-B306-3326D5A297F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537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189</Words>
  <Application>Microsoft Office PowerPoint</Application>
  <PresentationFormat>Předvádění na obrazovce (4:3)</PresentationFormat>
  <Paragraphs>52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Škola:   Základní škola Kladruby    Husova 203, Kladruby, 349 61  Číslo projektu:  CZ.1.07/1.4.00/21.3668    Modernizace výuky</vt:lpstr>
      <vt:lpstr>  Anotace:             Tento výukový materiál doplňuje výklad a                                 k zopakování tématu oxidy dusíku.                                                    </vt:lpstr>
      <vt:lpstr>Oxidy dusíku   -  NOx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zkoumáme vlastnosti látek?</dc:title>
  <dc:creator>ZŠ_Kladruby_01</dc:creator>
  <cp:lastModifiedBy>ZŠ_Kladruby_01</cp:lastModifiedBy>
  <cp:revision>96</cp:revision>
  <dcterms:created xsi:type="dcterms:W3CDTF">2014-09-22T18:53:09Z</dcterms:created>
  <dcterms:modified xsi:type="dcterms:W3CDTF">2015-01-04T06:36:44Z</dcterms:modified>
</cp:coreProperties>
</file>