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7" r:id="rId4"/>
    <p:sldId id="259" r:id="rId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53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F4F62-880F-4717-AB37-EA0114653F9F}" type="datetimeFigureOut">
              <a:rPr lang="cs-CZ" smtClean="0"/>
              <a:pPr/>
              <a:t>9.12.2011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23C5C-8771-4629-93CD-55D7EDAE530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F4F62-880F-4717-AB37-EA0114653F9F}" type="datetimeFigureOut">
              <a:rPr lang="cs-CZ" smtClean="0"/>
              <a:pPr/>
              <a:t>9.12.2011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23C5C-8771-4629-93CD-55D7EDAE530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F4F62-880F-4717-AB37-EA0114653F9F}" type="datetimeFigureOut">
              <a:rPr lang="cs-CZ" smtClean="0"/>
              <a:pPr/>
              <a:t>9.12.2011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23C5C-8771-4629-93CD-55D7EDAE530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F4F62-880F-4717-AB37-EA0114653F9F}" type="datetimeFigureOut">
              <a:rPr lang="cs-CZ" smtClean="0"/>
              <a:pPr/>
              <a:t>9.12.2011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23C5C-8771-4629-93CD-55D7EDAE530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F4F62-880F-4717-AB37-EA0114653F9F}" type="datetimeFigureOut">
              <a:rPr lang="cs-CZ" smtClean="0"/>
              <a:pPr/>
              <a:t>9.12.2011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23C5C-8771-4629-93CD-55D7EDAE530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F4F62-880F-4717-AB37-EA0114653F9F}" type="datetimeFigureOut">
              <a:rPr lang="cs-CZ" smtClean="0"/>
              <a:pPr/>
              <a:t>9.12.2011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23C5C-8771-4629-93CD-55D7EDAE530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F4F62-880F-4717-AB37-EA0114653F9F}" type="datetimeFigureOut">
              <a:rPr lang="cs-CZ" smtClean="0"/>
              <a:pPr/>
              <a:t>9.12.2011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23C5C-8771-4629-93CD-55D7EDAE530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F4F62-880F-4717-AB37-EA0114653F9F}" type="datetimeFigureOut">
              <a:rPr lang="cs-CZ" smtClean="0"/>
              <a:pPr/>
              <a:t>9.12.2011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23C5C-8771-4629-93CD-55D7EDAE530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F4F62-880F-4717-AB37-EA0114653F9F}" type="datetimeFigureOut">
              <a:rPr lang="cs-CZ" smtClean="0"/>
              <a:pPr/>
              <a:t>9.12.2011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23C5C-8771-4629-93CD-55D7EDAE530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F4F62-880F-4717-AB37-EA0114653F9F}" type="datetimeFigureOut">
              <a:rPr lang="cs-CZ" smtClean="0"/>
              <a:pPr/>
              <a:t>9.12.2011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23C5C-8771-4629-93CD-55D7EDAE530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F4F62-880F-4717-AB37-EA0114653F9F}" type="datetimeFigureOut">
              <a:rPr lang="cs-CZ" smtClean="0"/>
              <a:pPr/>
              <a:t>9.12.2011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23C5C-8771-4629-93CD-55D7EDAE530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F4F62-880F-4717-AB37-EA0114653F9F}" type="datetimeFigureOut">
              <a:rPr lang="cs-CZ" smtClean="0"/>
              <a:pPr/>
              <a:t>9.12.2011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23C5C-8771-4629-93CD-55D7EDAE5300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7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214414" y="2285992"/>
            <a:ext cx="7358114" cy="175432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Volební právo a ústavní systém </a:t>
            </a:r>
          </a:p>
          <a:p>
            <a:pPr algn="ctr"/>
            <a:r>
              <a:rPr lang="cs-CZ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Anglii a v USA </a:t>
            </a:r>
          </a:p>
          <a:p>
            <a:pPr algn="ctr"/>
            <a:r>
              <a:rPr lang="cs-CZ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porovnání vývoje</a:t>
            </a:r>
            <a:endParaRPr lang="cs-CZ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aoblený obdélník 17"/>
          <p:cNvSpPr/>
          <p:nvPr/>
        </p:nvSpPr>
        <p:spPr>
          <a:xfrm>
            <a:off x="607191" y="3571876"/>
            <a:ext cx="7929618" cy="328612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845" y="357166"/>
            <a:ext cx="1285884" cy="1248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aoblený obdélník 4"/>
          <p:cNvSpPr/>
          <p:nvPr/>
        </p:nvSpPr>
        <p:spPr>
          <a:xfrm>
            <a:off x="3214678" y="785794"/>
            <a:ext cx="1714512" cy="714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Horní sněmovna</a:t>
            </a:r>
            <a:endParaRPr lang="cs-CZ" dirty="0"/>
          </a:p>
        </p:txBody>
      </p:sp>
      <p:sp>
        <p:nvSpPr>
          <p:cNvPr id="6" name="Zaoblený obdélník 5"/>
          <p:cNvSpPr/>
          <p:nvPr/>
        </p:nvSpPr>
        <p:spPr>
          <a:xfrm>
            <a:off x="5500694" y="785794"/>
            <a:ext cx="1714512" cy="714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Dolní sněmovna</a:t>
            </a:r>
            <a:endParaRPr lang="cs-CZ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2314579"/>
            <a:ext cx="857256" cy="820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Přímá spojovací čára 8"/>
          <p:cNvCxnSpPr/>
          <p:nvPr/>
        </p:nvCxnSpPr>
        <p:spPr>
          <a:xfrm>
            <a:off x="1357290" y="1142984"/>
            <a:ext cx="1857388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aoblený obdélník 12"/>
          <p:cNvSpPr/>
          <p:nvPr/>
        </p:nvSpPr>
        <p:spPr>
          <a:xfrm>
            <a:off x="1178695" y="4714884"/>
            <a:ext cx="6786610" cy="71438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Služebná čeleď, námezdní dělníci, chudina</a:t>
            </a:r>
            <a:endParaRPr lang="cs-CZ" dirty="0"/>
          </a:p>
        </p:txBody>
      </p:sp>
      <p:sp>
        <p:nvSpPr>
          <p:cNvPr id="14" name="Zaoblený obdélník 13"/>
          <p:cNvSpPr/>
          <p:nvPr/>
        </p:nvSpPr>
        <p:spPr>
          <a:xfrm>
            <a:off x="714348" y="5429264"/>
            <a:ext cx="7643866" cy="1357298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ŽENY</a:t>
            </a:r>
            <a:endParaRPr lang="cs-CZ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Zaoblený obdélník 14"/>
          <p:cNvSpPr/>
          <p:nvPr/>
        </p:nvSpPr>
        <p:spPr>
          <a:xfrm>
            <a:off x="1178695" y="4000504"/>
            <a:ext cx="6786610" cy="71438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Měšťané, obchodníci, sedláci, </a:t>
            </a:r>
          </a:p>
          <a:p>
            <a:pPr algn="ctr"/>
            <a:r>
              <a:rPr lang="cs-CZ" dirty="0" smtClean="0"/>
              <a:t>nájemci (</a:t>
            </a:r>
            <a:r>
              <a:rPr lang="cs-CZ" dirty="0" err="1" smtClean="0"/>
              <a:t>pachtýři</a:t>
            </a:r>
            <a:r>
              <a:rPr lang="cs-CZ" dirty="0" smtClean="0"/>
              <a:t>), řemeslníci, úředníci,</a:t>
            </a:r>
            <a:endParaRPr lang="cs-CZ" dirty="0"/>
          </a:p>
        </p:txBody>
      </p:sp>
      <p:sp>
        <p:nvSpPr>
          <p:cNvPr id="17" name="Zaoblený obdélník 16"/>
          <p:cNvSpPr/>
          <p:nvPr/>
        </p:nvSpPr>
        <p:spPr>
          <a:xfrm>
            <a:off x="1214414" y="3786190"/>
            <a:ext cx="6715172" cy="21431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smtClean="0"/>
              <a:t>Šlechta, duchovenstvo, bohatí měšťané</a:t>
            </a:r>
            <a:endParaRPr lang="cs-CZ" sz="1400" dirty="0"/>
          </a:p>
        </p:txBody>
      </p:sp>
      <p:cxnSp>
        <p:nvCxnSpPr>
          <p:cNvPr id="20" name="Přímá spojovací čára 19"/>
          <p:cNvCxnSpPr/>
          <p:nvPr/>
        </p:nvCxnSpPr>
        <p:spPr>
          <a:xfrm rot="5400000" flipH="1" flipV="1">
            <a:off x="5322099" y="2536025"/>
            <a:ext cx="2071702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ovací šipka 30"/>
          <p:cNvCxnSpPr/>
          <p:nvPr/>
        </p:nvCxnSpPr>
        <p:spPr>
          <a:xfrm rot="16200000" flipH="1">
            <a:off x="428598" y="1928801"/>
            <a:ext cx="714379" cy="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aoblený obdélník 36"/>
          <p:cNvSpPr/>
          <p:nvPr/>
        </p:nvSpPr>
        <p:spPr>
          <a:xfrm>
            <a:off x="3786182" y="1857364"/>
            <a:ext cx="1714512" cy="1357322"/>
          </a:xfrm>
          <a:prstGeom prst="roundRect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smtClean="0">
                <a:solidFill>
                  <a:schemeClr val="tx1"/>
                </a:solidFill>
              </a:rPr>
              <a:t>V roce  1789 měla volební právo pouze 2%  dospělých</a:t>
            </a:r>
            <a:endParaRPr lang="cs-CZ" sz="1400" dirty="0">
              <a:solidFill>
                <a:schemeClr val="tx1"/>
              </a:solidFill>
            </a:endParaRPr>
          </a:p>
        </p:txBody>
      </p:sp>
      <p:sp>
        <p:nvSpPr>
          <p:cNvPr id="38" name="Obdélník 37"/>
          <p:cNvSpPr/>
          <p:nvPr/>
        </p:nvSpPr>
        <p:spPr>
          <a:xfrm>
            <a:off x="8001056" y="1571612"/>
            <a:ext cx="1214414" cy="528641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Volební právo od roku:</a:t>
            </a:r>
          </a:p>
          <a:p>
            <a:pPr algn="ctr"/>
            <a:endParaRPr lang="cs-CZ" dirty="0" smtClean="0">
              <a:solidFill>
                <a:schemeClr val="tx1"/>
              </a:solidFill>
            </a:endParaRPr>
          </a:p>
          <a:p>
            <a:pPr algn="ctr"/>
            <a:endParaRPr lang="cs-CZ" dirty="0" smtClean="0">
              <a:solidFill>
                <a:schemeClr val="tx1"/>
              </a:solidFill>
            </a:endParaRPr>
          </a:p>
          <a:p>
            <a:pPr algn="ctr"/>
            <a:endParaRPr lang="cs-CZ" dirty="0">
              <a:solidFill>
                <a:schemeClr val="tx1"/>
              </a:solidFill>
            </a:endParaRPr>
          </a:p>
          <a:p>
            <a:pPr algn="ctr"/>
            <a:r>
              <a:rPr lang="cs-CZ" dirty="0" smtClean="0">
                <a:solidFill>
                  <a:schemeClr val="tx1"/>
                </a:solidFill>
              </a:rPr>
              <a:t>1867</a:t>
            </a:r>
          </a:p>
          <a:p>
            <a:pPr algn="ctr"/>
            <a:endParaRPr lang="cs-CZ" dirty="0" smtClean="0">
              <a:solidFill>
                <a:schemeClr val="tx1"/>
              </a:solidFill>
            </a:endParaRPr>
          </a:p>
          <a:p>
            <a:pPr algn="ctr"/>
            <a:r>
              <a:rPr lang="cs-CZ" dirty="0" smtClean="0">
                <a:solidFill>
                  <a:schemeClr val="tx1"/>
                </a:solidFill>
              </a:rPr>
              <a:t>1885</a:t>
            </a:r>
          </a:p>
          <a:p>
            <a:pPr algn="ctr"/>
            <a:endParaRPr lang="cs-CZ" dirty="0" smtClean="0">
              <a:solidFill>
                <a:schemeClr val="tx1"/>
              </a:solidFill>
            </a:endParaRPr>
          </a:p>
          <a:p>
            <a:pPr algn="ctr"/>
            <a:endParaRPr lang="cs-CZ" dirty="0">
              <a:solidFill>
                <a:schemeClr val="tx1"/>
              </a:solidFill>
            </a:endParaRPr>
          </a:p>
          <a:p>
            <a:pPr algn="ctr"/>
            <a:r>
              <a:rPr lang="cs-CZ" dirty="0" smtClean="0">
                <a:solidFill>
                  <a:schemeClr val="tx1"/>
                </a:solidFill>
              </a:rPr>
              <a:t>1916</a:t>
            </a:r>
          </a:p>
          <a:p>
            <a:pPr algn="ctr"/>
            <a:endParaRPr lang="cs-CZ" dirty="0" smtClean="0">
              <a:solidFill>
                <a:schemeClr val="tx1"/>
              </a:solidFill>
            </a:endParaRPr>
          </a:p>
          <a:p>
            <a:pPr algn="ctr"/>
            <a:endParaRPr lang="cs-CZ" dirty="0">
              <a:solidFill>
                <a:schemeClr val="tx1"/>
              </a:solidFill>
            </a:endParaRPr>
          </a:p>
          <a:p>
            <a:pPr algn="ctr"/>
            <a:endParaRPr lang="cs-CZ" dirty="0">
              <a:solidFill>
                <a:schemeClr val="tx1"/>
              </a:solidFill>
            </a:endParaRPr>
          </a:p>
          <a:p>
            <a:pPr algn="ctr"/>
            <a:r>
              <a:rPr lang="cs-CZ" dirty="0" smtClean="0">
                <a:solidFill>
                  <a:schemeClr val="tx1"/>
                </a:solidFill>
              </a:rPr>
              <a:t>1918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40" name="TextovéPole 39"/>
          <p:cNvSpPr txBox="1"/>
          <p:nvPr/>
        </p:nvSpPr>
        <p:spPr>
          <a:xfrm>
            <a:off x="285720" y="1714488"/>
            <a:ext cx="9286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Král</a:t>
            </a:r>
            <a:endParaRPr lang="cs-CZ" dirty="0"/>
          </a:p>
        </p:txBody>
      </p:sp>
      <p:sp>
        <p:nvSpPr>
          <p:cNvPr id="41" name="TextovéPole 40"/>
          <p:cNvSpPr txBox="1"/>
          <p:nvPr/>
        </p:nvSpPr>
        <p:spPr>
          <a:xfrm>
            <a:off x="71406" y="3143248"/>
            <a:ext cx="15001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Korunní princ</a:t>
            </a:r>
            <a:endParaRPr lang="cs-CZ" dirty="0"/>
          </a:p>
        </p:txBody>
      </p:sp>
      <p:cxnSp>
        <p:nvCxnSpPr>
          <p:cNvPr id="43" name="Přímá spojovací šipka 42"/>
          <p:cNvCxnSpPr>
            <a:endCxn id="5" idx="0"/>
          </p:cNvCxnSpPr>
          <p:nvPr/>
        </p:nvCxnSpPr>
        <p:spPr>
          <a:xfrm rot="5400000">
            <a:off x="3679037" y="392897"/>
            <a:ext cx="785794" cy="1588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ovací šipka 45"/>
          <p:cNvCxnSpPr>
            <a:endCxn id="1026" idx="0"/>
          </p:cNvCxnSpPr>
          <p:nvPr/>
        </p:nvCxnSpPr>
        <p:spPr>
          <a:xfrm rot="16200000" flipH="1">
            <a:off x="607203" y="178582"/>
            <a:ext cx="357166" cy="1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dissolve/>
    <p:sndAc>
      <p:stSnd>
        <p:snd r:embed="rId2" name="hymna GB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Přímá spojovací šipka 30"/>
          <p:cNvCxnSpPr/>
          <p:nvPr/>
        </p:nvCxnSpPr>
        <p:spPr>
          <a:xfrm rot="5400000" flipH="1" flipV="1">
            <a:off x="2321703" y="2820983"/>
            <a:ext cx="2928958" cy="158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-32" y="1857364"/>
            <a:ext cx="121444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/>
              <a:t>vicepresident</a:t>
            </a:r>
            <a:endParaRPr lang="cs-CZ" sz="1400" dirty="0"/>
          </a:p>
        </p:txBody>
      </p:sp>
      <p:cxnSp>
        <p:nvCxnSpPr>
          <p:cNvPr id="28" name="Přímá spojovací šipka 27"/>
          <p:cNvCxnSpPr/>
          <p:nvPr/>
        </p:nvCxnSpPr>
        <p:spPr>
          <a:xfrm rot="5400000" flipH="1" flipV="1">
            <a:off x="-142908" y="3571876"/>
            <a:ext cx="1428760" cy="158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http://www.fotosearch.de/bthumb/SUE/SUE104/BWBW0006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348" y="428604"/>
            <a:ext cx="1143008" cy="961471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714348" y="0"/>
            <a:ext cx="12144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President</a:t>
            </a:r>
            <a:endParaRPr lang="cs-CZ" dirty="0"/>
          </a:p>
        </p:txBody>
      </p:sp>
      <p:pic>
        <p:nvPicPr>
          <p:cNvPr id="5" name="Picture 4" descr="http://www.fotosearch.de/bthumb/SUE/SUE104/BWBW0006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2214554"/>
            <a:ext cx="714380" cy="600919"/>
          </a:xfrm>
          <a:prstGeom prst="rect">
            <a:avLst/>
          </a:prstGeom>
          <a:noFill/>
        </p:spPr>
      </p:pic>
      <p:sp>
        <p:nvSpPr>
          <p:cNvPr id="7" name="Zaoblený obdélník 6"/>
          <p:cNvSpPr/>
          <p:nvPr/>
        </p:nvSpPr>
        <p:spPr>
          <a:xfrm>
            <a:off x="3071802" y="642918"/>
            <a:ext cx="1500198" cy="714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S</a:t>
            </a:r>
            <a:r>
              <a:rPr lang="cs-CZ" dirty="0" smtClean="0"/>
              <a:t>enát</a:t>
            </a:r>
            <a:endParaRPr lang="cs-CZ" dirty="0"/>
          </a:p>
        </p:txBody>
      </p:sp>
      <p:sp>
        <p:nvSpPr>
          <p:cNvPr id="9" name="Zaoblený obdélník 8"/>
          <p:cNvSpPr/>
          <p:nvPr/>
        </p:nvSpPr>
        <p:spPr>
          <a:xfrm>
            <a:off x="5214942" y="642918"/>
            <a:ext cx="1857388" cy="714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Sněmovna reprezentantů</a:t>
            </a:r>
            <a:endParaRPr lang="cs-CZ" dirty="0"/>
          </a:p>
        </p:txBody>
      </p:sp>
      <p:sp>
        <p:nvSpPr>
          <p:cNvPr id="10" name="Zaoblený obdélník 9"/>
          <p:cNvSpPr/>
          <p:nvPr/>
        </p:nvSpPr>
        <p:spPr>
          <a:xfrm>
            <a:off x="428596" y="3500438"/>
            <a:ext cx="1428760" cy="50006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volitelé</a:t>
            </a:r>
            <a:endParaRPr lang="cs-CZ" dirty="0"/>
          </a:p>
        </p:txBody>
      </p:sp>
      <p:sp>
        <p:nvSpPr>
          <p:cNvPr id="11" name="Zaoblený obdélník 10"/>
          <p:cNvSpPr/>
          <p:nvPr/>
        </p:nvSpPr>
        <p:spPr>
          <a:xfrm>
            <a:off x="2928926" y="3500438"/>
            <a:ext cx="1643074" cy="50006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Jednotlivé unijní  státy</a:t>
            </a:r>
            <a:endParaRPr lang="cs-CZ" dirty="0"/>
          </a:p>
        </p:txBody>
      </p:sp>
      <p:sp>
        <p:nvSpPr>
          <p:cNvPr id="12" name="Zaoblený obdélník 11"/>
          <p:cNvSpPr/>
          <p:nvPr/>
        </p:nvSpPr>
        <p:spPr>
          <a:xfrm>
            <a:off x="7286644" y="1714488"/>
            <a:ext cx="1571636" cy="128588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smtClean="0">
                <a:solidFill>
                  <a:schemeClr val="tx1"/>
                </a:solidFill>
              </a:rPr>
              <a:t>Volební právo mělo v roce 1789 cca. 10% dospělých</a:t>
            </a:r>
            <a:endParaRPr lang="cs-CZ" sz="1600" dirty="0">
              <a:solidFill>
                <a:schemeClr val="tx1"/>
              </a:solidFill>
            </a:endParaRPr>
          </a:p>
        </p:txBody>
      </p:sp>
      <p:sp>
        <p:nvSpPr>
          <p:cNvPr id="13" name="Zaoblený obdélník 12"/>
          <p:cNvSpPr/>
          <p:nvPr/>
        </p:nvSpPr>
        <p:spPr>
          <a:xfrm>
            <a:off x="285720" y="4286256"/>
            <a:ext cx="8143932" cy="235745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3000364" y="4286256"/>
            <a:ext cx="3143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>
                <a:solidFill>
                  <a:schemeClr val="bg1"/>
                </a:solidFill>
              </a:rPr>
              <a:t>Majetní Občané 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5" name="Zaoblený obdélník 14"/>
          <p:cNvSpPr/>
          <p:nvPr/>
        </p:nvSpPr>
        <p:spPr>
          <a:xfrm>
            <a:off x="285720" y="4572008"/>
            <a:ext cx="8143932" cy="785818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2500298" y="4818638"/>
            <a:ext cx="11430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chemeClr val="bg1"/>
                </a:solidFill>
              </a:rPr>
              <a:t>Nemajetní </a:t>
            </a:r>
            <a:endParaRPr lang="cs-CZ" sz="1600" dirty="0">
              <a:solidFill>
                <a:schemeClr val="bg1"/>
              </a:solidFill>
            </a:endParaRPr>
          </a:p>
        </p:txBody>
      </p:sp>
      <p:sp>
        <p:nvSpPr>
          <p:cNvPr id="18" name="Levá složená závorka 17"/>
          <p:cNvSpPr/>
          <p:nvPr/>
        </p:nvSpPr>
        <p:spPr>
          <a:xfrm>
            <a:off x="3643306" y="4714884"/>
            <a:ext cx="285752" cy="500066"/>
          </a:xfrm>
          <a:prstGeom prst="leftBrac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TextovéPole 18"/>
          <p:cNvSpPr txBox="1"/>
          <p:nvPr/>
        </p:nvSpPr>
        <p:spPr>
          <a:xfrm>
            <a:off x="4143372" y="4643446"/>
            <a:ext cx="4000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</a:rPr>
              <a:t>d</a:t>
            </a:r>
            <a:r>
              <a:rPr lang="cs-CZ" sz="1600" dirty="0" smtClean="0">
                <a:solidFill>
                  <a:schemeClr val="bg1"/>
                </a:solidFill>
              </a:rPr>
              <a:t>ělníci, čeleď, nový přistěhovalci</a:t>
            </a:r>
          </a:p>
          <a:p>
            <a:r>
              <a:rPr lang="cs-CZ" sz="1600" dirty="0">
                <a:solidFill>
                  <a:schemeClr val="bg1"/>
                </a:solidFill>
              </a:rPr>
              <a:t>s</a:t>
            </a:r>
            <a:r>
              <a:rPr lang="cs-CZ" sz="1600" dirty="0" smtClean="0">
                <a:solidFill>
                  <a:schemeClr val="bg1"/>
                </a:solidFill>
              </a:rPr>
              <a:t>vobodní černoši, Indiáni </a:t>
            </a:r>
            <a:endParaRPr lang="cs-CZ" sz="1600" dirty="0">
              <a:solidFill>
                <a:schemeClr val="bg1"/>
              </a:solidFill>
            </a:endParaRPr>
          </a:p>
        </p:txBody>
      </p:sp>
      <p:sp>
        <p:nvSpPr>
          <p:cNvPr id="20" name="Zaoblený obdélník 19"/>
          <p:cNvSpPr/>
          <p:nvPr/>
        </p:nvSpPr>
        <p:spPr>
          <a:xfrm>
            <a:off x="285720" y="5357826"/>
            <a:ext cx="8143932" cy="92869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Ž</a:t>
            </a:r>
            <a:r>
              <a:rPr lang="cs-CZ" dirty="0" smtClean="0"/>
              <a:t>eny</a:t>
            </a:r>
            <a:endParaRPr lang="cs-CZ" dirty="0"/>
          </a:p>
        </p:txBody>
      </p:sp>
      <p:sp>
        <p:nvSpPr>
          <p:cNvPr id="21" name="Zaoblený obdélník 20"/>
          <p:cNvSpPr/>
          <p:nvPr/>
        </p:nvSpPr>
        <p:spPr>
          <a:xfrm>
            <a:off x="285720" y="6286520"/>
            <a:ext cx="8143932" cy="35719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O</a:t>
            </a:r>
            <a:r>
              <a:rPr lang="cs-CZ" dirty="0" smtClean="0"/>
              <a:t>troci</a:t>
            </a:r>
            <a:endParaRPr lang="cs-CZ" dirty="0"/>
          </a:p>
        </p:txBody>
      </p:sp>
      <p:sp>
        <p:nvSpPr>
          <p:cNvPr id="22" name="Obdélník 21"/>
          <p:cNvSpPr/>
          <p:nvPr/>
        </p:nvSpPr>
        <p:spPr>
          <a:xfrm>
            <a:off x="7715272" y="4071942"/>
            <a:ext cx="1428728" cy="257176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TextovéPole 22"/>
          <p:cNvSpPr txBox="1"/>
          <p:nvPr/>
        </p:nvSpPr>
        <p:spPr>
          <a:xfrm>
            <a:off x="7643866" y="4071942"/>
            <a:ext cx="15716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/>
              <a:t>Volební právo od :</a:t>
            </a:r>
            <a:endParaRPr lang="cs-CZ" sz="1400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7786710" y="4774180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1830</a:t>
            </a:r>
            <a:endParaRPr lang="cs-CZ" dirty="0"/>
          </a:p>
        </p:txBody>
      </p:sp>
      <p:sp>
        <p:nvSpPr>
          <p:cNvPr id="25" name="TextovéPole 24"/>
          <p:cNvSpPr txBox="1"/>
          <p:nvPr/>
        </p:nvSpPr>
        <p:spPr>
          <a:xfrm>
            <a:off x="7786710" y="5572140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1920</a:t>
            </a:r>
            <a:endParaRPr lang="cs-CZ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7858148" y="6215082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1870</a:t>
            </a:r>
            <a:endParaRPr lang="cs-CZ" dirty="0"/>
          </a:p>
        </p:txBody>
      </p:sp>
      <p:cxnSp>
        <p:nvCxnSpPr>
          <p:cNvPr id="29" name="Přímá spojovací šipka 28"/>
          <p:cNvCxnSpPr/>
          <p:nvPr/>
        </p:nvCxnSpPr>
        <p:spPr>
          <a:xfrm rot="5400000" flipH="1" flipV="1">
            <a:off x="214282" y="2428868"/>
            <a:ext cx="2143140" cy="158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ovací šipka 32"/>
          <p:cNvCxnSpPr/>
          <p:nvPr/>
        </p:nvCxnSpPr>
        <p:spPr>
          <a:xfrm rot="5400000" flipH="1" flipV="1">
            <a:off x="4679157" y="2821777"/>
            <a:ext cx="2928958" cy="158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dissolve/>
    <p:sndAc>
      <p:stSnd>
        <p:snd r:embed="rId2" name="Hymna-USA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57158" y="714356"/>
            <a:ext cx="8572560" cy="19389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Zjisti, které prvky převzali </a:t>
            </a: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meričané </a:t>
            </a: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anglické ústavy </a:t>
            </a:r>
          </a:p>
          <a:p>
            <a:pPr algn="ctr"/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co změnili.</a:t>
            </a:r>
          </a:p>
          <a:p>
            <a:pPr algn="ctr"/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 lze dokázat, že je ústava demokratická? </a:t>
            </a:r>
          </a:p>
          <a:p>
            <a:pPr algn="ctr"/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Posuď z tohoto úhlu pohledu oba ústavní systémy.</a:t>
            </a:r>
          </a:p>
          <a:p>
            <a:pPr algn="ctr"/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Diskutuj o tomto problému s učitelem</a:t>
            </a:r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86" name="Picture 2" descr="C:\Users\harzhe\AppData\Local\Microsoft\Windows\Temporary Internet Files\Content.IE5\WXRCJ29H\MC900434389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2857496"/>
            <a:ext cx="2389200" cy="3766134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5572132" y="3357562"/>
            <a:ext cx="1500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 smtClean="0">
                <a:latin typeface="Agency FB" pitchFamily="34" charset="0"/>
              </a:rPr>
              <a:t>Hmmmm</a:t>
            </a:r>
            <a:r>
              <a:rPr lang="cs-CZ" sz="2400" b="1" dirty="0" smtClean="0">
                <a:latin typeface="Agency FB" pitchFamily="34" charset="0"/>
              </a:rPr>
              <a:t> ??</a:t>
            </a:r>
            <a:endParaRPr lang="cs-CZ" sz="2400" b="1" dirty="0">
              <a:latin typeface="Agency FB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147</Words>
  <Application>Microsoft Office PowerPoint</Application>
  <PresentationFormat>Předvádění na obrazovce (4:3)</PresentationFormat>
  <Paragraphs>50</Paragraphs>
  <Slides>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</vt:i4>
      </vt:variant>
    </vt:vector>
  </HeadingPairs>
  <TitlesOfParts>
    <vt:vector size="5" baseType="lpstr">
      <vt:lpstr>Motiv sady Office</vt:lpstr>
      <vt:lpstr>Snímek 1</vt:lpstr>
      <vt:lpstr>Snímek 2</vt:lpstr>
      <vt:lpstr>Snímek 3</vt:lpstr>
      <vt:lpstr>Snímek 4</vt:lpstr>
    </vt:vector>
  </TitlesOfParts>
  <Company>ZS Ostrov, Masarykova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harzhe</dc:creator>
  <cp:lastModifiedBy>harzhe</cp:lastModifiedBy>
  <cp:revision>16</cp:revision>
  <dcterms:created xsi:type="dcterms:W3CDTF">2010-06-28T17:32:58Z</dcterms:created>
  <dcterms:modified xsi:type="dcterms:W3CDTF">2011-12-09T08:42:37Z</dcterms:modified>
</cp:coreProperties>
</file>