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9"/>
  </p:notesMasterIdLst>
  <p:handoutMasterIdLst>
    <p:handoutMasterId r:id="rId20"/>
  </p:handoutMasterIdLst>
  <p:sldIdLst>
    <p:sldId id="277" r:id="rId2"/>
    <p:sldId id="278" r:id="rId3"/>
    <p:sldId id="311" r:id="rId4"/>
    <p:sldId id="342" r:id="rId5"/>
    <p:sldId id="343" r:id="rId6"/>
    <p:sldId id="344" r:id="rId7"/>
    <p:sldId id="353" r:id="rId8"/>
    <p:sldId id="345" r:id="rId9"/>
    <p:sldId id="346" r:id="rId10"/>
    <p:sldId id="347" r:id="rId11"/>
    <p:sldId id="348" r:id="rId12"/>
    <p:sldId id="350" r:id="rId13"/>
    <p:sldId id="352" r:id="rId14"/>
    <p:sldId id="349" r:id="rId15"/>
    <p:sldId id="351" r:id="rId16"/>
    <p:sldId id="271" r:id="rId17"/>
    <p:sldId id="270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361A5-FC94-4781-A2D4-3B33B81C502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A452992-5652-4506-90F1-107AA38013B4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 smtClean="0"/>
            <a:t>centrální nervová soustava</a:t>
          </a:r>
          <a:endParaRPr lang="cs-CZ" dirty="0"/>
        </a:p>
      </dgm:t>
    </dgm:pt>
    <dgm:pt modelId="{73C0CCEC-B677-4AF0-925C-28F8DE360649}" type="parTrans" cxnId="{D9A12FC5-2A8F-4013-9661-202EB1B8017E}">
      <dgm:prSet/>
      <dgm:spPr/>
      <dgm:t>
        <a:bodyPr/>
        <a:lstStyle/>
        <a:p>
          <a:endParaRPr lang="cs-CZ"/>
        </a:p>
      </dgm:t>
    </dgm:pt>
    <dgm:pt modelId="{E665A510-7EF9-49F9-93DD-354A2F13B404}" type="sibTrans" cxnId="{D9A12FC5-2A8F-4013-9661-202EB1B8017E}">
      <dgm:prSet/>
      <dgm:spPr>
        <a:solidFill>
          <a:srgbClr val="0070C0"/>
        </a:solidFill>
      </dgm:spPr>
      <dgm:t>
        <a:bodyPr/>
        <a:lstStyle/>
        <a:p>
          <a:endParaRPr lang="cs-CZ"/>
        </a:p>
      </dgm:t>
    </dgm:pt>
    <dgm:pt modelId="{7A3524EF-C798-45C2-BC38-FCC5E393D88A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hormonální regulace</a:t>
          </a:r>
          <a:endParaRPr lang="cs-CZ" dirty="0"/>
        </a:p>
      </dgm:t>
    </dgm:pt>
    <dgm:pt modelId="{F4E49347-2647-4524-A5C6-E239ED51655C}" type="parTrans" cxnId="{8872371B-C949-48D8-983A-7BE318FC0F42}">
      <dgm:prSet/>
      <dgm:spPr/>
      <dgm:t>
        <a:bodyPr/>
        <a:lstStyle/>
        <a:p>
          <a:endParaRPr lang="cs-CZ"/>
        </a:p>
      </dgm:t>
    </dgm:pt>
    <dgm:pt modelId="{824BDF3D-FA9A-4760-ADEE-240562A0654E}" type="sibTrans" cxnId="{8872371B-C949-48D8-983A-7BE318FC0F42}">
      <dgm:prSet/>
      <dgm:spPr>
        <a:solidFill>
          <a:srgbClr val="0070C0"/>
        </a:solidFill>
      </dgm:spPr>
      <dgm:t>
        <a:bodyPr/>
        <a:lstStyle/>
        <a:p>
          <a:endParaRPr lang="cs-CZ"/>
        </a:p>
      </dgm:t>
    </dgm:pt>
    <dgm:pt modelId="{791F7787-DAA5-4E4F-8384-03A5FD4A3D1A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 smtClean="0"/>
            <a:t>imunitní systém</a:t>
          </a:r>
          <a:endParaRPr lang="cs-CZ" dirty="0"/>
        </a:p>
      </dgm:t>
    </dgm:pt>
    <dgm:pt modelId="{C6CB7971-F8F4-4F79-9038-A7B792A22C93}" type="parTrans" cxnId="{4973A54C-1530-4FC4-84ED-8EAB91132A1C}">
      <dgm:prSet/>
      <dgm:spPr/>
      <dgm:t>
        <a:bodyPr/>
        <a:lstStyle/>
        <a:p>
          <a:endParaRPr lang="cs-CZ"/>
        </a:p>
      </dgm:t>
    </dgm:pt>
    <dgm:pt modelId="{80B40834-3C59-4395-9E18-871AE67B900C}" type="sibTrans" cxnId="{4973A54C-1530-4FC4-84ED-8EAB91132A1C}">
      <dgm:prSet/>
      <dgm:spPr>
        <a:solidFill>
          <a:srgbClr val="0070C0"/>
        </a:solidFill>
      </dgm:spPr>
      <dgm:t>
        <a:bodyPr/>
        <a:lstStyle/>
        <a:p>
          <a:endParaRPr lang="cs-CZ"/>
        </a:p>
      </dgm:t>
    </dgm:pt>
    <dgm:pt modelId="{BAECBB22-9D64-483F-89C9-592641B02FB4}" type="pres">
      <dgm:prSet presAssocID="{506361A5-FC94-4781-A2D4-3B33B81C50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2265CB-0482-4923-A473-74B9E2511235}" type="pres">
      <dgm:prSet presAssocID="{EA452992-5652-4506-90F1-107AA38013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37740B-6A72-49A8-97EF-4D79DE5EAB39}" type="pres">
      <dgm:prSet presAssocID="{E665A510-7EF9-49F9-93DD-354A2F13B404}" presName="sibTrans" presStyleLbl="sibTrans2D1" presStyleIdx="0" presStyleCnt="3"/>
      <dgm:spPr/>
      <dgm:t>
        <a:bodyPr/>
        <a:lstStyle/>
        <a:p>
          <a:endParaRPr lang="cs-CZ"/>
        </a:p>
      </dgm:t>
    </dgm:pt>
    <dgm:pt modelId="{68438D73-7B3C-4BFF-96DD-A7212614C87B}" type="pres">
      <dgm:prSet presAssocID="{E665A510-7EF9-49F9-93DD-354A2F13B404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68E7C8B5-5C12-4340-93C8-7EBD342CE8BF}" type="pres">
      <dgm:prSet presAssocID="{7A3524EF-C798-45C2-BC38-FCC5E393D88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A20F41-9BB7-4977-B539-9899BCCF8321}" type="pres">
      <dgm:prSet presAssocID="{824BDF3D-FA9A-4760-ADEE-240562A0654E}" presName="sibTrans" presStyleLbl="sibTrans2D1" presStyleIdx="1" presStyleCnt="3"/>
      <dgm:spPr/>
      <dgm:t>
        <a:bodyPr/>
        <a:lstStyle/>
        <a:p>
          <a:endParaRPr lang="cs-CZ"/>
        </a:p>
      </dgm:t>
    </dgm:pt>
    <dgm:pt modelId="{BD9E4A43-3717-4116-8F91-E66907B0485C}" type="pres">
      <dgm:prSet presAssocID="{824BDF3D-FA9A-4760-ADEE-240562A0654E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F4FDF21C-EB7F-4D2F-95D6-CD744AAE1DC2}" type="pres">
      <dgm:prSet presAssocID="{791F7787-DAA5-4E4F-8384-03A5FD4A3D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B94A23-5908-45CA-A12C-E9C95EC01CE9}" type="pres">
      <dgm:prSet presAssocID="{80B40834-3C59-4395-9E18-871AE67B900C}" presName="sibTrans" presStyleLbl="sibTrans2D1" presStyleIdx="2" presStyleCnt="3"/>
      <dgm:spPr/>
      <dgm:t>
        <a:bodyPr/>
        <a:lstStyle/>
        <a:p>
          <a:endParaRPr lang="cs-CZ"/>
        </a:p>
      </dgm:t>
    </dgm:pt>
    <dgm:pt modelId="{786CD1D7-E83D-48A6-B898-065D0B121DCD}" type="pres">
      <dgm:prSet presAssocID="{80B40834-3C59-4395-9E18-871AE67B900C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D9A12FC5-2A8F-4013-9661-202EB1B8017E}" srcId="{506361A5-FC94-4781-A2D4-3B33B81C5022}" destId="{EA452992-5652-4506-90F1-107AA38013B4}" srcOrd="0" destOrd="0" parTransId="{73C0CCEC-B677-4AF0-925C-28F8DE360649}" sibTransId="{E665A510-7EF9-49F9-93DD-354A2F13B404}"/>
    <dgm:cxn modelId="{69490D10-919C-4783-AB20-53E63C5432BB}" type="presOf" srcId="{824BDF3D-FA9A-4760-ADEE-240562A0654E}" destId="{BD9E4A43-3717-4116-8F91-E66907B0485C}" srcOrd="1" destOrd="0" presId="urn:microsoft.com/office/officeart/2005/8/layout/cycle7"/>
    <dgm:cxn modelId="{4973A54C-1530-4FC4-84ED-8EAB91132A1C}" srcId="{506361A5-FC94-4781-A2D4-3B33B81C5022}" destId="{791F7787-DAA5-4E4F-8384-03A5FD4A3D1A}" srcOrd="2" destOrd="0" parTransId="{C6CB7971-F8F4-4F79-9038-A7B792A22C93}" sibTransId="{80B40834-3C59-4395-9E18-871AE67B900C}"/>
    <dgm:cxn modelId="{04856CCB-CA9F-4853-84A1-A49F90F8C1D0}" type="presOf" srcId="{EA452992-5652-4506-90F1-107AA38013B4}" destId="{C72265CB-0482-4923-A473-74B9E2511235}" srcOrd="0" destOrd="0" presId="urn:microsoft.com/office/officeart/2005/8/layout/cycle7"/>
    <dgm:cxn modelId="{B8F74753-D88A-434C-8513-44B94A3511CE}" type="presOf" srcId="{791F7787-DAA5-4E4F-8384-03A5FD4A3D1A}" destId="{F4FDF21C-EB7F-4D2F-95D6-CD744AAE1DC2}" srcOrd="0" destOrd="0" presId="urn:microsoft.com/office/officeart/2005/8/layout/cycle7"/>
    <dgm:cxn modelId="{8872371B-C949-48D8-983A-7BE318FC0F42}" srcId="{506361A5-FC94-4781-A2D4-3B33B81C5022}" destId="{7A3524EF-C798-45C2-BC38-FCC5E393D88A}" srcOrd="1" destOrd="0" parTransId="{F4E49347-2647-4524-A5C6-E239ED51655C}" sibTransId="{824BDF3D-FA9A-4760-ADEE-240562A0654E}"/>
    <dgm:cxn modelId="{94D661C5-C3E5-4B9D-A222-DE08A0FB2807}" type="presOf" srcId="{506361A5-FC94-4781-A2D4-3B33B81C5022}" destId="{BAECBB22-9D64-483F-89C9-592641B02FB4}" srcOrd="0" destOrd="0" presId="urn:microsoft.com/office/officeart/2005/8/layout/cycle7"/>
    <dgm:cxn modelId="{A7E4B7A4-BDE4-4AD1-9E94-9207035F18CF}" type="presOf" srcId="{824BDF3D-FA9A-4760-ADEE-240562A0654E}" destId="{12A20F41-9BB7-4977-B539-9899BCCF8321}" srcOrd="0" destOrd="0" presId="urn:microsoft.com/office/officeart/2005/8/layout/cycle7"/>
    <dgm:cxn modelId="{F5A4B1E1-B068-4A3E-898E-B4B3E7A41BFF}" type="presOf" srcId="{E665A510-7EF9-49F9-93DD-354A2F13B404}" destId="{68438D73-7B3C-4BFF-96DD-A7212614C87B}" srcOrd="1" destOrd="0" presId="urn:microsoft.com/office/officeart/2005/8/layout/cycle7"/>
    <dgm:cxn modelId="{793D8F61-DA7D-48AD-938F-8165D1ED6AC4}" type="presOf" srcId="{80B40834-3C59-4395-9E18-871AE67B900C}" destId="{786CD1D7-E83D-48A6-B898-065D0B121DCD}" srcOrd="1" destOrd="0" presId="urn:microsoft.com/office/officeart/2005/8/layout/cycle7"/>
    <dgm:cxn modelId="{237A71E3-A136-4036-8C61-ADC5E95EC19F}" type="presOf" srcId="{80B40834-3C59-4395-9E18-871AE67B900C}" destId="{56B94A23-5908-45CA-A12C-E9C95EC01CE9}" srcOrd="0" destOrd="0" presId="urn:microsoft.com/office/officeart/2005/8/layout/cycle7"/>
    <dgm:cxn modelId="{6DB4BCB5-E553-4E6D-B24A-F648168036D7}" type="presOf" srcId="{7A3524EF-C798-45C2-BC38-FCC5E393D88A}" destId="{68E7C8B5-5C12-4340-93C8-7EBD342CE8BF}" srcOrd="0" destOrd="0" presId="urn:microsoft.com/office/officeart/2005/8/layout/cycle7"/>
    <dgm:cxn modelId="{B988BD6B-6AED-4A88-A140-3C4B8C34D667}" type="presOf" srcId="{E665A510-7EF9-49F9-93DD-354A2F13B404}" destId="{3237740B-6A72-49A8-97EF-4D79DE5EAB39}" srcOrd="0" destOrd="0" presId="urn:microsoft.com/office/officeart/2005/8/layout/cycle7"/>
    <dgm:cxn modelId="{F56F3ED1-8627-4949-B6CB-2B90974C871E}" type="presParOf" srcId="{BAECBB22-9D64-483F-89C9-592641B02FB4}" destId="{C72265CB-0482-4923-A473-74B9E2511235}" srcOrd="0" destOrd="0" presId="urn:microsoft.com/office/officeart/2005/8/layout/cycle7"/>
    <dgm:cxn modelId="{8E3D9BE4-EEE5-4049-AF99-11AE261D0E9D}" type="presParOf" srcId="{BAECBB22-9D64-483F-89C9-592641B02FB4}" destId="{3237740B-6A72-49A8-97EF-4D79DE5EAB39}" srcOrd="1" destOrd="0" presId="urn:microsoft.com/office/officeart/2005/8/layout/cycle7"/>
    <dgm:cxn modelId="{9408A9D3-6D36-45A4-9372-21101FB98118}" type="presParOf" srcId="{3237740B-6A72-49A8-97EF-4D79DE5EAB39}" destId="{68438D73-7B3C-4BFF-96DD-A7212614C87B}" srcOrd="0" destOrd="0" presId="urn:microsoft.com/office/officeart/2005/8/layout/cycle7"/>
    <dgm:cxn modelId="{DFDA8C08-2301-44DC-B9AE-03395B5F27E9}" type="presParOf" srcId="{BAECBB22-9D64-483F-89C9-592641B02FB4}" destId="{68E7C8B5-5C12-4340-93C8-7EBD342CE8BF}" srcOrd="2" destOrd="0" presId="urn:microsoft.com/office/officeart/2005/8/layout/cycle7"/>
    <dgm:cxn modelId="{66B3BD22-7424-4045-A030-737FECA4B01D}" type="presParOf" srcId="{BAECBB22-9D64-483F-89C9-592641B02FB4}" destId="{12A20F41-9BB7-4977-B539-9899BCCF8321}" srcOrd="3" destOrd="0" presId="urn:microsoft.com/office/officeart/2005/8/layout/cycle7"/>
    <dgm:cxn modelId="{5930A6ED-81AB-44C9-8739-BD899A376CD4}" type="presParOf" srcId="{12A20F41-9BB7-4977-B539-9899BCCF8321}" destId="{BD9E4A43-3717-4116-8F91-E66907B0485C}" srcOrd="0" destOrd="0" presId="urn:microsoft.com/office/officeart/2005/8/layout/cycle7"/>
    <dgm:cxn modelId="{C12237FE-B49D-4CD4-832D-AA66166CA464}" type="presParOf" srcId="{BAECBB22-9D64-483F-89C9-592641B02FB4}" destId="{F4FDF21C-EB7F-4D2F-95D6-CD744AAE1DC2}" srcOrd="4" destOrd="0" presId="urn:microsoft.com/office/officeart/2005/8/layout/cycle7"/>
    <dgm:cxn modelId="{D5FBBC20-478E-4661-A87B-9D806208E148}" type="presParOf" srcId="{BAECBB22-9D64-483F-89C9-592641B02FB4}" destId="{56B94A23-5908-45CA-A12C-E9C95EC01CE9}" srcOrd="5" destOrd="0" presId="urn:microsoft.com/office/officeart/2005/8/layout/cycle7"/>
    <dgm:cxn modelId="{EAD8E1BA-CEBF-438C-B781-0B75344FAFC8}" type="presParOf" srcId="{56B94A23-5908-45CA-A12C-E9C95EC01CE9}" destId="{786CD1D7-E83D-48A6-B898-065D0B121DC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265CB-0482-4923-A473-74B9E2511235}">
      <dsp:nvSpPr>
        <dsp:cNvPr id="0" name=""/>
        <dsp:cNvSpPr/>
      </dsp:nvSpPr>
      <dsp:spPr>
        <a:xfrm>
          <a:off x="2816953" y="1352"/>
          <a:ext cx="2252792" cy="112639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centrální nervová soustava</a:t>
          </a:r>
          <a:endParaRPr lang="cs-CZ" sz="2100" kern="1200" dirty="0"/>
        </a:p>
      </dsp:txBody>
      <dsp:txXfrm>
        <a:off x="2849944" y="34343"/>
        <a:ext cx="2186810" cy="1060414"/>
      </dsp:txXfrm>
    </dsp:sp>
    <dsp:sp modelId="{3237740B-6A72-49A8-97EF-4D79DE5EAB39}">
      <dsp:nvSpPr>
        <dsp:cNvPr id="0" name=""/>
        <dsp:cNvSpPr/>
      </dsp:nvSpPr>
      <dsp:spPr>
        <a:xfrm rot="3600000">
          <a:off x="4286359" y="1978549"/>
          <a:ext cx="1174340" cy="394238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>
        <a:off x="4404630" y="2057397"/>
        <a:ext cx="937798" cy="236542"/>
      </dsp:txXfrm>
    </dsp:sp>
    <dsp:sp modelId="{68E7C8B5-5C12-4340-93C8-7EBD342CE8BF}">
      <dsp:nvSpPr>
        <dsp:cNvPr id="0" name=""/>
        <dsp:cNvSpPr/>
      </dsp:nvSpPr>
      <dsp:spPr>
        <a:xfrm>
          <a:off x="4677313" y="3223589"/>
          <a:ext cx="2252792" cy="112639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hormonální regulace</a:t>
          </a:r>
          <a:endParaRPr lang="cs-CZ" sz="2100" kern="1200" dirty="0"/>
        </a:p>
      </dsp:txBody>
      <dsp:txXfrm>
        <a:off x="4710304" y="3256580"/>
        <a:ext cx="2186810" cy="1060414"/>
      </dsp:txXfrm>
    </dsp:sp>
    <dsp:sp modelId="{12A20F41-9BB7-4977-B539-9899BCCF8321}">
      <dsp:nvSpPr>
        <dsp:cNvPr id="0" name=""/>
        <dsp:cNvSpPr/>
      </dsp:nvSpPr>
      <dsp:spPr>
        <a:xfrm rot="10800000">
          <a:off x="3356179" y="3589668"/>
          <a:ext cx="1174340" cy="394238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 rot="10800000">
        <a:off x="3474450" y="3668516"/>
        <a:ext cx="937798" cy="236542"/>
      </dsp:txXfrm>
    </dsp:sp>
    <dsp:sp modelId="{F4FDF21C-EB7F-4D2F-95D6-CD744AAE1DC2}">
      <dsp:nvSpPr>
        <dsp:cNvPr id="0" name=""/>
        <dsp:cNvSpPr/>
      </dsp:nvSpPr>
      <dsp:spPr>
        <a:xfrm>
          <a:off x="956594" y="3223589"/>
          <a:ext cx="2252792" cy="112639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imunitní systém</a:t>
          </a:r>
          <a:endParaRPr lang="cs-CZ" sz="2100" kern="1200" dirty="0"/>
        </a:p>
      </dsp:txBody>
      <dsp:txXfrm>
        <a:off x="989585" y="3256580"/>
        <a:ext cx="2186810" cy="1060414"/>
      </dsp:txXfrm>
    </dsp:sp>
    <dsp:sp modelId="{56B94A23-5908-45CA-A12C-E9C95EC01CE9}">
      <dsp:nvSpPr>
        <dsp:cNvPr id="0" name=""/>
        <dsp:cNvSpPr/>
      </dsp:nvSpPr>
      <dsp:spPr>
        <a:xfrm rot="18000000">
          <a:off x="2425999" y="1978549"/>
          <a:ext cx="1174340" cy="394238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>
        <a:off x="2544270" y="2057397"/>
        <a:ext cx="937798" cy="236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265AB9-9386-4437-80E8-F885EB8AB576}" type="datetimeFigureOut">
              <a:rPr lang="cs-CZ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196B018-C813-4738-96C0-84AB119DF2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48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D9FD0C7-110C-46EC-B191-C25B8F8CF3BB}" type="datetimeFigureOut">
              <a:rPr lang="cs-CZ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5EBB303-AC27-4AFF-9FF9-51DC6D131E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09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BB303-AC27-4AFF-9FF9-51DC6D131EB3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2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71178-EA66-4540-B9D5-9EC3181CBFDD}" type="datetimeFigureOut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8BA20-C76D-4516-B0B7-6AF8B30B5B7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14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413E1-4076-4057-83B0-2793AB271B1D}" type="datetimeFigureOut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45C35-7530-4D3B-8F95-31272A62292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44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4F540-E9A3-40FB-A099-EFD679E154D1}" type="datetimeFigureOut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C2C65-0286-4E86-86B3-C980E84EE4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74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6DD2-78CD-4BBF-9300-5733759C10E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972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5FE4E0-A006-453E-898A-5DA82F53E95C}" type="datetimeFigureOut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9F2475-4EFA-4057-9DBE-0A71F39FB50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80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FFB44-1B64-4316-B718-89D2BB94E802}" type="datetimeFigureOut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AA010-D315-4A9E-B0AC-BD73D626B57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29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133F3-78DA-439F-ACB3-DA530F16EF17}" type="datetimeFigureOut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FC0BA-3FF4-4DF7-B035-B26108D5A36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02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47DAB-7DB4-40D3-8339-09BCCE47CA4D}" type="datetimeFigureOut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C6222-29F9-4638-9120-C7D6376D10C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73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22C6B-6901-497A-BE76-747FCFD6B2CC}" type="datetimeFigureOut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7FA10-EAAB-4623-9708-D9DD9C2FFF3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73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CF8E3-75F7-4DEF-819D-528921995D16}" type="datetimeFigureOut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D1D7F-9853-45B5-BD30-EF05C0039FF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81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747A1-18DB-4743-B408-7B365D27DA19}" type="datetimeFigureOut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2BEAD-F2E4-4E35-B4D5-6C29B3D66C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5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4F8289-0F43-4883-A36B-F275E5D79838}" type="datetimeFigureOut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DD69F-D2CB-4DC9-9180-89F4CA41A7C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4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3CD04-68B8-4A60-A4D7-6F674182F361}" type="datetimeFigureOut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ACA0-712F-476E-9D1C-07D4E8BB7B3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06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63000">
              <a:srgbClr val="FFFFB3">
                <a:alpha val="44000"/>
              </a:srgbClr>
            </a:gs>
            <a:gs pos="100000">
              <a:srgbClr val="29C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5FE4E0-A006-453E-898A-5DA82F53E95C}" type="datetimeFigureOut">
              <a:rPr lang="cs-CZ" smtClean="0"/>
              <a:pPr>
                <a:defRPr/>
              </a:pPr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9F2475-4EFA-4057-9DBE-0A71F39FB50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3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umchemie.cz/materialy/Eva_Vrzackova/dukaz_vitaminu_C.wm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umchemie.cz/materialy/Eva_Vrzackova/amylasa_ve_slinach.wm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ea typeface="Calibri" pitchFamily="34" charset="0"/>
              </a:rPr>
              <a:t>Biokatalyzátory, nukleové kyseliny</a:t>
            </a:r>
            <a:endParaRPr lang="cs-CZ" b="1" dirty="0">
              <a:ea typeface="Calibri" pitchFamily="34" charset="0"/>
            </a:endParaRPr>
          </a:p>
          <a:p>
            <a:pPr algn="ctr"/>
            <a:endParaRPr lang="cs-CZ" dirty="0">
              <a:solidFill>
                <a:srgbClr val="000000"/>
              </a:solidFill>
              <a:ea typeface="Calibri" pitchFamily="34" charset="0"/>
            </a:endParaRPr>
          </a:p>
          <a:p>
            <a:pPr algn="ctr"/>
            <a:r>
              <a:rPr lang="cs-CZ" dirty="0">
                <a:solidFill>
                  <a:srgbClr val="000000"/>
                </a:solidFill>
                <a:ea typeface="Calibri" pitchFamily="34" charset="0"/>
              </a:rPr>
              <a:t>PaedDr. Ivana Töpferová </a:t>
            </a:r>
          </a:p>
          <a:p>
            <a:pPr algn="ctr"/>
            <a:endParaRPr lang="cs-CZ" dirty="0">
              <a:solidFill>
                <a:srgbClr val="000000"/>
              </a:solidFill>
              <a:ea typeface="Calibri" pitchFamily="34" charset="0"/>
            </a:endParaRPr>
          </a:p>
          <a:p>
            <a:pPr algn="ctr"/>
            <a:endParaRPr lang="cs-CZ" dirty="0">
              <a:solidFill>
                <a:srgbClr val="000000"/>
              </a:solidFill>
              <a:ea typeface="Calibri" pitchFamily="34" charset="0"/>
            </a:endParaRPr>
          </a:p>
          <a:p>
            <a:pPr algn="ctr"/>
            <a:r>
              <a:rPr lang="cs-CZ" dirty="0">
                <a:solidFill>
                  <a:srgbClr val="000000"/>
                </a:solidFill>
                <a:ea typeface="Calibri" pitchFamily="34" charset="0"/>
              </a:rPr>
              <a:t>Střední průmyslová škola, Mladá Boleslav, Havlíčkova 456</a:t>
            </a:r>
          </a:p>
          <a:p>
            <a:pPr algn="ctr"/>
            <a:r>
              <a:rPr lang="cs-CZ" dirty="0">
                <a:solidFill>
                  <a:srgbClr val="000000"/>
                </a:solidFill>
                <a:ea typeface="Calibri" pitchFamily="34" charset="0"/>
              </a:rPr>
              <a:t>CZ.1.07/1.5.00/34.0861</a:t>
            </a:r>
          </a:p>
          <a:p>
            <a:pPr algn="ctr"/>
            <a:r>
              <a:rPr lang="cs-CZ" dirty="0">
                <a:solidFill>
                  <a:srgbClr val="000000"/>
                </a:solidFill>
                <a:ea typeface="Calibri" pitchFamily="34" charset="0"/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Schéma funkce hormonů</a:t>
            </a:r>
            <a:endParaRPr lang="cs-CZ" sz="4000" dirty="0">
              <a:latin typeface="+mn-lt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47496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8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Vitamíny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5112568"/>
          </a:xfrm>
        </p:spPr>
        <p:txBody>
          <a:bodyPr>
            <a:normAutofit fontScale="92500" lnSpcReduction="20000"/>
          </a:bodyPr>
          <a:lstStyle/>
          <a:p>
            <a:pPr marL="357188" indent="-357188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 smtClean="0"/>
              <a:t>= </a:t>
            </a:r>
            <a:r>
              <a:rPr lang="cs-CZ" sz="2600" dirty="0" smtClean="0"/>
              <a:t>přírodní organické látky, převážně rostlinného původu</a:t>
            </a:r>
          </a:p>
          <a:p>
            <a:pPr marL="0" indent="0">
              <a:lnSpc>
                <a:spcPct val="120000"/>
              </a:lnSpc>
              <a:buNone/>
              <a:tabLst>
                <a:tab pos="357188" algn="l"/>
              </a:tabLst>
            </a:pPr>
            <a:r>
              <a:rPr lang="cs-CZ" sz="2600" dirty="0" smtClean="0"/>
              <a:t>= živočichové a člověk je přijímají v potravě buď 	</a:t>
            </a:r>
            <a:r>
              <a:rPr lang="cs-CZ" sz="2600" dirty="0" smtClean="0">
                <a:solidFill>
                  <a:srgbClr val="00B050"/>
                </a:solidFill>
              </a:rPr>
              <a:t>přímo</a:t>
            </a:r>
            <a:r>
              <a:rPr lang="cs-CZ" sz="2600" dirty="0" smtClean="0"/>
              <a:t> nebo ve formě </a:t>
            </a:r>
            <a:r>
              <a:rPr lang="cs-CZ" sz="2600" dirty="0" smtClean="0">
                <a:solidFill>
                  <a:srgbClr val="00B050"/>
                </a:solidFill>
              </a:rPr>
              <a:t>provitamínů </a:t>
            </a:r>
            <a:r>
              <a:rPr lang="cs-CZ" sz="2600" dirty="0" smtClean="0"/>
              <a:t>(sloučeniny, 	které se v těle se díky enzymům mění na 	účinné </a:t>
            </a:r>
            <a:r>
              <a:rPr lang="cs-CZ" sz="2600" dirty="0" smtClean="0"/>
              <a:t>vitamíny</a:t>
            </a:r>
            <a:r>
              <a:rPr lang="cs-CZ" sz="2600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600" dirty="0" smtClean="0"/>
              <a:t>= ovlivňují průběh chemických dějů v organismu</a:t>
            </a:r>
          </a:p>
          <a:p>
            <a:pPr marL="0" indent="0">
              <a:lnSpc>
                <a:spcPct val="120000"/>
              </a:lnSpc>
              <a:buNone/>
              <a:tabLst>
                <a:tab pos="357188" algn="l"/>
              </a:tabLst>
            </a:pPr>
            <a:r>
              <a:rPr lang="cs-CZ" sz="2600" dirty="0" smtClean="0"/>
              <a:t>= </a:t>
            </a:r>
            <a:r>
              <a:rPr lang="cs-CZ" sz="2600" dirty="0"/>
              <a:t>j</a:t>
            </a:r>
            <a:r>
              <a:rPr lang="cs-CZ" sz="2600" dirty="0" smtClean="0"/>
              <a:t>ejich nedostatek může způsobit poruchy 	činnosti organismů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600" dirty="0" smtClean="0"/>
              <a:t>Co je hypovitaminóza, avitaminóza, hypervitaminóza?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600" dirty="0" smtClean="0"/>
              <a:t>(snížený příjem; úplný nedostatek; přebytek vit.)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8968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Vitamíny – rozdělení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96855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AutoNum type="alphaLcParenR"/>
            </a:pPr>
            <a:r>
              <a:rPr lang="cs-CZ" sz="2400" dirty="0" smtClean="0">
                <a:solidFill>
                  <a:srgbClr val="FF0000"/>
                </a:solidFill>
              </a:rPr>
              <a:t>vitamíny </a:t>
            </a:r>
            <a:r>
              <a:rPr lang="cs-CZ" sz="2400" dirty="0" smtClean="0">
                <a:solidFill>
                  <a:srgbClr val="FF0000"/>
                </a:solidFill>
              </a:rPr>
              <a:t>rozpustné ve vodě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solidFill>
                  <a:srgbClr val="00B050"/>
                </a:solidFill>
              </a:rPr>
              <a:t>B – komplex:</a:t>
            </a:r>
            <a:r>
              <a:rPr lang="cs-CZ" sz="2400" dirty="0" smtClean="0"/>
              <a:t> </a:t>
            </a:r>
            <a:r>
              <a:rPr lang="cs-CZ" sz="2400" dirty="0" smtClean="0"/>
              <a:t>B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, B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, B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, B</a:t>
            </a:r>
            <a:r>
              <a:rPr lang="cs-CZ" sz="2400" baseline="-25000" dirty="0" smtClean="0"/>
              <a:t>5</a:t>
            </a:r>
            <a:r>
              <a:rPr lang="cs-CZ" sz="2400" dirty="0" smtClean="0"/>
              <a:t>, </a:t>
            </a:r>
            <a:r>
              <a:rPr lang="cs-CZ" sz="2400" dirty="0" smtClean="0"/>
              <a:t>B</a:t>
            </a:r>
            <a:r>
              <a:rPr lang="cs-CZ" sz="2400" baseline="-25000" dirty="0" smtClean="0"/>
              <a:t>6</a:t>
            </a:r>
            <a:r>
              <a:rPr lang="cs-CZ" sz="2400" dirty="0" smtClean="0"/>
              <a:t>, </a:t>
            </a:r>
            <a:r>
              <a:rPr lang="cs-CZ" sz="2400" dirty="0"/>
              <a:t>B</a:t>
            </a:r>
            <a:r>
              <a:rPr lang="cs-CZ" sz="2400" baseline="-25000" dirty="0" smtClean="0"/>
              <a:t>7</a:t>
            </a:r>
            <a:r>
              <a:rPr lang="cs-CZ" sz="2400" dirty="0" smtClean="0"/>
              <a:t>, </a:t>
            </a:r>
            <a:r>
              <a:rPr lang="cs-CZ" sz="2400" dirty="0" smtClean="0"/>
              <a:t>B</a:t>
            </a:r>
            <a:r>
              <a:rPr lang="cs-CZ" sz="2400" baseline="-25000" dirty="0" smtClean="0"/>
              <a:t>9</a:t>
            </a:r>
            <a:r>
              <a:rPr lang="cs-CZ" sz="2400" dirty="0" smtClean="0"/>
              <a:t>, </a:t>
            </a:r>
            <a:r>
              <a:rPr lang="cs-CZ" sz="2400" dirty="0"/>
              <a:t>B</a:t>
            </a:r>
            <a:r>
              <a:rPr lang="cs-CZ" sz="2400" baseline="-25000" dirty="0" smtClean="0"/>
              <a:t>12</a:t>
            </a:r>
            <a:endParaRPr lang="cs-CZ" sz="2400" baseline="-25000" dirty="0" smtClean="0"/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– důležité pro krvetvorbu, pro látkovou výměnu</a:t>
            </a:r>
          </a:p>
          <a:p>
            <a:pPr marL="0" indent="0">
              <a:lnSpc>
                <a:spcPct val="100000"/>
              </a:lnSpc>
              <a:buNone/>
              <a:tabLst>
                <a:tab pos="442913" algn="l"/>
              </a:tabLst>
            </a:pPr>
            <a:r>
              <a:rPr lang="cs-CZ" sz="2400" dirty="0" smtClean="0">
                <a:solidFill>
                  <a:srgbClr val="00B050"/>
                </a:solidFill>
              </a:rPr>
              <a:t>C:</a:t>
            </a:r>
            <a:r>
              <a:rPr lang="cs-CZ" sz="2400" dirty="0" smtClean="0"/>
              <a:t> posiluje imunitu organismu, pomáhá při léčbě </a:t>
            </a:r>
            <a:r>
              <a:rPr lang="cs-CZ" sz="2400" dirty="0" smtClean="0"/>
              <a:t>	infekčních </a:t>
            </a:r>
            <a:r>
              <a:rPr lang="cs-CZ" sz="2400" dirty="0" smtClean="0"/>
              <a:t>chorob, … </a:t>
            </a:r>
          </a:p>
          <a:p>
            <a:pPr marL="0" indent="0">
              <a:lnSpc>
                <a:spcPct val="100000"/>
              </a:lnSpc>
              <a:buNone/>
              <a:tabLst>
                <a:tab pos="714375" algn="l"/>
              </a:tabLst>
            </a:pPr>
            <a:r>
              <a:rPr lang="cs-CZ" sz="2400" dirty="0" smtClean="0"/>
              <a:t>Pokus: </a:t>
            </a:r>
            <a:r>
              <a:rPr lang="cs-CZ" sz="2400" dirty="0" smtClean="0">
                <a:hlinkClick r:id="rId2"/>
              </a:rPr>
              <a:t>důkaz vitaminu C  </a:t>
            </a:r>
            <a:endParaRPr lang="cs-CZ" sz="2400" dirty="0" smtClean="0"/>
          </a:p>
          <a:p>
            <a:pPr marL="457200" indent="-457200">
              <a:lnSpc>
                <a:spcPct val="100000"/>
              </a:lnSpc>
              <a:buFont typeface="+mj-lt"/>
              <a:buAutoNum type="alphaLcParenR" startAt="2"/>
            </a:pPr>
            <a:r>
              <a:rPr lang="cs-CZ" sz="2400" dirty="0" smtClean="0">
                <a:solidFill>
                  <a:srgbClr val="FF0000"/>
                </a:solidFill>
              </a:rPr>
              <a:t>vitamíny </a:t>
            </a:r>
            <a:r>
              <a:rPr lang="cs-CZ" sz="2400" dirty="0" smtClean="0">
                <a:solidFill>
                  <a:srgbClr val="FF0000"/>
                </a:solidFill>
              </a:rPr>
              <a:t>rozpustné v tucích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solidFill>
                  <a:srgbClr val="00B050"/>
                </a:solidFill>
              </a:rPr>
              <a:t>A:</a:t>
            </a:r>
            <a:r>
              <a:rPr lang="cs-CZ" sz="2400" dirty="0" smtClean="0"/>
              <a:t> důležitý pro správnou činnost očí, nervů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solidFill>
                  <a:srgbClr val="00B050"/>
                </a:solidFill>
              </a:rPr>
              <a:t>D:</a:t>
            </a:r>
            <a:r>
              <a:rPr lang="cs-CZ" sz="2400" dirty="0" smtClean="0"/>
              <a:t> důležitý při tvorbě kostí, hojení kostí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solidFill>
                  <a:srgbClr val="00B050"/>
                </a:solidFill>
              </a:rPr>
              <a:t>E:</a:t>
            </a:r>
            <a:r>
              <a:rPr lang="cs-CZ" sz="2400" dirty="0" smtClean="0"/>
              <a:t> nezbytný pro činnost pohlavní soustavy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solidFill>
                  <a:srgbClr val="00B050"/>
                </a:solidFill>
              </a:rPr>
              <a:t>K:</a:t>
            </a:r>
            <a:r>
              <a:rPr lang="cs-CZ" sz="2400" dirty="0" smtClean="0"/>
              <a:t> nezbytný pro srážlivost krve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1644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Vitamíny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4824"/>
            <a:ext cx="2584519" cy="4351338"/>
          </a:xfrm>
        </p:spPr>
      </p:pic>
      <p:sp>
        <p:nvSpPr>
          <p:cNvPr id="5" name="Obdélník 4"/>
          <p:cNvSpPr/>
          <p:nvPr/>
        </p:nvSpPr>
        <p:spPr>
          <a:xfrm>
            <a:off x="628650" y="6240637"/>
            <a:ext cx="2447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Verdana" pitchFamily="34" charset="0"/>
              </a:rPr>
              <a:t>Obr. 5</a:t>
            </a:r>
            <a:r>
              <a:rPr lang="cs-CZ" dirty="0" smtClean="0">
                <a:latin typeface="Verdana" pitchFamily="34" charset="0"/>
              </a:rPr>
              <a:t> Provitamín A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26" y="1124744"/>
            <a:ext cx="4582107" cy="24190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40" y="3673599"/>
            <a:ext cx="4507434" cy="254597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579126" y="6219577"/>
            <a:ext cx="3131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Verdana" pitchFamily="34" charset="0"/>
              </a:rPr>
              <a:t>Obr. 6</a:t>
            </a:r>
            <a:r>
              <a:rPr lang="cs-CZ" dirty="0" smtClean="0">
                <a:latin typeface="Verdana" pitchFamily="34" charset="0"/>
              </a:rPr>
              <a:t>, 7 Zdroje vitamínů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2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Nukleové kyseliny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690639"/>
          </a:xfrm>
        </p:spPr>
        <p:txBody>
          <a:bodyPr>
            <a:normAutofit/>
          </a:bodyPr>
          <a:lstStyle/>
          <a:p>
            <a:pPr marL="357188" indent="-357188">
              <a:lnSpc>
                <a:spcPct val="100000"/>
              </a:lnSpc>
              <a:buNone/>
            </a:pPr>
            <a:r>
              <a:rPr lang="cs-CZ" sz="2400" dirty="0" smtClean="0"/>
              <a:t>= složité makromolekulární látky</a:t>
            </a:r>
          </a:p>
          <a:p>
            <a:pPr marL="357188" indent="-357188">
              <a:lnSpc>
                <a:spcPct val="100000"/>
              </a:lnSpc>
              <a:buNone/>
            </a:pPr>
            <a:r>
              <a:rPr lang="cs-CZ" sz="2400" dirty="0" smtClean="0"/>
              <a:t>= uloženy v buněčných jádrech</a:t>
            </a:r>
          </a:p>
          <a:p>
            <a:pPr marL="357188" indent="-357188">
              <a:lnSpc>
                <a:spcPct val="100000"/>
              </a:lnSpc>
              <a:buNone/>
            </a:pPr>
            <a:r>
              <a:rPr lang="cs-CZ" sz="2400" dirty="0" smtClean="0"/>
              <a:t>= složeny z </a:t>
            </a:r>
            <a:r>
              <a:rPr lang="cs-CZ" sz="2400" dirty="0" smtClean="0">
                <a:solidFill>
                  <a:srgbClr val="0070C0"/>
                </a:solidFill>
              </a:rPr>
              <a:t>nukleotidů</a:t>
            </a:r>
            <a:r>
              <a:rPr lang="cs-CZ" sz="2400" dirty="0" smtClean="0"/>
              <a:t> (obsahují monosacharid pentózu, dusíkatou bázi, zbytek kyseliny fosforečné)</a:t>
            </a:r>
          </a:p>
          <a:p>
            <a:pPr marL="357188" indent="-357188">
              <a:lnSpc>
                <a:spcPct val="110000"/>
              </a:lnSpc>
              <a:buNone/>
            </a:pPr>
            <a:endParaRPr lang="cs-CZ" sz="2400" dirty="0" smtClean="0"/>
          </a:p>
        </p:txBody>
      </p:sp>
      <p:pic>
        <p:nvPicPr>
          <p:cNvPr id="1026" name="Picture 2" descr="File:Difference DNA RNA-E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3511560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276772" y="6032533"/>
            <a:ext cx="3291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Verdana" pitchFamily="34" charset="0"/>
              </a:rPr>
              <a:t>Obr. 8</a:t>
            </a:r>
            <a:r>
              <a:rPr lang="cs-CZ" dirty="0" smtClean="0">
                <a:latin typeface="Verdana" pitchFamily="34" charset="0"/>
              </a:rPr>
              <a:t> Modely DNA a RNA</a:t>
            </a:r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313085"/>
              </p:ext>
            </p:extLst>
          </p:nvPr>
        </p:nvGraphicFramePr>
        <p:xfrm>
          <a:off x="945912" y="4067208"/>
          <a:ext cx="27622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ChemSketch" r:id="rId4" imgW="2761560" imgH="1965960" progId="ACD.ChemSketch.20">
                  <p:embed/>
                </p:oleObj>
              </mc:Choice>
              <mc:Fallback>
                <p:oleObj name="ChemSketch" r:id="rId4" imgW="2761560" imgH="1965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5912" y="4067208"/>
                        <a:ext cx="2762250" cy="196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4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Nukleové kyseliny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690639"/>
          </a:xfrm>
        </p:spPr>
        <p:txBody>
          <a:bodyPr>
            <a:normAutofit/>
          </a:bodyPr>
          <a:lstStyle/>
          <a:p>
            <a:pPr marL="357188" indent="-357188">
              <a:lnSpc>
                <a:spcPct val="100000"/>
              </a:lnSpc>
              <a:buNone/>
              <a:tabLst>
                <a:tab pos="985838" algn="l"/>
                <a:tab pos="1700213" algn="l"/>
              </a:tabLst>
            </a:pPr>
            <a:r>
              <a:rPr lang="cs-CZ" sz="2400" dirty="0" smtClean="0"/>
              <a:t>Typy: </a:t>
            </a:r>
          </a:p>
          <a:p>
            <a:pPr marL="357188" indent="-357188">
              <a:lnSpc>
                <a:spcPct val="100000"/>
              </a:lnSpc>
              <a:buNone/>
              <a:tabLst>
                <a:tab pos="800100" algn="l"/>
                <a:tab pos="1700213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DNA</a:t>
            </a:r>
            <a:r>
              <a:rPr lang="cs-CZ" sz="2400" dirty="0" smtClean="0"/>
              <a:t> = má tvar dvojité šroubovice</a:t>
            </a:r>
          </a:p>
          <a:p>
            <a:pPr marL="357188" indent="-357188">
              <a:lnSpc>
                <a:spcPct val="100000"/>
              </a:lnSpc>
              <a:buNone/>
              <a:tabLst>
                <a:tab pos="800100" algn="l"/>
                <a:tab pos="1171575" algn="l"/>
              </a:tabLst>
            </a:pPr>
            <a:r>
              <a:rPr lang="cs-CZ" sz="2400" dirty="0" smtClean="0"/>
              <a:t>		= v její molekule uložen soubor genů, 				je nositelka genů</a:t>
            </a:r>
          </a:p>
          <a:p>
            <a:pPr marL="357188" indent="-357188">
              <a:lnSpc>
                <a:spcPct val="100000"/>
              </a:lnSpc>
              <a:buNone/>
              <a:tabLst>
                <a:tab pos="800100" algn="l"/>
              </a:tabLst>
            </a:pPr>
            <a:r>
              <a:rPr lang="cs-CZ" sz="2400" dirty="0"/>
              <a:t>	</a:t>
            </a:r>
            <a:r>
              <a:rPr lang="cs-CZ" sz="2400" dirty="0" smtClean="0"/>
              <a:t>	= určuje vývoj a vlastnosti organismu</a:t>
            </a:r>
          </a:p>
          <a:p>
            <a:pPr marL="357188" indent="-357188">
              <a:lnSpc>
                <a:spcPct val="100000"/>
              </a:lnSpc>
              <a:buNone/>
              <a:tabLst>
                <a:tab pos="800100" algn="l"/>
              </a:tabLst>
            </a:pPr>
            <a:r>
              <a:rPr lang="cs-CZ" sz="2400" dirty="0"/>
              <a:t>	</a:t>
            </a:r>
            <a:r>
              <a:rPr lang="cs-CZ" sz="2400" dirty="0" smtClean="0"/>
              <a:t>	= je v jádře buňky, v chromozomech</a:t>
            </a:r>
          </a:p>
          <a:p>
            <a:pPr marL="357188" indent="-357188">
              <a:lnSpc>
                <a:spcPct val="100000"/>
              </a:lnSpc>
              <a:buNone/>
              <a:tabLst>
                <a:tab pos="800100" algn="l"/>
              </a:tabLst>
            </a:pPr>
            <a:r>
              <a:rPr lang="cs-CZ" sz="2400" dirty="0" smtClean="0"/>
              <a:t>	</a:t>
            </a:r>
          </a:p>
          <a:p>
            <a:pPr marL="357188" indent="-357188" defTabSz="1028700">
              <a:lnSpc>
                <a:spcPct val="100000"/>
              </a:lnSpc>
              <a:buNone/>
              <a:tabLst>
                <a:tab pos="800100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RNA</a:t>
            </a:r>
            <a:r>
              <a:rPr lang="cs-CZ" sz="2400" dirty="0"/>
              <a:t>	</a:t>
            </a:r>
            <a:r>
              <a:rPr lang="cs-CZ" sz="2400" dirty="0" smtClean="0"/>
              <a:t>= má tvar jednoduché šroubovice</a:t>
            </a:r>
          </a:p>
          <a:p>
            <a:pPr marL="357188" indent="-357188" defTabSz="985838">
              <a:lnSpc>
                <a:spcPct val="100000"/>
              </a:lnSpc>
              <a:buNone/>
              <a:tabLst>
                <a:tab pos="800100" algn="l"/>
              </a:tabLst>
            </a:pPr>
            <a:r>
              <a:rPr lang="cs-CZ" sz="2400" dirty="0" smtClean="0"/>
              <a:t>		= je důležitá při vytváření bílkovin	</a:t>
            </a:r>
            <a:r>
              <a:rPr lang="cs-CZ" sz="2600" dirty="0" smtClean="0"/>
              <a:t>	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912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itchFamily="34" charset="0"/>
              </a:rPr>
              <a:t>Seznam obrázků: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cs-CZ" sz="2000" dirty="0" smtClean="0">
                <a:latin typeface="Verdana" pitchFamily="34" charset="0"/>
              </a:rPr>
              <a:t>Obr. 1, 2, 3, 4, 5, 6, 7  foto Ivana Töpferová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Obr. 8  Modely DNA a RNA. </a:t>
            </a:r>
            <a:r>
              <a:rPr lang="cs-CZ" sz="2000" dirty="0"/>
              <a:t>Zdroj</a:t>
            </a:r>
            <a:r>
              <a:rPr lang="cs-CZ" sz="2000" dirty="0" smtClean="0"/>
              <a:t>: </a:t>
            </a:r>
            <a:r>
              <a:rPr lang="cs-CZ" sz="2000" dirty="0" err="1" smtClean="0"/>
              <a:t>Wikimedia</a:t>
            </a:r>
            <a:r>
              <a:rPr lang="cs-CZ" sz="2000" dirty="0" smtClean="0"/>
              <a:t> 23.3. 2010. </a:t>
            </a:r>
            <a:r>
              <a:rPr lang="en-US" sz="2000" i="1" dirty="0"/>
              <a:t>[o</a:t>
            </a:r>
            <a:r>
              <a:rPr lang="cs-CZ" sz="2000" i="1" dirty="0" err="1"/>
              <a:t>nline</a:t>
            </a:r>
            <a:r>
              <a:rPr lang="en-US" sz="2000" i="1" dirty="0"/>
              <a:t>]</a:t>
            </a:r>
            <a:r>
              <a:rPr lang="cs-CZ" sz="2000" dirty="0"/>
              <a:t>. </a:t>
            </a:r>
            <a:r>
              <a:rPr lang="en-US" sz="2000" dirty="0"/>
              <a:t>[</a:t>
            </a:r>
            <a:r>
              <a:rPr lang="cs-CZ" sz="2000" dirty="0"/>
              <a:t>vid. </a:t>
            </a:r>
            <a:r>
              <a:rPr lang="cs-CZ" sz="2000" dirty="0" smtClean="0"/>
              <a:t>1.5.2013</a:t>
            </a:r>
            <a:r>
              <a:rPr lang="en-US" sz="2000" dirty="0"/>
              <a:t>]</a:t>
            </a:r>
            <a:r>
              <a:rPr lang="cs-CZ" sz="2000" dirty="0"/>
              <a:t>. Dostupné z: http://</a:t>
            </a:r>
            <a:r>
              <a:rPr lang="cs-CZ" sz="2000" dirty="0" smtClean="0"/>
              <a:t>commons.wikimedia.org/wiki/File:Difference_DNA_RNA-EN.svg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ŠIBOR</a:t>
            </a:r>
            <a:r>
              <a:rPr lang="cs-CZ" sz="2000" dirty="0">
                <a:latin typeface="Verdana" pitchFamily="34" charset="0"/>
              </a:rPr>
              <a:t>, J</a:t>
            </a:r>
            <a:r>
              <a:rPr lang="cs-CZ" sz="2000" dirty="0" smtClean="0">
                <a:latin typeface="Verdana" pitchFamily="34" charset="0"/>
              </a:rPr>
              <a:t>., PLUCKOVÁ, I., </a:t>
            </a:r>
            <a:r>
              <a:rPr lang="cs-CZ" sz="2000" dirty="0">
                <a:latin typeface="Verdana" pitchFamily="34" charset="0"/>
              </a:rPr>
              <a:t>MACH, </a:t>
            </a:r>
            <a:r>
              <a:rPr lang="cs-CZ" sz="2000" dirty="0" smtClean="0">
                <a:latin typeface="Verdana" pitchFamily="34" charset="0"/>
              </a:rPr>
              <a:t>J. </a:t>
            </a:r>
            <a:r>
              <a:rPr lang="cs-CZ" sz="2000" i="1" dirty="0" smtClean="0">
                <a:latin typeface="Verdana" pitchFamily="34" charset="0"/>
              </a:rPr>
              <a:t>Chemie pro 9. ročník. Úvod do obecné a organické chemie, biochemie a dalších chemických oborů</a:t>
            </a:r>
            <a:r>
              <a:rPr lang="cs-CZ" sz="2000" dirty="0" smtClean="0">
                <a:latin typeface="Verdana" pitchFamily="34" charset="0"/>
              </a:rPr>
              <a:t>. Brno: NOVÁ ŠKOLA, s.r.o., 2011. ISBN 978-80-7289-282-2.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BANÝR, J., BENEŠ, P. A KOLEKTIV. </a:t>
            </a:r>
            <a:r>
              <a:rPr lang="cs-CZ" sz="2000" i="1" dirty="0" smtClean="0">
                <a:latin typeface="Verdana" pitchFamily="34" charset="0"/>
              </a:rPr>
              <a:t>Chemie pro střední školy. </a:t>
            </a:r>
            <a:r>
              <a:rPr lang="cs-CZ" sz="2000" dirty="0" smtClean="0">
                <a:latin typeface="Verdana" pitchFamily="34" charset="0"/>
              </a:rPr>
              <a:t>Praha: SPN, a.s., 1995. ISBN 80-85937-11-5.</a:t>
            </a:r>
          </a:p>
          <a:p>
            <a:pPr eaLnBrk="1" hangingPunct="1">
              <a:defRPr/>
            </a:pPr>
            <a:r>
              <a:rPr lang="cs-CZ" sz="2000" cap="all" dirty="0" err="1">
                <a:latin typeface="Verdana" pitchFamily="34" charset="0"/>
              </a:rPr>
              <a:t>Čtrnáctová</a:t>
            </a:r>
            <a:r>
              <a:rPr lang="cs-CZ" sz="2000" dirty="0">
                <a:latin typeface="Verdana" pitchFamily="34" charset="0"/>
              </a:rPr>
              <a:t>, H., KOLÁŘ, K., SVOBODOVÁ, M., ZEMÁNEK, F. </a:t>
            </a:r>
            <a:r>
              <a:rPr lang="cs-CZ" sz="2000" i="1" dirty="0">
                <a:latin typeface="Verdana" pitchFamily="34" charset="0"/>
              </a:rPr>
              <a:t>Přehled chemie pro základní školy. </a:t>
            </a:r>
            <a:r>
              <a:rPr lang="cs-CZ" sz="2000" dirty="0">
                <a:latin typeface="Verdana" pitchFamily="34" charset="0"/>
              </a:rPr>
              <a:t>Praha: SPN a.s. , 2006. ISBN 80-7235-260-1</a:t>
            </a:r>
            <a:r>
              <a:rPr lang="cs-CZ" sz="2000" dirty="0" smtClean="0">
                <a:latin typeface="Verdana" pitchFamily="34" charset="0"/>
              </a:rPr>
              <a:t>.</a:t>
            </a:r>
          </a:p>
          <a:p>
            <a:pPr>
              <a:defRPr/>
            </a:pPr>
            <a:r>
              <a:rPr lang="cs-CZ" sz="2000" dirty="0">
                <a:latin typeface="Verdana" pitchFamily="34" charset="0"/>
              </a:rPr>
              <a:t>ŠKODA, J., DOULÍK, P. </a:t>
            </a:r>
            <a:r>
              <a:rPr lang="cs-CZ" sz="2000" i="1" dirty="0">
                <a:latin typeface="Verdana" pitchFamily="34" charset="0"/>
              </a:rPr>
              <a:t>Chemie 8 učebnice pro základní školy a víceletá gymnázia. Plzeň: Fraus, 1.vydání, 2006. ISBN 80-7238-442-2.</a:t>
            </a:r>
          </a:p>
          <a:p>
            <a:pPr marL="0" indent="0" eaLnBrk="1" hangingPunct="1"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marL="0" indent="0" eaLnBrk="1" hangingPunct="1">
              <a:buNone/>
              <a:defRPr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08050"/>
            <a:ext cx="7161213" cy="3578225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Anotace: </a:t>
            </a:r>
            <a:r>
              <a:rPr lang="cs-CZ" sz="20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 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výuková prezentace v prvním ročníku studia 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Předmět:</a:t>
            </a:r>
            <a:r>
              <a:rPr lang="cs-CZ" sz="20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chemie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Ročník: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I. ročník SŠ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Tematický celek: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organická chemie a biochemie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Klíčová slova: </a:t>
            </a:r>
            <a:r>
              <a:rPr lang="cs-CZ" sz="20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biokatalyzátory, enzymy,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vitamíny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, hormony, nukleové kyseliny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Forma:</a:t>
            </a:r>
            <a:r>
              <a:rPr lang="cs-CZ" sz="20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vysvětlování, demonstrace </a:t>
            </a:r>
            <a:endParaRPr lang="cs-CZ" sz="20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Datum vytvoření: 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10. </a:t>
            </a:r>
            <a:r>
              <a:rPr lang="cs-CZ" sz="2000" i="1" dirty="0">
                <a:solidFill>
                  <a:srgbClr val="898989"/>
                </a:solidFill>
                <a:latin typeface="Calibri" panose="020F0502020204030204" pitchFamily="34" charset="0"/>
              </a:rPr>
              <a:t>5</a:t>
            </a:r>
            <a:r>
              <a:rPr lang="cs-CZ" sz="2000" i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. 2013</a:t>
            </a:r>
          </a:p>
          <a:p>
            <a:pPr algn="l" eaLnBrk="1" hangingPunct="1">
              <a:lnSpc>
                <a:spcPct val="90000"/>
              </a:lnSpc>
            </a:pPr>
            <a:endParaRPr lang="cs-CZ" sz="20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772400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  <a:latin typeface="Verdana" pitchFamily="34" charset="0"/>
              </a:rPr>
              <a:t>Biokatalyzátory </a:t>
            </a:r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056437" cy="3096344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500" dirty="0" smtClean="0">
                <a:solidFill>
                  <a:schemeClr val="tx1"/>
                </a:solidFill>
                <a:latin typeface="Verdana" pitchFamily="34" charset="0"/>
              </a:rPr>
              <a:t>= přírodní organické sloučeniny, které </a:t>
            </a:r>
            <a:r>
              <a:rPr lang="cs-CZ" sz="3500" dirty="0" smtClean="0">
                <a:latin typeface="Verdana" pitchFamily="34" charset="0"/>
              </a:rPr>
              <a:t>mají vliv na chemické děje v živých organismech</a:t>
            </a:r>
            <a:endParaRPr lang="cs-CZ" sz="35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Biokatalyzátory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690638"/>
          </a:xfrm>
        </p:spPr>
        <p:txBody>
          <a:bodyPr>
            <a:noAutofit/>
          </a:bodyPr>
          <a:lstStyle/>
          <a:p>
            <a:pPr marL="0" indent="0" defTabSz="357188">
              <a:lnSpc>
                <a:spcPct val="100000"/>
              </a:lnSpc>
              <a:buNone/>
              <a:tabLst>
                <a:tab pos="271463" algn="l"/>
              </a:tabLst>
            </a:pPr>
            <a:r>
              <a:rPr lang="cs-CZ" sz="2400" dirty="0" smtClean="0"/>
              <a:t>= přírodní organické sloučeniny</a:t>
            </a:r>
          </a:p>
          <a:p>
            <a:pPr marL="0" indent="0" defTabSz="357188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umožňují, ovlivňují, usměrňují chemické 	reakce, které probíhají v živých organismech</a:t>
            </a:r>
          </a:p>
          <a:p>
            <a:pPr marL="0" indent="0" defTabSz="357188">
              <a:lnSpc>
                <a:spcPct val="100000"/>
              </a:lnSpc>
              <a:buNone/>
              <a:tabLst>
                <a:tab pos="357188" algn="l"/>
              </a:tabLst>
            </a:pPr>
            <a:endParaRPr lang="cs-CZ" sz="2400" dirty="0" smtClean="0"/>
          </a:p>
          <a:p>
            <a:pPr marL="0" indent="0" defTabSz="357188">
              <a:lnSpc>
                <a:spcPct val="12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Druhy:</a:t>
            </a:r>
          </a:p>
          <a:p>
            <a:pPr defTabSz="357188">
              <a:lnSpc>
                <a:spcPct val="120000"/>
              </a:lnSpc>
              <a:tabLst>
                <a:tab pos="271463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enzymy</a:t>
            </a:r>
          </a:p>
          <a:p>
            <a:pPr defTabSz="357188">
              <a:lnSpc>
                <a:spcPct val="120000"/>
              </a:lnSpc>
              <a:tabLst>
                <a:tab pos="271463" algn="l"/>
              </a:tabLst>
            </a:pPr>
            <a:r>
              <a:rPr lang="cs-CZ" sz="2400" dirty="0">
                <a:solidFill>
                  <a:srgbClr val="FF0000"/>
                </a:solidFill>
              </a:rPr>
              <a:t>h</a:t>
            </a:r>
            <a:r>
              <a:rPr lang="cs-CZ" sz="2400" dirty="0" smtClean="0">
                <a:solidFill>
                  <a:srgbClr val="FF0000"/>
                </a:solidFill>
              </a:rPr>
              <a:t>ormony</a:t>
            </a:r>
          </a:p>
          <a:p>
            <a:pPr defTabSz="357188">
              <a:lnSpc>
                <a:spcPct val="120000"/>
              </a:lnSpc>
              <a:tabLst>
                <a:tab pos="271463" algn="l"/>
              </a:tabLst>
            </a:pPr>
            <a:r>
              <a:rPr lang="cs-CZ" sz="2400" dirty="0" smtClean="0">
                <a:solidFill>
                  <a:srgbClr val="FF0000"/>
                </a:solidFill>
              </a:rPr>
              <a:t>vitamíny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85" y="3356992"/>
            <a:ext cx="2977030" cy="293248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037695" y="5966071"/>
            <a:ext cx="2098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Verdana" pitchFamily="34" charset="0"/>
              </a:rPr>
              <a:t>Obr. </a:t>
            </a:r>
            <a:r>
              <a:rPr lang="cs-CZ" dirty="0" smtClean="0">
                <a:latin typeface="Verdana" pitchFamily="34" charset="0"/>
              </a:rPr>
              <a:t>1 </a:t>
            </a:r>
            <a:r>
              <a:rPr lang="cs-CZ" dirty="0" smtClean="0">
                <a:latin typeface="Verdana" pitchFamily="34" charset="0"/>
              </a:rPr>
              <a:t>Vitamín </a:t>
            </a:r>
            <a:r>
              <a:rPr lang="cs-CZ" dirty="0" smtClean="0">
                <a:latin typeface="Verdana" pitchFamily="34" charset="0"/>
              </a:rPr>
              <a:t>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3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Enzymy</a:t>
            </a:r>
            <a:endParaRPr lang="cs-CZ" sz="4000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složené bílkoviny (většinou)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katalyzují chemické reakce v tělech živých 	organismů 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>
                <a:solidFill>
                  <a:schemeClr val="tx1"/>
                </a:solidFill>
              </a:rPr>
              <a:t>= řídí téměř </a:t>
            </a:r>
            <a:r>
              <a:rPr lang="cs-CZ" sz="2400" dirty="0">
                <a:solidFill>
                  <a:schemeClr val="tx1"/>
                </a:solidFill>
              </a:rPr>
              <a:t>všechny biochemické reakce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působí na určitý typ reakce, na určitý druh 	látky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probíhají při teplotě 20 – 40°C, většinou při 	pH 6-7</a:t>
            </a:r>
          </a:p>
          <a:p>
            <a:pPr marL="0" indent="0">
              <a:buNone/>
              <a:tabLst>
                <a:tab pos="357188" algn="l"/>
              </a:tabLst>
            </a:pP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1045072" y="5326422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enzym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757623" y="5277426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apoenzym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350243" y="5233868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koenzym</a:t>
            </a:r>
            <a:endParaRPr lang="cs-CZ" dirty="0"/>
          </a:p>
        </p:txBody>
      </p:sp>
      <p:sp>
        <p:nvSpPr>
          <p:cNvPr id="9" name="Plus 8"/>
          <p:cNvSpPr/>
          <p:nvPr/>
        </p:nvSpPr>
        <p:spPr>
          <a:xfrm>
            <a:off x="5557989" y="5195031"/>
            <a:ext cx="648072" cy="56343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ovná se 9"/>
          <p:cNvSpPr/>
          <p:nvPr/>
        </p:nvSpPr>
        <p:spPr>
          <a:xfrm>
            <a:off x="2934493" y="5320994"/>
            <a:ext cx="626368" cy="4737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609715" y="5972067"/>
            <a:ext cx="1991959" cy="3104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b</a:t>
            </a:r>
            <a:r>
              <a:rPr lang="cs-CZ" dirty="0" smtClean="0">
                <a:solidFill>
                  <a:srgbClr val="FF0000"/>
                </a:solidFill>
              </a:rPr>
              <a:t>ílkovinná část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993708" y="5959629"/>
            <a:ext cx="2369253" cy="3377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n</a:t>
            </a:r>
            <a:r>
              <a:rPr lang="cs-CZ" dirty="0" smtClean="0">
                <a:solidFill>
                  <a:srgbClr val="FF0000"/>
                </a:solidFill>
              </a:rPr>
              <a:t>ebílkovinná část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Klasifikace enzymů + příklady</a:t>
            </a:r>
            <a:endParaRPr lang="cs-CZ" sz="4000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89654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Skupiny: oxidoreduktázy</a:t>
            </a:r>
          </a:p>
          <a:p>
            <a:pPr marL="0" indent="0">
              <a:lnSpc>
                <a:spcPct val="100000"/>
              </a:lnSpc>
              <a:buNone/>
              <a:tabLst>
                <a:tab pos="1528763" algn="l"/>
              </a:tabLst>
            </a:pPr>
            <a:r>
              <a:rPr lang="cs-CZ" sz="2400" dirty="0">
                <a:solidFill>
                  <a:schemeClr val="tx1"/>
                </a:solidFill>
              </a:rPr>
              <a:t>	</a:t>
            </a:r>
            <a:r>
              <a:rPr lang="cs-CZ" sz="2400" dirty="0" smtClean="0">
                <a:solidFill>
                  <a:schemeClr val="tx1"/>
                </a:solidFill>
              </a:rPr>
              <a:t>transferázy</a:t>
            </a:r>
          </a:p>
          <a:p>
            <a:pPr marL="0" indent="0">
              <a:lnSpc>
                <a:spcPct val="100000"/>
              </a:lnSpc>
              <a:buNone/>
              <a:tabLst>
                <a:tab pos="1528763" algn="l"/>
              </a:tabLst>
            </a:pPr>
            <a:r>
              <a:rPr lang="cs-CZ" sz="2400" dirty="0">
                <a:solidFill>
                  <a:schemeClr val="tx1"/>
                </a:solidFill>
              </a:rPr>
              <a:t>	</a:t>
            </a:r>
            <a:r>
              <a:rPr lang="cs-CZ" sz="2400" dirty="0" smtClean="0">
                <a:solidFill>
                  <a:schemeClr val="tx1"/>
                </a:solidFill>
              </a:rPr>
              <a:t>hydrolázy</a:t>
            </a:r>
          </a:p>
          <a:p>
            <a:pPr marL="0" indent="0">
              <a:lnSpc>
                <a:spcPct val="100000"/>
              </a:lnSpc>
              <a:buNone/>
              <a:tabLst>
                <a:tab pos="1528763" algn="l"/>
              </a:tabLst>
            </a:pPr>
            <a:r>
              <a:rPr lang="cs-CZ" sz="2400" dirty="0">
                <a:solidFill>
                  <a:schemeClr val="tx1"/>
                </a:solidFill>
              </a:rPr>
              <a:t>	</a:t>
            </a:r>
            <a:r>
              <a:rPr lang="cs-CZ" sz="2400" dirty="0" smtClean="0">
                <a:solidFill>
                  <a:schemeClr val="tx1"/>
                </a:solidFill>
              </a:rPr>
              <a:t>lyázy</a:t>
            </a:r>
          </a:p>
          <a:p>
            <a:pPr marL="0" indent="0">
              <a:lnSpc>
                <a:spcPct val="100000"/>
              </a:lnSpc>
              <a:buNone/>
              <a:tabLst>
                <a:tab pos="1528763" algn="l"/>
              </a:tabLst>
            </a:pPr>
            <a:r>
              <a:rPr lang="cs-CZ" sz="2400" dirty="0">
                <a:solidFill>
                  <a:schemeClr val="tx1"/>
                </a:solidFill>
              </a:rPr>
              <a:t>	</a:t>
            </a:r>
            <a:r>
              <a:rPr lang="cs-CZ" sz="2400" dirty="0" err="1" smtClean="0">
                <a:solidFill>
                  <a:schemeClr val="tx1"/>
                </a:solidFill>
              </a:rPr>
              <a:t>izomerázy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  <a:tabLst>
                <a:tab pos="1528763" algn="l"/>
              </a:tabLst>
            </a:pPr>
            <a:r>
              <a:rPr lang="cs-CZ" sz="2400" dirty="0">
                <a:solidFill>
                  <a:schemeClr val="tx1"/>
                </a:solidFill>
              </a:rPr>
              <a:t>	</a:t>
            </a:r>
            <a:r>
              <a:rPr lang="cs-CZ" sz="2400" dirty="0" smtClean="0">
                <a:solidFill>
                  <a:schemeClr val="tx1"/>
                </a:solidFill>
              </a:rPr>
              <a:t>ligázy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pepsin </a:t>
            </a:r>
            <a:r>
              <a:rPr lang="cs-CZ" sz="2400" dirty="0" smtClean="0"/>
              <a:t>(obsažen v žaludeční šťávě)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= štěpí bílkoviny při trávení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ptyalin </a:t>
            </a:r>
            <a:r>
              <a:rPr lang="cs-CZ" sz="2400" dirty="0" smtClean="0"/>
              <a:t>(obsažen ve slinách), </a:t>
            </a:r>
            <a:r>
              <a:rPr lang="cs-CZ" sz="2400" dirty="0" smtClean="0">
                <a:solidFill>
                  <a:srgbClr val="FF0000"/>
                </a:solidFill>
                <a:hlinkClick r:id="rId2"/>
              </a:rPr>
              <a:t>amylasa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= štěpí škrob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err="1" smtClean="0">
                <a:solidFill>
                  <a:srgbClr val="FF0000"/>
                </a:solidFill>
              </a:rPr>
              <a:t>sacharasa</a:t>
            </a:r>
            <a:r>
              <a:rPr lang="cs-CZ" sz="2400" dirty="0" smtClean="0"/>
              <a:t> = štěpí sacharózu</a:t>
            </a:r>
          </a:p>
          <a:p>
            <a:pPr marL="0" indent="0">
              <a:lnSpc>
                <a:spcPct val="100000"/>
              </a:lnSpc>
              <a:buNone/>
              <a:tabLst>
                <a:tab pos="1257300" algn="l"/>
              </a:tabLst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  <a:tabLst>
                <a:tab pos="1257300" algn="l"/>
              </a:tabLst>
            </a:pPr>
            <a:endParaRPr lang="cs-CZ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Využití enzymů</a:t>
            </a:r>
            <a:endParaRPr lang="cs-CZ" sz="4000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89654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686050" algn="l"/>
              </a:tabLst>
            </a:pPr>
            <a:r>
              <a:rPr lang="cs-CZ" sz="2400" dirty="0" smtClean="0">
                <a:solidFill>
                  <a:schemeClr val="tx1"/>
                </a:solidFill>
              </a:rPr>
              <a:t>biotechnologie = výroba piva, vína, octa, 	krmných kvasnic, sýrů, …</a:t>
            </a:r>
          </a:p>
          <a:p>
            <a:pPr marL="0" indent="0">
              <a:lnSpc>
                <a:spcPct val="100000"/>
              </a:lnSpc>
              <a:buNone/>
              <a:tabLst>
                <a:tab pos="2686050" algn="l"/>
              </a:tabLst>
            </a:pPr>
            <a:r>
              <a:rPr lang="cs-CZ" sz="2400" dirty="0" smtClean="0">
                <a:solidFill>
                  <a:schemeClr val="tx1"/>
                </a:solidFill>
              </a:rPr>
              <a:t>enzymatické prací prostředky</a:t>
            </a:r>
          </a:p>
          <a:p>
            <a:pPr marL="0" indent="0">
              <a:lnSpc>
                <a:spcPct val="100000"/>
              </a:lnSpc>
              <a:buNone/>
              <a:tabLst>
                <a:tab pos="2686050" algn="l"/>
              </a:tabLst>
            </a:pPr>
            <a:r>
              <a:rPr lang="cs-CZ" sz="2400" dirty="0">
                <a:solidFill>
                  <a:schemeClr val="tx1"/>
                </a:solidFill>
              </a:rPr>
              <a:t>t</a:t>
            </a:r>
            <a:r>
              <a:rPr lang="cs-CZ" sz="2400" dirty="0" smtClean="0">
                <a:solidFill>
                  <a:schemeClr val="tx1"/>
                </a:solidFill>
              </a:rPr>
              <a:t>extilní průmysl</a:t>
            </a:r>
          </a:p>
          <a:p>
            <a:pPr marL="0" indent="0">
              <a:lnSpc>
                <a:spcPct val="100000"/>
              </a:lnSpc>
              <a:buNone/>
              <a:tabLst>
                <a:tab pos="2686050" algn="l"/>
              </a:tabLst>
            </a:pPr>
            <a:r>
              <a:rPr lang="cs-CZ" sz="2400" dirty="0">
                <a:solidFill>
                  <a:schemeClr val="tx1"/>
                </a:solidFill>
              </a:rPr>
              <a:t>p</a:t>
            </a:r>
            <a:r>
              <a:rPr lang="cs-CZ" sz="2400" dirty="0" smtClean="0">
                <a:solidFill>
                  <a:schemeClr val="tx1"/>
                </a:solidFill>
              </a:rPr>
              <a:t>apírenský průmysl</a:t>
            </a:r>
          </a:p>
          <a:p>
            <a:pPr marL="0" indent="0">
              <a:lnSpc>
                <a:spcPct val="100000"/>
              </a:lnSpc>
              <a:buNone/>
              <a:tabLst>
                <a:tab pos="2686050" algn="l"/>
              </a:tabLst>
            </a:pPr>
            <a:r>
              <a:rPr lang="cs-CZ" sz="2400" dirty="0">
                <a:solidFill>
                  <a:schemeClr val="tx1"/>
                </a:solidFill>
              </a:rPr>
              <a:t>o</a:t>
            </a:r>
            <a:r>
              <a:rPr lang="cs-CZ" sz="2400" dirty="0" smtClean="0">
                <a:solidFill>
                  <a:schemeClr val="tx1"/>
                </a:solidFill>
              </a:rPr>
              <a:t>dpadové </a:t>
            </a:r>
            <a:r>
              <a:rPr lang="cs-CZ" sz="2400" dirty="0" smtClean="0">
                <a:solidFill>
                  <a:schemeClr val="tx1"/>
                </a:solidFill>
              </a:rPr>
              <a:t>hospodářství …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07288" y="4371021"/>
            <a:ext cx="1360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Verdana" pitchFamily="34" charset="0"/>
              </a:rPr>
              <a:t>Obr. </a:t>
            </a:r>
            <a:r>
              <a:rPr lang="cs-CZ" dirty="0" smtClean="0">
                <a:latin typeface="Verdana" pitchFamily="34" charset="0"/>
              </a:rPr>
              <a:t>2 Sýr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27" y="4740353"/>
            <a:ext cx="2928639" cy="183601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952" y="2381666"/>
            <a:ext cx="2408305" cy="22714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63" y="4351629"/>
            <a:ext cx="1395544" cy="222474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254116" y="4740353"/>
            <a:ext cx="1978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Verdana" pitchFamily="34" charset="0"/>
              </a:rPr>
              <a:t>Obr. 4</a:t>
            </a:r>
            <a:r>
              <a:rPr lang="cs-CZ" dirty="0" smtClean="0">
                <a:latin typeface="Verdana" pitchFamily="34" charset="0"/>
              </a:rPr>
              <a:t> Kvasnice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492625" y="6200143"/>
            <a:ext cx="1446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Verdana" pitchFamily="34" charset="0"/>
              </a:rPr>
              <a:t>Obr. </a:t>
            </a:r>
            <a:r>
              <a:rPr lang="cs-CZ" dirty="0" smtClean="0">
                <a:latin typeface="Verdana" pitchFamily="34" charset="0"/>
              </a:rPr>
              <a:t>3 Pivo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5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Hormony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2424"/>
            <a:ext cx="7886700" cy="45448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různé složité organické chemické látky</a:t>
            </a:r>
          </a:p>
          <a:p>
            <a:pPr marL="0" indent="0">
              <a:lnSpc>
                <a:spcPct val="100000"/>
              </a:lnSpc>
              <a:buNone/>
              <a:tabLst>
                <a:tab pos="357188" algn="l"/>
              </a:tabLst>
            </a:pPr>
            <a:r>
              <a:rPr lang="cs-CZ" sz="2400" dirty="0" smtClean="0"/>
              <a:t>= ovlivňují buňky v živých organismech a procesy 	v nich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= jsou uvnitř i vně organismů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Rozdělení:</a:t>
            </a:r>
            <a:endParaRPr lang="cs-CZ" sz="24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400" u="sng" dirty="0"/>
              <a:t>r</a:t>
            </a:r>
            <a:r>
              <a:rPr lang="cs-CZ" sz="2400" u="sng" dirty="0" smtClean="0"/>
              <a:t>ostlinné </a:t>
            </a:r>
            <a:r>
              <a:rPr lang="cs-CZ" sz="2400" u="sng" dirty="0"/>
              <a:t>hormony</a:t>
            </a:r>
            <a:r>
              <a:rPr lang="cs-CZ" sz="2400" dirty="0"/>
              <a:t>: </a:t>
            </a:r>
            <a:r>
              <a:rPr lang="cs-CZ" sz="2400" dirty="0" smtClean="0">
                <a:solidFill>
                  <a:srgbClr val="FF0000"/>
                </a:solidFill>
              </a:rPr>
              <a:t>fytohormony</a:t>
            </a:r>
            <a:r>
              <a:rPr lang="cs-CZ" sz="2400" dirty="0" smtClean="0"/>
              <a:t> </a:t>
            </a:r>
            <a:r>
              <a:rPr lang="cs-CZ" sz="2400" dirty="0"/>
              <a:t>řídí klíčení semen, </a:t>
            </a:r>
            <a:r>
              <a:rPr lang="cs-CZ" sz="2400" dirty="0" smtClean="0"/>
              <a:t>růst částí rostlin, </a:t>
            </a:r>
            <a:r>
              <a:rPr lang="cs-CZ" sz="2400" dirty="0"/>
              <a:t>ovlivňují dozrávání plodů, 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u="sng" dirty="0"/>
              <a:t>živočišné hormony</a:t>
            </a:r>
            <a:r>
              <a:rPr lang="cs-CZ" sz="2400" dirty="0"/>
              <a:t>: </a:t>
            </a:r>
            <a:r>
              <a:rPr lang="cs-CZ" sz="2400" dirty="0">
                <a:solidFill>
                  <a:srgbClr val="FF0000"/>
                </a:solidFill>
              </a:rPr>
              <a:t>feromony</a:t>
            </a:r>
            <a:r>
              <a:rPr lang="cs-CZ" sz="2400" dirty="0"/>
              <a:t>  </a:t>
            </a:r>
            <a:r>
              <a:rPr lang="cs-CZ" sz="2400" dirty="0" smtClean="0"/>
              <a:t>jsou vnější </a:t>
            </a:r>
            <a:r>
              <a:rPr lang="cs-CZ" sz="2400" dirty="0"/>
              <a:t>hormony </a:t>
            </a:r>
            <a:r>
              <a:rPr lang="cs-CZ" sz="2400" dirty="0" smtClean="0"/>
              <a:t>– značkovací</a:t>
            </a:r>
            <a:r>
              <a:rPr lang="cs-CZ" sz="2400" dirty="0"/>
              <a:t>, poplašné, pohlavní </a:t>
            </a:r>
            <a:r>
              <a:rPr lang="cs-CZ" sz="2400" dirty="0" smtClean="0"/>
              <a:t>– mají </a:t>
            </a:r>
            <a:r>
              <a:rPr lang="cs-CZ" sz="2400" dirty="0"/>
              <a:t>schopnost </a:t>
            </a:r>
            <a:r>
              <a:rPr lang="cs-CZ" sz="2400" dirty="0" smtClean="0"/>
              <a:t>ovlivňovat </a:t>
            </a:r>
            <a:r>
              <a:rPr lang="cs-CZ" sz="2400" dirty="0"/>
              <a:t>živočichy na </a:t>
            </a:r>
            <a:r>
              <a:rPr lang="cs-CZ" sz="2400" dirty="0" smtClean="0"/>
              <a:t>dálku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704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+mn-lt"/>
              </a:rPr>
              <a:t>Hormony 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143250" algn="l"/>
              </a:tabLst>
            </a:pPr>
            <a:r>
              <a:rPr lang="cs-CZ" sz="2400" u="sng" dirty="0"/>
              <a:t>živočišné hormony</a:t>
            </a:r>
            <a:r>
              <a:rPr lang="cs-CZ" sz="2400" dirty="0"/>
              <a:t>: </a:t>
            </a:r>
            <a:r>
              <a:rPr lang="cs-CZ" sz="2400" dirty="0" smtClean="0">
                <a:solidFill>
                  <a:srgbClr val="FF0000"/>
                </a:solidFill>
              </a:rPr>
              <a:t>	hormony produkované žlázami s vnitřní sekrecí </a:t>
            </a:r>
            <a:r>
              <a:rPr lang="cs-CZ" sz="2400" dirty="0" smtClean="0"/>
              <a:t>jsou vnitřní hormony člověka, obratlovců</a:t>
            </a:r>
          </a:p>
          <a:p>
            <a:pPr marL="0" indent="0">
              <a:lnSpc>
                <a:spcPct val="100000"/>
              </a:lnSpc>
              <a:buNone/>
              <a:tabLst>
                <a:tab pos="3143250" algn="l"/>
              </a:tabLst>
            </a:pPr>
            <a:r>
              <a:rPr lang="cs-CZ" sz="2400" dirty="0"/>
              <a:t>=</a:t>
            </a:r>
            <a:r>
              <a:rPr lang="cs-CZ" sz="2400" dirty="0" smtClean="0"/>
              <a:t> ovlivňují růst (</a:t>
            </a:r>
            <a:r>
              <a:rPr lang="cs-CZ" sz="2400" dirty="0" smtClean="0">
                <a:solidFill>
                  <a:srgbClr val="FF0000"/>
                </a:solidFill>
              </a:rPr>
              <a:t>somatotropin</a:t>
            </a:r>
            <a:r>
              <a:rPr lang="cs-CZ" sz="2400" dirty="0" smtClean="0"/>
              <a:t>), látkovou přeměnu (</a:t>
            </a:r>
            <a:r>
              <a:rPr lang="cs-CZ" sz="2400" dirty="0" err="1" smtClean="0">
                <a:solidFill>
                  <a:srgbClr val="FF0000"/>
                </a:solidFill>
              </a:rPr>
              <a:t>thyroxin</a:t>
            </a:r>
            <a:r>
              <a:rPr lang="cs-CZ" sz="2400" dirty="0" smtClean="0"/>
              <a:t>), rozmnožování (</a:t>
            </a:r>
            <a:r>
              <a:rPr lang="cs-CZ" sz="2400" dirty="0" smtClean="0">
                <a:solidFill>
                  <a:srgbClr val="FF0000"/>
                </a:solidFill>
              </a:rPr>
              <a:t>estrogeny, testosteron</a:t>
            </a:r>
            <a:r>
              <a:rPr lang="cs-CZ" sz="2400" dirty="0" smtClean="0"/>
              <a:t>), zajišťují dostatečné množství glukózy v krvi (</a:t>
            </a:r>
            <a:r>
              <a:rPr lang="cs-CZ" sz="2400" dirty="0" smtClean="0">
                <a:solidFill>
                  <a:srgbClr val="FF0000"/>
                </a:solidFill>
              </a:rPr>
              <a:t>inzulin, </a:t>
            </a:r>
            <a:r>
              <a:rPr lang="cs-CZ" sz="2400" dirty="0" err="1" smtClean="0">
                <a:solidFill>
                  <a:srgbClr val="FF0000"/>
                </a:solidFill>
              </a:rPr>
              <a:t>glukagon</a:t>
            </a:r>
            <a:r>
              <a:rPr lang="cs-CZ" sz="2400" dirty="0" smtClean="0"/>
              <a:t>),</a:t>
            </a:r>
            <a:r>
              <a:rPr lang="cs-CZ" sz="2400" dirty="0"/>
              <a:t> </a:t>
            </a:r>
            <a:r>
              <a:rPr lang="cs-CZ" sz="2400" dirty="0" smtClean="0"/>
              <a:t>podílejí se na </a:t>
            </a:r>
            <a:r>
              <a:rPr lang="cs-CZ" sz="2400" dirty="0"/>
              <a:t>udržení organismu při životě při stresové </a:t>
            </a:r>
            <a:r>
              <a:rPr lang="cs-CZ" sz="2400" dirty="0" smtClean="0"/>
              <a:t>reakci (</a:t>
            </a:r>
            <a:r>
              <a:rPr lang="cs-CZ" sz="2400" dirty="0" smtClean="0">
                <a:solidFill>
                  <a:srgbClr val="FF0000"/>
                </a:solidFill>
              </a:rPr>
              <a:t>adrenalin</a:t>
            </a:r>
            <a:r>
              <a:rPr lang="cs-CZ" sz="2400" dirty="0" smtClean="0"/>
              <a:t>), …</a:t>
            </a:r>
          </a:p>
          <a:p>
            <a:pPr marL="0" indent="0">
              <a:lnSpc>
                <a:spcPct val="100000"/>
              </a:lnSpc>
              <a:buNone/>
              <a:tabLst>
                <a:tab pos="3143250" algn="l"/>
              </a:tabLst>
            </a:pPr>
            <a:endParaRPr lang="cs-CZ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143250" algn="l"/>
              </a:tabLst>
            </a:pPr>
            <a:r>
              <a:rPr lang="cs-CZ" sz="2400" dirty="0" smtClean="0"/>
              <a:t>Co ovlivňují endorfiny?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4625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ganika_motiv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ka_motiv" id="{76EBF333-FE0F-4909-A21F-77FC70645D9E}" vid="{99EEB8F3-D527-454D-9E3F-197A0EA58350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organika_motiv</Template>
  <TotalTime>8416</TotalTime>
  <Words>441</Words>
  <Application>Microsoft Office PowerPoint</Application>
  <PresentationFormat>Předvádění na obrazovce (4:3)</PresentationFormat>
  <Paragraphs>118</Paragraphs>
  <Slides>17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Consolas</vt:lpstr>
      <vt:lpstr>Verdana</vt:lpstr>
      <vt:lpstr>organika_motiv</vt:lpstr>
      <vt:lpstr>ChemSketch</vt:lpstr>
      <vt:lpstr>Prezentace aplikace PowerPoint</vt:lpstr>
      <vt:lpstr>Prezentace aplikace PowerPoint</vt:lpstr>
      <vt:lpstr>Biokatalyzátory </vt:lpstr>
      <vt:lpstr>Biokatalyzátory</vt:lpstr>
      <vt:lpstr>Enzymy</vt:lpstr>
      <vt:lpstr>Klasifikace enzymů + příklady</vt:lpstr>
      <vt:lpstr>Využití enzymů</vt:lpstr>
      <vt:lpstr>Hormony</vt:lpstr>
      <vt:lpstr>Hormony </vt:lpstr>
      <vt:lpstr>Schéma funkce hormonů</vt:lpstr>
      <vt:lpstr>Vitamíny</vt:lpstr>
      <vt:lpstr>Vitamíny – rozdělení</vt:lpstr>
      <vt:lpstr>Vitamíny</vt:lpstr>
      <vt:lpstr>Nukleové kyseliny</vt:lpstr>
      <vt:lpstr>Nukleové kyseliny</vt:lpstr>
      <vt:lpstr>Seznam obrázků:</vt:lpstr>
      <vt:lpstr>Použité 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Ivana Töpferová</cp:lastModifiedBy>
  <cp:revision>1007</cp:revision>
  <dcterms:created xsi:type="dcterms:W3CDTF">2012-09-09T15:49:48Z</dcterms:created>
  <dcterms:modified xsi:type="dcterms:W3CDTF">2013-06-13T18:48:56Z</dcterms:modified>
</cp:coreProperties>
</file>