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notesMasterIdLst>
    <p:notesMasterId r:id="rId18"/>
  </p:notesMasterIdLst>
  <p:handoutMasterIdLst>
    <p:handoutMasterId r:id="rId19"/>
  </p:handoutMasterIdLst>
  <p:sldIdLst>
    <p:sldId id="277" r:id="rId2"/>
    <p:sldId id="278" r:id="rId3"/>
    <p:sldId id="311" r:id="rId4"/>
    <p:sldId id="316" r:id="rId5"/>
    <p:sldId id="312" r:id="rId6"/>
    <p:sldId id="323" r:id="rId7"/>
    <p:sldId id="324" r:id="rId8"/>
    <p:sldId id="321" r:id="rId9"/>
    <p:sldId id="303" r:id="rId10"/>
    <p:sldId id="318" r:id="rId11"/>
    <p:sldId id="326" r:id="rId12"/>
    <p:sldId id="325" r:id="rId13"/>
    <p:sldId id="327" r:id="rId14"/>
    <p:sldId id="308" r:id="rId15"/>
    <p:sldId id="271" r:id="rId16"/>
    <p:sldId id="270" r:id="rId1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ACBBEF-5A35-4532-A797-2E1661C5B88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34799CC-15F3-40FD-BFE9-1B45BA1E9EBE}">
      <dgm:prSet phldrT="[Text]"/>
      <dgm:spPr/>
      <dgm:t>
        <a:bodyPr/>
        <a:lstStyle/>
        <a:p>
          <a:r>
            <a:rPr lang="cs-CZ" dirty="0" smtClean="0"/>
            <a:t>Kyslíkaté deriváty</a:t>
          </a:r>
          <a:endParaRPr lang="cs-CZ" dirty="0"/>
        </a:p>
      </dgm:t>
    </dgm:pt>
    <dgm:pt modelId="{028BCCF5-9D46-44E2-BFC4-19B109043C28}" type="parTrans" cxnId="{5E135AB2-79EE-4422-AEAE-9292D4C70EFF}">
      <dgm:prSet/>
      <dgm:spPr/>
      <dgm:t>
        <a:bodyPr/>
        <a:lstStyle/>
        <a:p>
          <a:endParaRPr lang="cs-CZ"/>
        </a:p>
      </dgm:t>
    </dgm:pt>
    <dgm:pt modelId="{D5BD4839-F49A-4B33-A83D-5BD86E3E3308}" type="sibTrans" cxnId="{5E135AB2-79EE-4422-AEAE-9292D4C70EFF}">
      <dgm:prSet/>
      <dgm:spPr/>
      <dgm:t>
        <a:bodyPr/>
        <a:lstStyle/>
        <a:p>
          <a:endParaRPr lang="cs-CZ"/>
        </a:p>
      </dgm:t>
    </dgm:pt>
    <dgm:pt modelId="{0F46A575-E9FC-406B-B171-14D67F027852}">
      <dgm:prSet phldrT="[Text]"/>
      <dgm:spPr/>
      <dgm:t>
        <a:bodyPr/>
        <a:lstStyle/>
        <a:p>
          <a:r>
            <a:rPr lang="cs-CZ" dirty="0" err="1" smtClean="0"/>
            <a:t>hydroxyderiváty</a:t>
          </a:r>
          <a:r>
            <a:rPr lang="cs-CZ" dirty="0" smtClean="0"/>
            <a:t>      </a:t>
          </a:r>
          <a:endParaRPr lang="cs-CZ" dirty="0"/>
        </a:p>
      </dgm:t>
    </dgm:pt>
    <dgm:pt modelId="{673D52EF-7E14-463F-ABB6-D492175486BF}" type="parTrans" cxnId="{7C60454C-079F-49D5-BE50-5860ECDCE647}">
      <dgm:prSet/>
      <dgm:spPr/>
      <dgm:t>
        <a:bodyPr/>
        <a:lstStyle/>
        <a:p>
          <a:endParaRPr lang="cs-CZ"/>
        </a:p>
      </dgm:t>
    </dgm:pt>
    <dgm:pt modelId="{7C5848E6-EE08-43A9-B8B8-51863D066140}" type="sibTrans" cxnId="{7C60454C-079F-49D5-BE50-5860ECDCE647}">
      <dgm:prSet/>
      <dgm:spPr/>
      <dgm:t>
        <a:bodyPr/>
        <a:lstStyle/>
        <a:p>
          <a:endParaRPr lang="cs-CZ"/>
        </a:p>
      </dgm:t>
    </dgm:pt>
    <dgm:pt modelId="{43243A6E-6724-4A4C-87CF-157E181AB25E}">
      <dgm:prSet phldrT="[Text]"/>
      <dgm:spPr/>
      <dgm:t>
        <a:bodyPr/>
        <a:lstStyle/>
        <a:p>
          <a:r>
            <a:rPr lang="cs-CZ" dirty="0" smtClean="0"/>
            <a:t>ethery       </a:t>
          </a:r>
          <a:endParaRPr lang="cs-CZ" dirty="0"/>
        </a:p>
      </dgm:t>
    </dgm:pt>
    <dgm:pt modelId="{187C855E-3FD5-4736-B194-CD8E92B4A0E5}" type="parTrans" cxnId="{406675D8-201C-449F-9162-A69E322AEEE3}">
      <dgm:prSet/>
      <dgm:spPr/>
      <dgm:t>
        <a:bodyPr/>
        <a:lstStyle/>
        <a:p>
          <a:endParaRPr lang="cs-CZ"/>
        </a:p>
      </dgm:t>
    </dgm:pt>
    <dgm:pt modelId="{F85279BD-EC99-41D6-ACE7-6840FAB079CA}" type="sibTrans" cxnId="{406675D8-201C-449F-9162-A69E322AEEE3}">
      <dgm:prSet/>
      <dgm:spPr/>
      <dgm:t>
        <a:bodyPr/>
        <a:lstStyle/>
        <a:p>
          <a:endParaRPr lang="cs-CZ"/>
        </a:p>
      </dgm:t>
    </dgm:pt>
    <dgm:pt modelId="{E6932E28-0678-4E08-976E-F8E2234A29A9}">
      <dgm:prSet phldrT="[Text]"/>
      <dgm:spPr/>
      <dgm:t>
        <a:bodyPr/>
        <a:lstStyle/>
        <a:p>
          <a:r>
            <a:rPr lang="cs-CZ" dirty="0" smtClean="0"/>
            <a:t>karbonylové sloučeniny</a:t>
          </a:r>
          <a:endParaRPr lang="cs-CZ" dirty="0"/>
        </a:p>
      </dgm:t>
    </dgm:pt>
    <dgm:pt modelId="{BB4C0CDD-B539-4DE7-93AB-D678DCF59E0D}" type="parTrans" cxnId="{DDA138F3-EEEE-4BA8-876C-C7E2B3E58C7B}">
      <dgm:prSet/>
      <dgm:spPr/>
      <dgm:t>
        <a:bodyPr/>
        <a:lstStyle/>
        <a:p>
          <a:endParaRPr lang="cs-CZ"/>
        </a:p>
      </dgm:t>
    </dgm:pt>
    <dgm:pt modelId="{8BC581F6-D3ED-4A05-B86F-3E8C3E4B69B9}" type="sibTrans" cxnId="{DDA138F3-EEEE-4BA8-876C-C7E2B3E58C7B}">
      <dgm:prSet/>
      <dgm:spPr/>
      <dgm:t>
        <a:bodyPr/>
        <a:lstStyle/>
        <a:p>
          <a:endParaRPr lang="cs-CZ"/>
        </a:p>
      </dgm:t>
    </dgm:pt>
    <dgm:pt modelId="{62E8E44D-705A-41F6-85F3-BFF37C80B5CD}">
      <dgm:prSet phldrT="[Text]"/>
      <dgm:spPr/>
      <dgm:t>
        <a:bodyPr/>
        <a:lstStyle/>
        <a:p>
          <a:r>
            <a:rPr lang="cs-CZ" dirty="0" smtClean="0"/>
            <a:t>karboxylové kyseliny</a:t>
          </a:r>
          <a:endParaRPr lang="cs-CZ" dirty="0"/>
        </a:p>
      </dgm:t>
    </dgm:pt>
    <dgm:pt modelId="{B7DC786F-07A3-4E3E-89C8-6D3D2F4D5A55}" type="parTrans" cxnId="{E3E1249C-5F99-47A1-A8DF-808AA4E5CA82}">
      <dgm:prSet/>
      <dgm:spPr/>
      <dgm:t>
        <a:bodyPr/>
        <a:lstStyle/>
        <a:p>
          <a:endParaRPr lang="cs-CZ"/>
        </a:p>
      </dgm:t>
    </dgm:pt>
    <dgm:pt modelId="{BF3B1373-04BB-4D91-9C17-0C528A1BB37D}" type="sibTrans" cxnId="{E3E1249C-5F99-47A1-A8DF-808AA4E5CA82}">
      <dgm:prSet/>
      <dgm:spPr/>
      <dgm:t>
        <a:bodyPr/>
        <a:lstStyle/>
        <a:p>
          <a:endParaRPr lang="cs-CZ"/>
        </a:p>
      </dgm:t>
    </dgm:pt>
    <dgm:pt modelId="{8C9106D1-9598-4AC9-808F-C253C7BCECA1}" type="pres">
      <dgm:prSet presAssocID="{21ACBBEF-5A35-4532-A797-2E1661C5B88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CDAEBA8-D1BA-43AA-87A2-841A936D75BB}" type="pres">
      <dgm:prSet presAssocID="{334799CC-15F3-40FD-BFE9-1B45BA1E9EBE}" presName="root1" presStyleCnt="0"/>
      <dgm:spPr/>
    </dgm:pt>
    <dgm:pt modelId="{2901D6C2-C742-4E4B-9D98-6FD0D22B0C23}" type="pres">
      <dgm:prSet presAssocID="{334799CC-15F3-40FD-BFE9-1B45BA1E9EBE}" presName="LevelOneTextNode" presStyleLbl="node0" presStyleIdx="0" presStyleCnt="1" custLinFactNeighborX="-32966" custLinFactNeighborY="3051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347232A-A5DD-44CA-980F-27D2FD73495C}" type="pres">
      <dgm:prSet presAssocID="{334799CC-15F3-40FD-BFE9-1B45BA1E9EBE}" presName="level2hierChild" presStyleCnt="0"/>
      <dgm:spPr/>
    </dgm:pt>
    <dgm:pt modelId="{11999FC1-3816-4BFA-B710-6CB753ACDFAD}" type="pres">
      <dgm:prSet presAssocID="{673D52EF-7E14-463F-ABB6-D492175486BF}" presName="conn2-1" presStyleLbl="parChTrans1D2" presStyleIdx="0" presStyleCnt="4"/>
      <dgm:spPr/>
      <dgm:t>
        <a:bodyPr/>
        <a:lstStyle/>
        <a:p>
          <a:endParaRPr lang="cs-CZ"/>
        </a:p>
      </dgm:t>
    </dgm:pt>
    <dgm:pt modelId="{678C6199-FFA9-4C01-8CAF-55AFDF0AFF8C}" type="pres">
      <dgm:prSet presAssocID="{673D52EF-7E14-463F-ABB6-D492175486BF}" presName="connTx" presStyleLbl="parChTrans1D2" presStyleIdx="0" presStyleCnt="4"/>
      <dgm:spPr/>
      <dgm:t>
        <a:bodyPr/>
        <a:lstStyle/>
        <a:p>
          <a:endParaRPr lang="cs-CZ"/>
        </a:p>
      </dgm:t>
    </dgm:pt>
    <dgm:pt modelId="{F52F5AFE-03C4-4F6D-B5CB-32AA3D7F0F45}" type="pres">
      <dgm:prSet presAssocID="{0F46A575-E9FC-406B-B171-14D67F027852}" presName="root2" presStyleCnt="0"/>
      <dgm:spPr/>
    </dgm:pt>
    <dgm:pt modelId="{552A8118-5E5F-4FEE-B7AC-B95DF7C35FE5}" type="pres">
      <dgm:prSet presAssocID="{0F46A575-E9FC-406B-B171-14D67F027852}" presName="LevelTwoTextNode" presStyleLbl="node2" presStyleIdx="0" presStyleCnt="4" custScaleX="102838" custLinFactNeighborX="-832" custLinFactNeighborY="-218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64C00EE-7925-4ADB-B49D-711EBC827A71}" type="pres">
      <dgm:prSet presAssocID="{0F46A575-E9FC-406B-B171-14D67F027852}" presName="level3hierChild" presStyleCnt="0"/>
      <dgm:spPr/>
    </dgm:pt>
    <dgm:pt modelId="{F2B99F84-DEA9-4288-B42A-C319F1FFE76B}" type="pres">
      <dgm:prSet presAssocID="{187C855E-3FD5-4736-B194-CD8E92B4A0E5}" presName="conn2-1" presStyleLbl="parChTrans1D2" presStyleIdx="1" presStyleCnt="4"/>
      <dgm:spPr/>
      <dgm:t>
        <a:bodyPr/>
        <a:lstStyle/>
        <a:p>
          <a:endParaRPr lang="cs-CZ"/>
        </a:p>
      </dgm:t>
    </dgm:pt>
    <dgm:pt modelId="{0F46992D-C00B-4586-A114-21A50A1F279E}" type="pres">
      <dgm:prSet presAssocID="{187C855E-3FD5-4736-B194-CD8E92B4A0E5}" presName="connTx" presStyleLbl="parChTrans1D2" presStyleIdx="1" presStyleCnt="4"/>
      <dgm:spPr/>
      <dgm:t>
        <a:bodyPr/>
        <a:lstStyle/>
        <a:p>
          <a:endParaRPr lang="cs-CZ"/>
        </a:p>
      </dgm:t>
    </dgm:pt>
    <dgm:pt modelId="{CC20EE94-2AB4-4E64-8266-E7CC5D912EC0}" type="pres">
      <dgm:prSet presAssocID="{43243A6E-6724-4A4C-87CF-157E181AB25E}" presName="root2" presStyleCnt="0"/>
      <dgm:spPr/>
    </dgm:pt>
    <dgm:pt modelId="{E977DDA8-5544-4F01-AA66-92675541A85B}" type="pres">
      <dgm:prSet presAssocID="{43243A6E-6724-4A4C-87CF-157E181AB25E}" presName="LevelTwoTextNode" presStyleLbl="node2" presStyleIdx="1" presStyleCnt="4" custScaleX="6019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6CEA434-F5AD-4945-9870-6197D763CC6A}" type="pres">
      <dgm:prSet presAssocID="{43243A6E-6724-4A4C-87CF-157E181AB25E}" presName="level3hierChild" presStyleCnt="0"/>
      <dgm:spPr/>
    </dgm:pt>
    <dgm:pt modelId="{AFB50ACC-286F-46B8-8E7C-4C102785202C}" type="pres">
      <dgm:prSet presAssocID="{BB4C0CDD-B539-4DE7-93AB-D678DCF59E0D}" presName="conn2-1" presStyleLbl="parChTrans1D2" presStyleIdx="2" presStyleCnt="4"/>
      <dgm:spPr/>
      <dgm:t>
        <a:bodyPr/>
        <a:lstStyle/>
        <a:p>
          <a:endParaRPr lang="cs-CZ"/>
        </a:p>
      </dgm:t>
    </dgm:pt>
    <dgm:pt modelId="{501CF480-8CFA-412C-BE76-9E440A1E94D2}" type="pres">
      <dgm:prSet presAssocID="{BB4C0CDD-B539-4DE7-93AB-D678DCF59E0D}" presName="connTx" presStyleLbl="parChTrans1D2" presStyleIdx="2" presStyleCnt="4"/>
      <dgm:spPr/>
      <dgm:t>
        <a:bodyPr/>
        <a:lstStyle/>
        <a:p>
          <a:endParaRPr lang="cs-CZ"/>
        </a:p>
      </dgm:t>
    </dgm:pt>
    <dgm:pt modelId="{639E4E02-0AFC-4264-8981-73F5E4A3AEAB}" type="pres">
      <dgm:prSet presAssocID="{E6932E28-0678-4E08-976E-F8E2234A29A9}" presName="root2" presStyleCnt="0"/>
      <dgm:spPr/>
    </dgm:pt>
    <dgm:pt modelId="{1E90783C-7BAE-4700-8D8C-63069A72CEDF}" type="pres">
      <dgm:prSet presAssocID="{E6932E28-0678-4E08-976E-F8E2234A29A9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61745F4-F0A7-4F9E-9D97-D9353C1208E6}" type="pres">
      <dgm:prSet presAssocID="{E6932E28-0678-4E08-976E-F8E2234A29A9}" presName="level3hierChild" presStyleCnt="0"/>
      <dgm:spPr/>
    </dgm:pt>
    <dgm:pt modelId="{0469E9C3-B469-4140-B373-4B765787CAF9}" type="pres">
      <dgm:prSet presAssocID="{B7DC786F-07A3-4E3E-89C8-6D3D2F4D5A55}" presName="conn2-1" presStyleLbl="parChTrans1D2" presStyleIdx="3" presStyleCnt="4"/>
      <dgm:spPr/>
      <dgm:t>
        <a:bodyPr/>
        <a:lstStyle/>
        <a:p>
          <a:endParaRPr lang="cs-CZ"/>
        </a:p>
      </dgm:t>
    </dgm:pt>
    <dgm:pt modelId="{C8A9FA7D-7F3D-4212-8EB0-2323FDDF89B7}" type="pres">
      <dgm:prSet presAssocID="{B7DC786F-07A3-4E3E-89C8-6D3D2F4D5A55}" presName="connTx" presStyleLbl="parChTrans1D2" presStyleIdx="3" presStyleCnt="4"/>
      <dgm:spPr/>
      <dgm:t>
        <a:bodyPr/>
        <a:lstStyle/>
        <a:p>
          <a:endParaRPr lang="cs-CZ"/>
        </a:p>
      </dgm:t>
    </dgm:pt>
    <dgm:pt modelId="{038D8217-C1E7-4571-BBD7-557643594715}" type="pres">
      <dgm:prSet presAssocID="{62E8E44D-705A-41F6-85F3-BFF37C80B5CD}" presName="root2" presStyleCnt="0"/>
      <dgm:spPr/>
    </dgm:pt>
    <dgm:pt modelId="{2AA9F49E-E9A5-46CD-908F-557A36815296}" type="pres">
      <dgm:prSet presAssocID="{62E8E44D-705A-41F6-85F3-BFF37C80B5CD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699CE87-0BA3-44A0-BB99-D4E1CA221BC9}" type="pres">
      <dgm:prSet presAssocID="{62E8E44D-705A-41F6-85F3-BFF37C80B5CD}" presName="level3hierChild" presStyleCnt="0"/>
      <dgm:spPr/>
    </dgm:pt>
  </dgm:ptLst>
  <dgm:cxnLst>
    <dgm:cxn modelId="{1D3F9680-E1FB-4E44-B44C-34D3062CF751}" type="presOf" srcId="{43243A6E-6724-4A4C-87CF-157E181AB25E}" destId="{E977DDA8-5544-4F01-AA66-92675541A85B}" srcOrd="0" destOrd="0" presId="urn:microsoft.com/office/officeart/2008/layout/HorizontalMultiLevelHierarchy"/>
    <dgm:cxn modelId="{A17DCEAF-03D0-45D6-8D13-26A0ABB0BF22}" type="presOf" srcId="{0F46A575-E9FC-406B-B171-14D67F027852}" destId="{552A8118-5E5F-4FEE-B7AC-B95DF7C35FE5}" srcOrd="0" destOrd="0" presId="urn:microsoft.com/office/officeart/2008/layout/HorizontalMultiLevelHierarchy"/>
    <dgm:cxn modelId="{24CE249D-7E6C-40FA-B317-91B379A36A47}" type="presOf" srcId="{187C855E-3FD5-4736-B194-CD8E92B4A0E5}" destId="{F2B99F84-DEA9-4288-B42A-C319F1FFE76B}" srcOrd="0" destOrd="0" presId="urn:microsoft.com/office/officeart/2008/layout/HorizontalMultiLevelHierarchy"/>
    <dgm:cxn modelId="{50E5C2BC-C586-4CF0-97EB-AC04713776CF}" type="presOf" srcId="{B7DC786F-07A3-4E3E-89C8-6D3D2F4D5A55}" destId="{0469E9C3-B469-4140-B373-4B765787CAF9}" srcOrd="0" destOrd="0" presId="urn:microsoft.com/office/officeart/2008/layout/HorizontalMultiLevelHierarchy"/>
    <dgm:cxn modelId="{7C60454C-079F-49D5-BE50-5860ECDCE647}" srcId="{334799CC-15F3-40FD-BFE9-1B45BA1E9EBE}" destId="{0F46A575-E9FC-406B-B171-14D67F027852}" srcOrd="0" destOrd="0" parTransId="{673D52EF-7E14-463F-ABB6-D492175486BF}" sibTransId="{7C5848E6-EE08-43A9-B8B8-51863D066140}"/>
    <dgm:cxn modelId="{98C244C0-FF31-47B0-A142-3B9F31E8CE2A}" type="presOf" srcId="{334799CC-15F3-40FD-BFE9-1B45BA1E9EBE}" destId="{2901D6C2-C742-4E4B-9D98-6FD0D22B0C23}" srcOrd="0" destOrd="0" presId="urn:microsoft.com/office/officeart/2008/layout/HorizontalMultiLevelHierarchy"/>
    <dgm:cxn modelId="{52D4DC53-1966-4A03-A6E9-0CD06C2CA666}" type="presOf" srcId="{BB4C0CDD-B539-4DE7-93AB-D678DCF59E0D}" destId="{AFB50ACC-286F-46B8-8E7C-4C102785202C}" srcOrd="0" destOrd="0" presId="urn:microsoft.com/office/officeart/2008/layout/HorizontalMultiLevelHierarchy"/>
    <dgm:cxn modelId="{6384638C-E9EF-4503-BD94-79A1C2229BD2}" type="presOf" srcId="{187C855E-3FD5-4736-B194-CD8E92B4A0E5}" destId="{0F46992D-C00B-4586-A114-21A50A1F279E}" srcOrd="1" destOrd="0" presId="urn:microsoft.com/office/officeart/2008/layout/HorizontalMultiLevelHierarchy"/>
    <dgm:cxn modelId="{2DF67D2A-187B-4052-94A5-B9F3428E54B0}" type="presOf" srcId="{B7DC786F-07A3-4E3E-89C8-6D3D2F4D5A55}" destId="{C8A9FA7D-7F3D-4212-8EB0-2323FDDF89B7}" srcOrd="1" destOrd="0" presId="urn:microsoft.com/office/officeart/2008/layout/HorizontalMultiLevelHierarchy"/>
    <dgm:cxn modelId="{406675D8-201C-449F-9162-A69E322AEEE3}" srcId="{334799CC-15F3-40FD-BFE9-1B45BA1E9EBE}" destId="{43243A6E-6724-4A4C-87CF-157E181AB25E}" srcOrd="1" destOrd="0" parTransId="{187C855E-3FD5-4736-B194-CD8E92B4A0E5}" sibTransId="{F85279BD-EC99-41D6-ACE7-6840FAB079CA}"/>
    <dgm:cxn modelId="{56364201-C3B0-4B77-9556-30DC457B0B30}" type="presOf" srcId="{BB4C0CDD-B539-4DE7-93AB-D678DCF59E0D}" destId="{501CF480-8CFA-412C-BE76-9E440A1E94D2}" srcOrd="1" destOrd="0" presId="urn:microsoft.com/office/officeart/2008/layout/HorizontalMultiLevelHierarchy"/>
    <dgm:cxn modelId="{FB0BF7F6-EEAB-4261-97B4-A86DD6173B3C}" type="presOf" srcId="{21ACBBEF-5A35-4532-A797-2E1661C5B88B}" destId="{8C9106D1-9598-4AC9-808F-C253C7BCECA1}" srcOrd="0" destOrd="0" presId="urn:microsoft.com/office/officeart/2008/layout/HorizontalMultiLevelHierarchy"/>
    <dgm:cxn modelId="{5E135AB2-79EE-4422-AEAE-9292D4C70EFF}" srcId="{21ACBBEF-5A35-4532-A797-2E1661C5B88B}" destId="{334799CC-15F3-40FD-BFE9-1B45BA1E9EBE}" srcOrd="0" destOrd="0" parTransId="{028BCCF5-9D46-44E2-BFC4-19B109043C28}" sibTransId="{D5BD4839-F49A-4B33-A83D-5BD86E3E3308}"/>
    <dgm:cxn modelId="{0486D913-5E22-479D-8D40-1A718069A68C}" type="presOf" srcId="{E6932E28-0678-4E08-976E-F8E2234A29A9}" destId="{1E90783C-7BAE-4700-8D8C-63069A72CEDF}" srcOrd="0" destOrd="0" presId="urn:microsoft.com/office/officeart/2008/layout/HorizontalMultiLevelHierarchy"/>
    <dgm:cxn modelId="{3011FCDC-145B-470C-BB65-2602F2232D5A}" type="presOf" srcId="{673D52EF-7E14-463F-ABB6-D492175486BF}" destId="{11999FC1-3816-4BFA-B710-6CB753ACDFAD}" srcOrd="0" destOrd="0" presId="urn:microsoft.com/office/officeart/2008/layout/HorizontalMultiLevelHierarchy"/>
    <dgm:cxn modelId="{DDA138F3-EEEE-4BA8-876C-C7E2B3E58C7B}" srcId="{334799CC-15F3-40FD-BFE9-1B45BA1E9EBE}" destId="{E6932E28-0678-4E08-976E-F8E2234A29A9}" srcOrd="2" destOrd="0" parTransId="{BB4C0CDD-B539-4DE7-93AB-D678DCF59E0D}" sibTransId="{8BC581F6-D3ED-4A05-B86F-3E8C3E4B69B9}"/>
    <dgm:cxn modelId="{F6F4BACE-E874-4FC8-84DE-D7EF1E63CFDC}" type="presOf" srcId="{62E8E44D-705A-41F6-85F3-BFF37C80B5CD}" destId="{2AA9F49E-E9A5-46CD-908F-557A36815296}" srcOrd="0" destOrd="0" presId="urn:microsoft.com/office/officeart/2008/layout/HorizontalMultiLevelHierarchy"/>
    <dgm:cxn modelId="{0F1A9015-AFC1-4995-AB27-EE5EB2A89457}" type="presOf" srcId="{673D52EF-7E14-463F-ABB6-D492175486BF}" destId="{678C6199-FFA9-4C01-8CAF-55AFDF0AFF8C}" srcOrd="1" destOrd="0" presId="urn:microsoft.com/office/officeart/2008/layout/HorizontalMultiLevelHierarchy"/>
    <dgm:cxn modelId="{E3E1249C-5F99-47A1-A8DF-808AA4E5CA82}" srcId="{334799CC-15F3-40FD-BFE9-1B45BA1E9EBE}" destId="{62E8E44D-705A-41F6-85F3-BFF37C80B5CD}" srcOrd="3" destOrd="0" parTransId="{B7DC786F-07A3-4E3E-89C8-6D3D2F4D5A55}" sibTransId="{BF3B1373-04BB-4D91-9C17-0C528A1BB37D}"/>
    <dgm:cxn modelId="{38DC7C66-5883-4B2A-8264-A662A8C938BA}" type="presParOf" srcId="{8C9106D1-9598-4AC9-808F-C253C7BCECA1}" destId="{FCDAEBA8-D1BA-43AA-87A2-841A936D75BB}" srcOrd="0" destOrd="0" presId="urn:microsoft.com/office/officeart/2008/layout/HorizontalMultiLevelHierarchy"/>
    <dgm:cxn modelId="{7654F2B8-5FCA-4F14-A13E-E954199E85A0}" type="presParOf" srcId="{FCDAEBA8-D1BA-43AA-87A2-841A936D75BB}" destId="{2901D6C2-C742-4E4B-9D98-6FD0D22B0C23}" srcOrd="0" destOrd="0" presId="urn:microsoft.com/office/officeart/2008/layout/HorizontalMultiLevelHierarchy"/>
    <dgm:cxn modelId="{1D8B8E28-48C9-4E1D-B193-BC722EB6AEEE}" type="presParOf" srcId="{FCDAEBA8-D1BA-43AA-87A2-841A936D75BB}" destId="{D347232A-A5DD-44CA-980F-27D2FD73495C}" srcOrd="1" destOrd="0" presId="urn:microsoft.com/office/officeart/2008/layout/HorizontalMultiLevelHierarchy"/>
    <dgm:cxn modelId="{D51D86E9-EAA3-485E-8D77-5DFA4E3A7346}" type="presParOf" srcId="{D347232A-A5DD-44CA-980F-27D2FD73495C}" destId="{11999FC1-3816-4BFA-B710-6CB753ACDFAD}" srcOrd="0" destOrd="0" presId="urn:microsoft.com/office/officeart/2008/layout/HorizontalMultiLevelHierarchy"/>
    <dgm:cxn modelId="{A60122AC-57B6-4CD3-A11F-AB28785AFA98}" type="presParOf" srcId="{11999FC1-3816-4BFA-B710-6CB753ACDFAD}" destId="{678C6199-FFA9-4C01-8CAF-55AFDF0AFF8C}" srcOrd="0" destOrd="0" presId="urn:microsoft.com/office/officeart/2008/layout/HorizontalMultiLevelHierarchy"/>
    <dgm:cxn modelId="{2E4D09F8-54E7-41AD-8C61-3517A67C48AD}" type="presParOf" srcId="{D347232A-A5DD-44CA-980F-27D2FD73495C}" destId="{F52F5AFE-03C4-4F6D-B5CB-32AA3D7F0F45}" srcOrd="1" destOrd="0" presId="urn:microsoft.com/office/officeart/2008/layout/HorizontalMultiLevelHierarchy"/>
    <dgm:cxn modelId="{402A180B-14F3-4452-BE97-578A964E6A2C}" type="presParOf" srcId="{F52F5AFE-03C4-4F6D-B5CB-32AA3D7F0F45}" destId="{552A8118-5E5F-4FEE-B7AC-B95DF7C35FE5}" srcOrd="0" destOrd="0" presId="urn:microsoft.com/office/officeart/2008/layout/HorizontalMultiLevelHierarchy"/>
    <dgm:cxn modelId="{47FEB625-09E7-449C-A8D9-F454DBEDA066}" type="presParOf" srcId="{F52F5AFE-03C4-4F6D-B5CB-32AA3D7F0F45}" destId="{364C00EE-7925-4ADB-B49D-711EBC827A71}" srcOrd="1" destOrd="0" presId="urn:microsoft.com/office/officeart/2008/layout/HorizontalMultiLevelHierarchy"/>
    <dgm:cxn modelId="{325A2408-E346-4645-8B3A-07B8FF99BE54}" type="presParOf" srcId="{D347232A-A5DD-44CA-980F-27D2FD73495C}" destId="{F2B99F84-DEA9-4288-B42A-C319F1FFE76B}" srcOrd="2" destOrd="0" presId="urn:microsoft.com/office/officeart/2008/layout/HorizontalMultiLevelHierarchy"/>
    <dgm:cxn modelId="{606A4EB8-8056-4D50-A51C-D883A4B09BDC}" type="presParOf" srcId="{F2B99F84-DEA9-4288-B42A-C319F1FFE76B}" destId="{0F46992D-C00B-4586-A114-21A50A1F279E}" srcOrd="0" destOrd="0" presId="urn:microsoft.com/office/officeart/2008/layout/HorizontalMultiLevelHierarchy"/>
    <dgm:cxn modelId="{4A4C6114-1275-46B6-82D8-8E69421CF048}" type="presParOf" srcId="{D347232A-A5DD-44CA-980F-27D2FD73495C}" destId="{CC20EE94-2AB4-4E64-8266-E7CC5D912EC0}" srcOrd="3" destOrd="0" presId="urn:microsoft.com/office/officeart/2008/layout/HorizontalMultiLevelHierarchy"/>
    <dgm:cxn modelId="{C522E1B8-C7E4-4D58-9AD8-57226206CF18}" type="presParOf" srcId="{CC20EE94-2AB4-4E64-8266-E7CC5D912EC0}" destId="{E977DDA8-5544-4F01-AA66-92675541A85B}" srcOrd="0" destOrd="0" presId="urn:microsoft.com/office/officeart/2008/layout/HorizontalMultiLevelHierarchy"/>
    <dgm:cxn modelId="{A687D1C2-7A58-4647-B0DE-A85B7D0ACB57}" type="presParOf" srcId="{CC20EE94-2AB4-4E64-8266-E7CC5D912EC0}" destId="{16CEA434-F5AD-4945-9870-6197D763CC6A}" srcOrd="1" destOrd="0" presId="urn:microsoft.com/office/officeart/2008/layout/HorizontalMultiLevelHierarchy"/>
    <dgm:cxn modelId="{0C53747C-48C7-4E31-B682-60A67EF9057E}" type="presParOf" srcId="{D347232A-A5DD-44CA-980F-27D2FD73495C}" destId="{AFB50ACC-286F-46B8-8E7C-4C102785202C}" srcOrd="4" destOrd="0" presId="urn:microsoft.com/office/officeart/2008/layout/HorizontalMultiLevelHierarchy"/>
    <dgm:cxn modelId="{C39517F9-B533-456D-A1D3-AEC758C83A57}" type="presParOf" srcId="{AFB50ACC-286F-46B8-8E7C-4C102785202C}" destId="{501CF480-8CFA-412C-BE76-9E440A1E94D2}" srcOrd="0" destOrd="0" presId="urn:microsoft.com/office/officeart/2008/layout/HorizontalMultiLevelHierarchy"/>
    <dgm:cxn modelId="{B8BF375E-CCC2-4FF1-9CBB-152D668F0DFD}" type="presParOf" srcId="{D347232A-A5DD-44CA-980F-27D2FD73495C}" destId="{639E4E02-0AFC-4264-8981-73F5E4A3AEAB}" srcOrd="5" destOrd="0" presId="urn:microsoft.com/office/officeart/2008/layout/HorizontalMultiLevelHierarchy"/>
    <dgm:cxn modelId="{49776D8F-C268-4C58-983B-8339E9F678BC}" type="presParOf" srcId="{639E4E02-0AFC-4264-8981-73F5E4A3AEAB}" destId="{1E90783C-7BAE-4700-8D8C-63069A72CEDF}" srcOrd="0" destOrd="0" presId="urn:microsoft.com/office/officeart/2008/layout/HorizontalMultiLevelHierarchy"/>
    <dgm:cxn modelId="{18DEE0CC-4FCE-4902-8725-D9F2A9735E07}" type="presParOf" srcId="{639E4E02-0AFC-4264-8981-73F5E4A3AEAB}" destId="{A61745F4-F0A7-4F9E-9D97-D9353C1208E6}" srcOrd="1" destOrd="0" presId="urn:microsoft.com/office/officeart/2008/layout/HorizontalMultiLevelHierarchy"/>
    <dgm:cxn modelId="{0FE74063-EB05-4830-8CD8-112BE46469D1}" type="presParOf" srcId="{D347232A-A5DD-44CA-980F-27D2FD73495C}" destId="{0469E9C3-B469-4140-B373-4B765787CAF9}" srcOrd="6" destOrd="0" presId="urn:microsoft.com/office/officeart/2008/layout/HorizontalMultiLevelHierarchy"/>
    <dgm:cxn modelId="{A04C4512-C434-488C-90F0-0EAE14004652}" type="presParOf" srcId="{0469E9C3-B469-4140-B373-4B765787CAF9}" destId="{C8A9FA7D-7F3D-4212-8EB0-2323FDDF89B7}" srcOrd="0" destOrd="0" presId="urn:microsoft.com/office/officeart/2008/layout/HorizontalMultiLevelHierarchy"/>
    <dgm:cxn modelId="{34EE38DC-AD86-4361-8B1F-48EC7841CDBE}" type="presParOf" srcId="{D347232A-A5DD-44CA-980F-27D2FD73495C}" destId="{038D8217-C1E7-4571-BBD7-557643594715}" srcOrd="7" destOrd="0" presId="urn:microsoft.com/office/officeart/2008/layout/HorizontalMultiLevelHierarchy"/>
    <dgm:cxn modelId="{F803225F-097B-4810-BAF0-0E3ABB9207C6}" type="presParOf" srcId="{038D8217-C1E7-4571-BBD7-557643594715}" destId="{2AA9F49E-E9A5-46CD-908F-557A36815296}" srcOrd="0" destOrd="0" presId="urn:microsoft.com/office/officeart/2008/layout/HorizontalMultiLevelHierarchy"/>
    <dgm:cxn modelId="{9D56D57B-A357-47F8-9D01-EB69F2B81C72}" type="presParOf" srcId="{038D8217-C1E7-4571-BBD7-557643594715}" destId="{8699CE87-0BA3-44A0-BB99-D4E1CA221BC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9E9C3-B469-4140-B373-4B765787CAF9}">
      <dsp:nvSpPr>
        <dsp:cNvPr id="0" name=""/>
        <dsp:cNvSpPr/>
      </dsp:nvSpPr>
      <dsp:spPr>
        <a:xfrm>
          <a:off x="1623980" y="2032000"/>
          <a:ext cx="761087" cy="1447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0543" y="0"/>
              </a:lnTo>
              <a:lnTo>
                <a:pt x="380543" y="1447800"/>
              </a:lnTo>
              <a:lnTo>
                <a:pt x="761087" y="14478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>
        <a:off x="1963632" y="2715008"/>
        <a:ext cx="81782" cy="81782"/>
      </dsp:txXfrm>
    </dsp:sp>
    <dsp:sp modelId="{AFB50ACC-286F-46B8-8E7C-4C102785202C}">
      <dsp:nvSpPr>
        <dsp:cNvPr id="0" name=""/>
        <dsp:cNvSpPr/>
      </dsp:nvSpPr>
      <dsp:spPr>
        <a:xfrm>
          <a:off x="1623980" y="2032000"/>
          <a:ext cx="761087" cy="482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0543" y="0"/>
              </a:lnTo>
              <a:lnTo>
                <a:pt x="380543" y="482599"/>
              </a:lnTo>
              <a:lnTo>
                <a:pt x="761087" y="4825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>
        <a:off x="1981993" y="2250770"/>
        <a:ext cx="45059" cy="45059"/>
      </dsp:txXfrm>
    </dsp:sp>
    <dsp:sp modelId="{F2B99F84-DEA9-4288-B42A-C319F1FFE76B}">
      <dsp:nvSpPr>
        <dsp:cNvPr id="0" name=""/>
        <dsp:cNvSpPr/>
      </dsp:nvSpPr>
      <dsp:spPr>
        <a:xfrm>
          <a:off x="1623980" y="1549399"/>
          <a:ext cx="761087" cy="482600"/>
        </a:xfrm>
        <a:custGeom>
          <a:avLst/>
          <a:gdLst/>
          <a:ahLst/>
          <a:cxnLst/>
          <a:rect l="0" t="0" r="0" b="0"/>
          <a:pathLst>
            <a:path>
              <a:moveTo>
                <a:pt x="0" y="482600"/>
              </a:moveTo>
              <a:lnTo>
                <a:pt x="380543" y="482600"/>
              </a:lnTo>
              <a:lnTo>
                <a:pt x="380543" y="0"/>
              </a:lnTo>
              <a:lnTo>
                <a:pt x="76108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>
        <a:off x="1981993" y="1768170"/>
        <a:ext cx="45059" cy="45059"/>
      </dsp:txXfrm>
    </dsp:sp>
    <dsp:sp modelId="{11999FC1-3816-4BFA-B710-6CB753ACDFAD}">
      <dsp:nvSpPr>
        <dsp:cNvPr id="0" name=""/>
        <dsp:cNvSpPr/>
      </dsp:nvSpPr>
      <dsp:spPr>
        <a:xfrm>
          <a:off x="1623980" y="567328"/>
          <a:ext cx="740015" cy="1464671"/>
        </a:xfrm>
        <a:custGeom>
          <a:avLst/>
          <a:gdLst/>
          <a:ahLst/>
          <a:cxnLst/>
          <a:rect l="0" t="0" r="0" b="0"/>
          <a:pathLst>
            <a:path>
              <a:moveTo>
                <a:pt x="0" y="1464671"/>
              </a:moveTo>
              <a:lnTo>
                <a:pt x="370007" y="1464671"/>
              </a:lnTo>
              <a:lnTo>
                <a:pt x="370007" y="0"/>
              </a:lnTo>
              <a:lnTo>
                <a:pt x="74001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>
        <a:off x="1952962" y="1258639"/>
        <a:ext cx="82050" cy="82050"/>
      </dsp:txXfrm>
    </dsp:sp>
    <dsp:sp modelId="{2901D6C2-C742-4E4B-9D98-6FD0D22B0C23}">
      <dsp:nvSpPr>
        <dsp:cNvPr id="0" name=""/>
        <dsp:cNvSpPr/>
      </dsp:nvSpPr>
      <dsp:spPr>
        <a:xfrm rot="16200000">
          <a:off x="-794099" y="1645920"/>
          <a:ext cx="4064000" cy="7721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Kyslíkaté deriváty</a:t>
          </a:r>
          <a:endParaRPr lang="cs-CZ" sz="3500" kern="1200" dirty="0"/>
        </a:p>
      </dsp:txBody>
      <dsp:txXfrm>
        <a:off x="-794099" y="1645920"/>
        <a:ext cx="4064000" cy="772160"/>
      </dsp:txXfrm>
    </dsp:sp>
    <dsp:sp modelId="{552A8118-5E5F-4FEE-B7AC-B95DF7C35FE5}">
      <dsp:nvSpPr>
        <dsp:cNvPr id="0" name=""/>
        <dsp:cNvSpPr/>
      </dsp:nvSpPr>
      <dsp:spPr>
        <a:xfrm>
          <a:off x="2363995" y="181248"/>
          <a:ext cx="2604562" cy="7721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err="1" smtClean="0"/>
            <a:t>hydroxyderiváty</a:t>
          </a:r>
          <a:r>
            <a:rPr lang="cs-CZ" sz="2400" kern="1200" dirty="0" smtClean="0"/>
            <a:t>      </a:t>
          </a:r>
          <a:endParaRPr lang="cs-CZ" sz="2400" kern="1200" dirty="0"/>
        </a:p>
      </dsp:txBody>
      <dsp:txXfrm>
        <a:off x="2363995" y="181248"/>
        <a:ext cx="2604562" cy="772160"/>
      </dsp:txXfrm>
    </dsp:sp>
    <dsp:sp modelId="{E977DDA8-5544-4F01-AA66-92675541A85B}">
      <dsp:nvSpPr>
        <dsp:cNvPr id="0" name=""/>
        <dsp:cNvSpPr/>
      </dsp:nvSpPr>
      <dsp:spPr>
        <a:xfrm>
          <a:off x="2385067" y="1163319"/>
          <a:ext cx="1524574" cy="7721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ethery       </a:t>
          </a:r>
          <a:endParaRPr lang="cs-CZ" sz="2400" kern="1200" dirty="0"/>
        </a:p>
      </dsp:txBody>
      <dsp:txXfrm>
        <a:off x="2385067" y="1163319"/>
        <a:ext cx="1524574" cy="772160"/>
      </dsp:txXfrm>
    </dsp:sp>
    <dsp:sp modelId="{1E90783C-7BAE-4700-8D8C-63069A72CEDF}">
      <dsp:nvSpPr>
        <dsp:cNvPr id="0" name=""/>
        <dsp:cNvSpPr/>
      </dsp:nvSpPr>
      <dsp:spPr>
        <a:xfrm>
          <a:off x="2385067" y="2128519"/>
          <a:ext cx="2532684" cy="7721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karbonylové sloučeniny</a:t>
          </a:r>
          <a:endParaRPr lang="cs-CZ" sz="2400" kern="1200" dirty="0"/>
        </a:p>
      </dsp:txBody>
      <dsp:txXfrm>
        <a:off x="2385067" y="2128519"/>
        <a:ext cx="2532684" cy="772160"/>
      </dsp:txXfrm>
    </dsp:sp>
    <dsp:sp modelId="{2AA9F49E-E9A5-46CD-908F-557A36815296}">
      <dsp:nvSpPr>
        <dsp:cNvPr id="0" name=""/>
        <dsp:cNvSpPr/>
      </dsp:nvSpPr>
      <dsp:spPr>
        <a:xfrm>
          <a:off x="2385067" y="3093720"/>
          <a:ext cx="2532684" cy="7721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karboxylové kyseliny</a:t>
          </a:r>
          <a:endParaRPr lang="cs-CZ" sz="2400" kern="1200" dirty="0"/>
        </a:p>
      </dsp:txBody>
      <dsp:txXfrm>
        <a:off x="2385067" y="3093720"/>
        <a:ext cx="2532684" cy="772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E265AB9-9386-4437-80E8-F885EB8AB576}" type="datetimeFigureOut">
              <a:rPr lang="cs-CZ"/>
              <a:pPr>
                <a:defRPr/>
              </a:pPr>
              <a:t>11.6.2013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196B018-C813-4738-96C0-84AB119DF20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489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D9FD0C7-110C-46EC-B191-C25B8F8CF3BB}" type="datetimeFigureOut">
              <a:rPr lang="cs-CZ"/>
              <a:pPr>
                <a:defRPr/>
              </a:pPr>
              <a:t>11.6.2013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5EBB303-AC27-4AFF-9FF9-51DC6D131E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3098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A71178-EA66-4540-B9D5-9EC3181CBFDD}" type="datetimeFigureOut">
              <a:rPr lang="cs-CZ" smtClean="0"/>
              <a:pPr>
                <a:defRPr/>
              </a:pPr>
              <a:t>11.6.2013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8BA20-C76D-4516-B0B7-6AF8B30B5B7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8140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A413E1-4076-4057-83B0-2793AB271B1D}" type="datetimeFigureOut">
              <a:rPr lang="cs-CZ" smtClean="0"/>
              <a:pPr>
                <a:defRPr/>
              </a:pPr>
              <a:t>11.6.2013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C45C35-7530-4D3B-8F95-31272A62292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444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E4F540-E9A3-40FB-A099-EFD679E154D1}" type="datetimeFigureOut">
              <a:rPr lang="cs-CZ" smtClean="0"/>
              <a:pPr>
                <a:defRPr/>
              </a:pPr>
              <a:t>11.6.2013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C2C65-0286-4E86-86B3-C980E84EE47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7746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F6DD2-78CD-4BBF-9300-5733759C10E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972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5FE4E0-A006-453E-898A-5DA82F53E95C}" type="datetimeFigureOut">
              <a:rPr lang="cs-CZ" smtClean="0"/>
              <a:pPr>
                <a:defRPr/>
              </a:pPr>
              <a:t>11.6.2013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9F2475-4EFA-4057-9DBE-0A71F39FB50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9807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6FFB44-1B64-4316-B718-89D2BB94E802}" type="datetimeFigureOut">
              <a:rPr lang="cs-CZ" smtClean="0"/>
              <a:pPr>
                <a:defRPr/>
              </a:pPr>
              <a:t>11.6.2013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A010-D315-4A9E-B0AC-BD73D626B57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29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A133F3-78DA-439F-ACB3-DA530F16EF17}" type="datetimeFigureOut">
              <a:rPr lang="cs-CZ" smtClean="0"/>
              <a:pPr>
                <a:defRPr/>
              </a:pPr>
              <a:t>11.6.2013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1FC0BA-3FF4-4DF7-B035-B26108D5A36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029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A47DAB-7DB4-40D3-8339-09BCCE47CA4D}" type="datetimeFigureOut">
              <a:rPr lang="cs-CZ" smtClean="0"/>
              <a:pPr>
                <a:defRPr/>
              </a:pPr>
              <a:t>11.6.2013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DC6222-29F9-4638-9120-C7D6376D10C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737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D22C6B-6901-497A-BE76-747FCFD6B2CC}" type="datetimeFigureOut">
              <a:rPr lang="cs-CZ" smtClean="0"/>
              <a:pPr>
                <a:defRPr/>
              </a:pPr>
              <a:t>11.6.2013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7FA10-EAAB-4623-9708-D9DD9C2FFF39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73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DCF8E3-75F7-4DEF-819D-528921995D16}" type="datetimeFigureOut">
              <a:rPr lang="cs-CZ" smtClean="0"/>
              <a:pPr>
                <a:defRPr/>
              </a:pPr>
              <a:t>11.6.2013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6D1D7F-9853-45B5-BD30-EF05C0039FF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81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D747A1-18DB-4743-B408-7B365D27DA19}" type="datetimeFigureOut">
              <a:rPr lang="cs-CZ" smtClean="0"/>
              <a:pPr>
                <a:defRPr/>
              </a:pPr>
              <a:t>11.6.2013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2BEAD-F2E4-4E35-B4D5-6C29B3D66C7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5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4F8289-0F43-4883-A36B-F275E5D79838}" type="datetimeFigureOut">
              <a:rPr lang="cs-CZ" smtClean="0"/>
              <a:pPr>
                <a:defRPr/>
              </a:pPr>
              <a:t>11.6.2013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DD69F-D2CB-4DC9-9180-89F4CA41A7C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405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D3CD04-68B8-4A60-A4D7-6F674182F361}" type="datetimeFigureOut">
              <a:rPr lang="cs-CZ" smtClean="0"/>
              <a:pPr>
                <a:defRPr/>
              </a:pPr>
              <a:t>11.6.2013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2ACA0-712F-476E-9D1C-07D4E8BB7B3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206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63000">
              <a:srgbClr val="FFFFB3">
                <a:alpha val="44000"/>
              </a:srgbClr>
            </a:gs>
            <a:gs pos="100000">
              <a:srgbClr val="29C7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5FE4E0-A006-453E-898A-5DA82F53E95C}" type="datetimeFigureOut">
              <a:rPr lang="cs-CZ" smtClean="0"/>
              <a:pPr>
                <a:defRPr/>
              </a:pPr>
              <a:t>11.6.2013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9F2475-4EFA-4057-9DBE-0A71F39FB50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3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iumchemie.cz/materialy/Eva_Vrzackova/esterifikace.wmv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feature=player_embedded&amp;v=JWLA-O3SAM4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92150"/>
            <a:ext cx="5403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1042988" y="2349500"/>
            <a:ext cx="72009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b="1" dirty="0" smtClean="0">
                <a:ea typeface="Calibri" pitchFamily="34" charset="0"/>
              </a:rPr>
              <a:t>Kyslíkaté deriváty uhlovodíků 2</a:t>
            </a:r>
            <a:endParaRPr lang="cs-CZ" b="1" dirty="0">
              <a:ea typeface="Calibri" pitchFamily="34" charset="0"/>
            </a:endParaRPr>
          </a:p>
          <a:p>
            <a:pPr algn="ctr"/>
            <a:endParaRPr lang="cs-CZ" dirty="0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PaedDr. Ivana Töpferová </a:t>
            </a:r>
          </a:p>
          <a:p>
            <a:pPr algn="ctr"/>
            <a:endParaRPr lang="cs-CZ" dirty="0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endParaRPr lang="cs-CZ" dirty="0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Střední průmyslová škola, Mladá Boleslav, Havlíčkova 456</a:t>
            </a: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CZ.1.07/1.5.00/34.0861</a:t>
            </a: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MODERNIZACE VÝUKY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 idx="4294967295"/>
          </p:nvPr>
        </p:nvSpPr>
        <p:spPr>
          <a:xfrm>
            <a:off x="683568" y="274638"/>
            <a:ext cx="7546032" cy="11430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Zástupci kyselin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39552" y="1268760"/>
            <a:ext cx="8229600" cy="5400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FF0000"/>
                </a:solidFill>
                <a:latin typeface="Verdana" pitchFamily="34" charset="0"/>
              </a:rPr>
              <a:t>kyselina 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máselná (</a:t>
            </a:r>
            <a:r>
              <a:rPr lang="cs-CZ" sz="2400" dirty="0">
                <a:solidFill>
                  <a:srgbClr val="FF0000"/>
                </a:solidFill>
                <a:latin typeface="Verdana" pitchFamily="34" charset="0"/>
              </a:rPr>
              <a:t>butanová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) </a:t>
            </a:r>
            <a:r>
              <a:rPr lang="cs-CZ" sz="2400" dirty="0" smtClean="0">
                <a:latin typeface="Verdana" pitchFamily="34" charset="0"/>
              </a:rPr>
              <a:t>CH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  <a:r>
              <a:rPr lang="cs-CZ" sz="2400" dirty="0" smtClean="0"/>
              <a:t>–</a:t>
            </a:r>
            <a:r>
              <a:rPr lang="cs-CZ" sz="2400" dirty="0" smtClean="0">
                <a:latin typeface="Verdana" pitchFamily="34" charset="0"/>
              </a:rPr>
              <a:t>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/>
              <a:t>–</a:t>
            </a:r>
            <a:r>
              <a:rPr lang="cs-CZ" sz="2400" dirty="0" smtClean="0">
                <a:latin typeface="Verdana" pitchFamily="34" charset="0"/>
              </a:rPr>
              <a:t>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/>
              <a:t>–CO</a:t>
            </a:r>
            <a:r>
              <a:rPr lang="cs-CZ" sz="2400" dirty="0" smtClean="0">
                <a:latin typeface="Verdana" pitchFamily="34" charset="0"/>
              </a:rPr>
              <a:t>OH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baseline="-25000" dirty="0" smtClean="0">
                <a:latin typeface="Verdana" pitchFamily="34" charset="0"/>
              </a:rPr>
              <a:t> </a:t>
            </a:r>
            <a:r>
              <a:rPr lang="cs-CZ" sz="2400" baseline="-25000" dirty="0" smtClean="0">
                <a:latin typeface="Verdana" pitchFamily="34" charset="0"/>
              </a:rPr>
              <a:t> </a:t>
            </a:r>
            <a:r>
              <a:rPr lang="cs-CZ" sz="2400" dirty="0" smtClean="0">
                <a:latin typeface="Verdana" pitchFamily="34" charset="0"/>
              </a:rPr>
              <a:t>= </a:t>
            </a:r>
            <a:r>
              <a:rPr lang="cs-CZ" sz="2400" dirty="0" smtClean="0">
                <a:latin typeface="Verdana" pitchFamily="34" charset="0"/>
              </a:rPr>
              <a:t>olejovitá kapalina odporného zápachu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atin typeface="Verdana" pitchFamily="34" charset="0"/>
              </a:rPr>
              <a:t> </a:t>
            </a:r>
            <a:r>
              <a:rPr lang="cs-CZ" sz="2400" dirty="0" smtClean="0">
                <a:latin typeface="Verdana" pitchFamily="34" charset="0"/>
              </a:rPr>
              <a:t>= vyskytuje se ve žluklém másle, v potu</a:t>
            </a:r>
            <a:endParaRPr lang="cs-CZ" sz="2400" dirty="0">
              <a:latin typeface="Verdana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kyselina benzoová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>
                <a:latin typeface="Verdana" pitchFamily="34" charset="0"/>
              </a:rPr>
              <a:t> = </a:t>
            </a:r>
            <a:r>
              <a:rPr lang="cs-CZ" sz="2400" dirty="0" smtClean="0">
                <a:latin typeface="Verdana" pitchFamily="34" charset="0"/>
              </a:rPr>
              <a:t>bezbarvá až bílá krystalická látka</a:t>
            </a:r>
          </a:p>
          <a:p>
            <a:pPr marL="357188" indent="-357188">
              <a:lnSpc>
                <a:spcPct val="100000"/>
              </a:lnSpc>
              <a:buNone/>
            </a:pPr>
            <a:r>
              <a:rPr lang="cs-CZ" sz="2400" dirty="0" smtClean="0">
                <a:latin typeface="Verdana" pitchFamily="34" charset="0"/>
              </a:rPr>
              <a:t> = </a:t>
            </a:r>
            <a:r>
              <a:rPr lang="cs-CZ" sz="2400" dirty="0" smtClean="0">
                <a:latin typeface="Verdana" pitchFamily="34" charset="0"/>
              </a:rPr>
              <a:t>používá se jako konzervační prostředek </a:t>
            </a:r>
          </a:p>
          <a:p>
            <a:pPr marL="357188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itchFamily="34" charset="0"/>
              </a:rPr>
              <a:t> v </a:t>
            </a:r>
            <a:r>
              <a:rPr lang="cs-CZ" sz="2400" dirty="0" smtClean="0">
                <a:latin typeface="Verdana" pitchFamily="34" charset="0"/>
              </a:rPr>
              <a:t>potravinářství (má dráždivé účinky</a:t>
            </a:r>
            <a:r>
              <a:rPr lang="cs-CZ" sz="2400" dirty="0" smtClean="0">
                <a:latin typeface="Verdana" pitchFamily="34" charset="0"/>
              </a:rPr>
              <a:t>),</a:t>
            </a:r>
            <a:br>
              <a:rPr lang="cs-CZ" sz="2400" dirty="0" smtClean="0">
                <a:latin typeface="Verdana" pitchFamily="34" charset="0"/>
              </a:rPr>
            </a:br>
            <a:r>
              <a:rPr lang="cs-CZ" sz="2400" dirty="0" smtClean="0">
                <a:latin typeface="Verdana" pitchFamily="34" charset="0"/>
              </a:rPr>
              <a:t> antiseptikum</a:t>
            </a:r>
            <a:endParaRPr lang="cs-CZ" sz="2400" dirty="0"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2780928"/>
            <a:ext cx="866225" cy="136600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25" y="4509120"/>
            <a:ext cx="1341518" cy="2080480"/>
          </a:xfrm>
          <a:prstGeom prst="rect">
            <a:avLst/>
          </a:prstGeom>
        </p:spPr>
      </p:pic>
      <p:sp>
        <p:nvSpPr>
          <p:cNvPr id="8" name="Zástupný symbol pro obsah 7"/>
          <p:cNvSpPr txBox="1">
            <a:spLocks/>
          </p:cNvSpPr>
          <p:nvPr/>
        </p:nvSpPr>
        <p:spPr bwMode="auto">
          <a:xfrm>
            <a:off x="4441878" y="6260148"/>
            <a:ext cx="50302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2  Hořčice s kyselinou benzoovou  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7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 idx="4294967295"/>
          </p:nvPr>
        </p:nvSpPr>
        <p:spPr>
          <a:xfrm>
            <a:off x="683568" y="274638"/>
            <a:ext cx="7546032" cy="11430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Zástupci kyselin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39552" y="1268760"/>
            <a:ext cx="8229600" cy="5400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kyselina </a:t>
            </a:r>
            <a:r>
              <a:rPr lang="cs-CZ" sz="2400" dirty="0">
                <a:solidFill>
                  <a:srgbClr val="FF0000"/>
                </a:solidFill>
                <a:latin typeface="Verdana" pitchFamily="34" charset="0"/>
              </a:rPr>
              <a:t>šťavelová (</a:t>
            </a:r>
            <a:r>
              <a:rPr lang="cs-CZ" sz="2400" dirty="0" err="1">
                <a:solidFill>
                  <a:srgbClr val="FF0000"/>
                </a:solidFill>
                <a:latin typeface="Verdana" pitchFamily="34" charset="0"/>
              </a:rPr>
              <a:t>ethandiová</a:t>
            </a:r>
            <a:r>
              <a:rPr lang="cs-CZ" sz="2400" dirty="0">
                <a:solidFill>
                  <a:srgbClr val="FF0000"/>
                </a:solidFill>
                <a:latin typeface="Verdana" pitchFamily="34" charset="0"/>
              </a:rPr>
              <a:t>) </a:t>
            </a:r>
            <a:r>
              <a:rPr lang="cs-CZ" sz="2400" dirty="0">
                <a:latin typeface="Verdana" pitchFamily="34" charset="0"/>
              </a:rPr>
              <a:t>  (COOH)</a:t>
            </a:r>
            <a:r>
              <a:rPr lang="cs-CZ" sz="2400" baseline="-25000" dirty="0">
                <a:latin typeface="Verdana" pitchFamily="34" charset="0"/>
              </a:rPr>
              <a:t>2</a:t>
            </a:r>
            <a:endParaRPr lang="cs-CZ" sz="2400" dirty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atin typeface="Verdana" pitchFamily="34" charset="0"/>
              </a:rPr>
              <a:t>= jedovatá krystalická látka</a:t>
            </a:r>
            <a:r>
              <a:rPr lang="cs-CZ" sz="2400" dirty="0">
                <a:solidFill>
                  <a:srgbClr val="FF0000"/>
                </a:solidFill>
                <a:latin typeface="Verdana" pitchFamily="34" charset="0"/>
              </a:rPr>
              <a:t>  </a:t>
            </a:r>
          </a:p>
          <a:p>
            <a:pPr marL="0" indent="0">
              <a:lnSpc>
                <a:spcPct val="110000"/>
              </a:lnSpc>
              <a:buNone/>
            </a:pPr>
            <a:endParaRPr lang="cs-CZ" sz="2400" dirty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cs-CZ" sz="2400" dirty="0">
              <a:solidFill>
                <a:srgbClr val="FF0000"/>
              </a:solidFill>
              <a:latin typeface="Verdana" pitchFamily="34" charset="0"/>
            </a:endParaRPr>
          </a:p>
          <a:p>
            <a:pPr>
              <a:lnSpc>
                <a:spcPct val="110000"/>
              </a:lnSpc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kyselina </a:t>
            </a:r>
            <a:r>
              <a:rPr lang="cs-CZ" sz="2400" dirty="0">
                <a:solidFill>
                  <a:srgbClr val="FF0000"/>
                </a:solidFill>
                <a:latin typeface="Verdana" pitchFamily="34" charset="0"/>
              </a:rPr>
              <a:t>citronová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atin typeface="Verdana" pitchFamily="34" charset="0"/>
              </a:rPr>
              <a:t>= bílá krystalická látka</a:t>
            </a:r>
          </a:p>
          <a:p>
            <a:pPr marL="357188" indent="-357188">
              <a:lnSpc>
                <a:spcPct val="100000"/>
              </a:lnSpc>
              <a:buNone/>
            </a:pPr>
            <a:r>
              <a:rPr lang="cs-CZ" sz="2400" dirty="0">
                <a:latin typeface="Verdana" pitchFamily="34" charset="0"/>
              </a:rPr>
              <a:t>= vyskytuje se v citrusových plodech</a:t>
            </a:r>
            <a:r>
              <a:rPr lang="cs-CZ" sz="2400" dirty="0" smtClean="0">
                <a:latin typeface="Verdana" pitchFamily="34" charset="0"/>
              </a:rPr>
              <a:t>,</a:t>
            </a:r>
          </a:p>
          <a:p>
            <a:pPr marL="357188" indent="-357188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itchFamily="34" charset="0"/>
              </a:rPr>
              <a:t>	nezralém </a:t>
            </a:r>
            <a:r>
              <a:rPr lang="cs-CZ" sz="2400" dirty="0">
                <a:latin typeface="Verdana" pitchFamily="34" charset="0"/>
              </a:rPr>
              <a:t>ovoci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atin typeface="Verdana" pitchFamily="34" charset="0"/>
              </a:rPr>
              <a:t>= konzervační látka, zabraňuje </a:t>
            </a:r>
            <a:r>
              <a:rPr lang="cs-CZ" sz="2400" dirty="0" smtClean="0">
                <a:latin typeface="Verdana" pitchFamily="34" charset="0"/>
              </a:rPr>
              <a:t>srážení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8775" algn="l"/>
              </a:tabLst>
            </a:pPr>
            <a:r>
              <a:rPr lang="cs-CZ" sz="2400" dirty="0" smtClean="0">
                <a:latin typeface="Verdana" pitchFamily="34" charset="0"/>
              </a:rPr>
              <a:t>	krve</a:t>
            </a:r>
            <a:endParaRPr lang="cs-CZ" sz="2400" dirty="0"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623" y="4628376"/>
            <a:ext cx="1496399" cy="2014141"/>
          </a:xfrm>
          <a:prstGeom prst="rect">
            <a:avLst/>
          </a:prstGeom>
        </p:spPr>
      </p:pic>
      <p:sp>
        <p:nvSpPr>
          <p:cNvPr id="5" name="Zástupný symbol pro obsah 7"/>
          <p:cNvSpPr txBox="1">
            <a:spLocks/>
          </p:cNvSpPr>
          <p:nvPr/>
        </p:nvSpPr>
        <p:spPr bwMode="auto">
          <a:xfrm>
            <a:off x="3635896" y="6300028"/>
            <a:ext cx="31559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5</a:t>
            </a:r>
            <a:r>
              <a:rPr lang="cs-CZ" dirty="0" smtClean="0">
                <a:latin typeface="Verdana" pitchFamily="34" charset="0"/>
              </a:rPr>
              <a:t> Kyselina citronová  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01" y="3267001"/>
            <a:ext cx="1802921" cy="1326418"/>
          </a:xfrm>
          <a:prstGeom prst="rect">
            <a:avLst/>
          </a:prstGeom>
        </p:spPr>
      </p:pic>
      <p:sp>
        <p:nvSpPr>
          <p:cNvPr id="7" name="Zástupný symbol pro obsah 7"/>
          <p:cNvSpPr txBox="1">
            <a:spLocks/>
          </p:cNvSpPr>
          <p:nvPr/>
        </p:nvSpPr>
        <p:spPr bwMode="auto">
          <a:xfrm>
            <a:off x="4882244" y="4343289"/>
            <a:ext cx="16967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4 Citron  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8" name="Zástupný symbol pro obsah 7"/>
          <p:cNvSpPr txBox="1">
            <a:spLocks/>
          </p:cNvSpPr>
          <p:nvPr/>
        </p:nvSpPr>
        <p:spPr bwMode="auto">
          <a:xfrm>
            <a:off x="2051720" y="2673204"/>
            <a:ext cx="4012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3</a:t>
            </a:r>
            <a:r>
              <a:rPr lang="cs-CZ" dirty="0" smtClean="0">
                <a:latin typeface="Verdana" pitchFamily="34" charset="0"/>
              </a:rPr>
              <a:t>  Model kyseliny šťavelové </a:t>
            </a:r>
            <a:endParaRPr lang="cs-CZ" dirty="0">
              <a:latin typeface="Calibri" pitchFamily="34" charset="0"/>
            </a:endParaRP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842743"/>
              </p:ext>
            </p:extLst>
          </p:nvPr>
        </p:nvGraphicFramePr>
        <p:xfrm>
          <a:off x="5930021" y="1772270"/>
          <a:ext cx="2145637" cy="1233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1" name="ACD/3D" r:id="rId5" imgW="2666880" imgH="1533600" progId="ACD.3D">
                  <p:embed/>
                </p:oleObj>
              </mc:Choice>
              <mc:Fallback>
                <p:oleObj name="ACD/3D" r:id="rId5" imgW="2666880" imgH="1533600" progId="ACD.3D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30021" y="1772270"/>
                        <a:ext cx="2145637" cy="1233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10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 idx="4294967295"/>
          </p:nvPr>
        </p:nvSpPr>
        <p:spPr>
          <a:xfrm>
            <a:off x="683568" y="274638"/>
            <a:ext cx="7546032" cy="11430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Zástupci kyselin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39552" y="1268760"/>
            <a:ext cx="8229600" cy="5400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>
                <a:solidFill>
                  <a:srgbClr val="FF0000"/>
                </a:solidFill>
                <a:latin typeface="Verdana" pitchFamily="34" charset="0"/>
              </a:rPr>
              <a:t>kyselina 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palmitová (</a:t>
            </a:r>
            <a:r>
              <a:rPr lang="cs-CZ" sz="2400" dirty="0" err="1" smtClean="0">
                <a:solidFill>
                  <a:srgbClr val="FF0000"/>
                </a:solidFill>
                <a:latin typeface="Verdana" pitchFamily="34" charset="0"/>
              </a:rPr>
              <a:t>hexadekanová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), stearová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(</a:t>
            </a:r>
            <a:r>
              <a:rPr lang="cs-CZ" sz="2400" dirty="0" err="1">
                <a:solidFill>
                  <a:srgbClr val="FF0000"/>
                </a:solidFill>
                <a:latin typeface="Verdana" pitchFamily="34" charset="0"/>
              </a:rPr>
              <a:t>oktadekanová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>
                <a:latin typeface="Verdana" pitchFamily="34" charset="0"/>
              </a:rPr>
              <a:t>= </a:t>
            </a:r>
            <a:r>
              <a:rPr lang="cs-CZ" sz="2400" dirty="0">
                <a:latin typeface="Verdana" pitchFamily="34" charset="0"/>
              </a:rPr>
              <a:t>mastné </a:t>
            </a:r>
            <a:r>
              <a:rPr lang="cs-CZ" sz="2400" dirty="0" smtClean="0">
                <a:latin typeface="Verdana" pitchFamily="34" charset="0"/>
              </a:rPr>
              <a:t>kyseliny </a:t>
            </a:r>
            <a:r>
              <a:rPr lang="cs-CZ" sz="2400" dirty="0">
                <a:latin typeface="Verdana" pitchFamily="34" charset="0"/>
              </a:rPr>
              <a:t>(součást </a:t>
            </a:r>
            <a:r>
              <a:rPr lang="cs-CZ" sz="2400" dirty="0" smtClean="0">
                <a:latin typeface="Verdana" pitchFamily="34" charset="0"/>
              </a:rPr>
              <a:t>pevných tuků</a:t>
            </a:r>
            <a:r>
              <a:rPr lang="cs-CZ" sz="2400" dirty="0">
                <a:latin typeface="Verdana" pitchFamily="34" charset="0"/>
              </a:rPr>
              <a:t>)</a:t>
            </a:r>
            <a:r>
              <a:rPr lang="cs-CZ" sz="2400" dirty="0">
                <a:solidFill>
                  <a:srgbClr val="FF0000"/>
                </a:solidFill>
                <a:latin typeface="Verdana" pitchFamily="34" charset="0"/>
              </a:rPr>
              <a:t> </a:t>
            </a:r>
          </a:p>
          <a:p>
            <a:pPr marL="357188" indent="-357188">
              <a:lnSpc>
                <a:spcPct val="100000"/>
              </a:lnSpc>
              <a:buNone/>
            </a:pPr>
            <a:r>
              <a:rPr lang="cs-CZ" sz="2400" dirty="0" smtClean="0">
                <a:latin typeface="Verdana" pitchFamily="34" charset="0"/>
              </a:rPr>
              <a:t>= používají se na výrobu mýdel, kosmetických přípravků, svíček, leštidel</a:t>
            </a:r>
          </a:p>
          <a:p>
            <a:pPr marL="0" indent="0">
              <a:lnSpc>
                <a:spcPct val="110000"/>
              </a:lnSpc>
              <a:buNone/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5" name="Zástupný symbol pro obsah 7"/>
          <p:cNvSpPr txBox="1">
            <a:spLocks/>
          </p:cNvSpPr>
          <p:nvPr/>
        </p:nvSpPr>
        <p:spPr bwMode="auto">
          <a:xfrm>
            <a:off x="4682331" y="6148216"/>
            <a:ext cx="3441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6</a:t>
            </a:r>
            <a:r>
              <a:rPr lang="cs-CZ" dirty="0" smtClean="0">
                <a:latin typeface="Verdana" pitchFamily="34" charset="0"/>
              </a:rPr>
              <a:t> Kosmetické přípravky  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23244" y="3871793"/>
            <a:ext cx="2884189" cy="216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4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 idx="4294967295"/>
          </p:nvPr>
        </p:nvSpPr>
        <p:spPr>
          <a:xfrm>
            <a:off x="683568" y="274638"/>
            <a:ext cx="7546032" cy="11430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Zástupci kyselin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41784" y="1417638"/>
            <a:ext cx="8229600" cy="517971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cs-CZ" sz="2600" dirty="0">
                <a:solidFill>
                  <a:srgbClr val="FF0000"/>
                </a:solidFill>
                <a:latin typeface="Verdana" pitchFamily="34" charset="0"/>
              </a:rPr>
              <a:t>kyselina olejová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600" dirty="0">
                <a:latin typeface="Verdana" pitchFamily="34" charset="0"/>
              </a:rPr>
              <a:t>= nenasycená mastná kyselina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600" dirty="0">
                <a:latin typeface="Verdana" pitchFamily="34" charset="0"/>
              </a:rPr>
              <a:t>= součást kapalných olejů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600" dirty="0">
                <a:latin typeface="Verdana" pitchFamily="34" charset="0"/>
              </a:rPr>
              <a:t>= využívá se k výrobě mýdel, v kosmetice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600" dirty="0" smtClean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600" dirty="0" smtClean="0">
                <a:solidFill>
                  <a:srgbClr val="FF0000"/>
                </a:solidFill>
              </a:rPr>
              <a:t>omega-3 nenasycené mastné </a:t>
            </a:r>
            <a:r>
              <a:rPr lang="cs-CZ" sz="2600" dirty="0">
                <a:solidFill>
                  <a:srgbClr val="FF0000"/>
                </a:solidFill>
              </a:rPr>
              <a:t>kyseliny </a:t>
            </a:r>
            <a:r>
              <a:rPr lang="cs-CZ" sz="2600" dirty="0" smtClean="0">
                <a:solidFill>
                  <a:srgbClr val="FF0000"/>
                </a:solidFill>
              </a:rPr>
              <a:t>(EPA, </a:t>
            </a:r>
            <a:r>
              <a:rPr lang="cs-CZ" sz="2600" dirty="0">
                <a:solidFill>
                  <a:srgbClr val="FF0000"/>
                </a:solidFill>
              </a:rPr>
              <a:t>DHA) </a:t>
            </a:r>
            <a:endParaRPr lang="cs-CZ" sz="26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600" dirty="0" smtClean="0"/>
              <a:t>= jsou </a:t>
            </a:r>
            <a:r>
              <a:rPr lang="cs-CZ" sz="2600" dirty="0"/>
              <a:t>esenciální </a:t>
            </a:r>
            <a:r>
              <a:rPr lang="cs-CZ" sz="2600" dirty="0" smtClean="0"/>
              <a:t>nenasycené mastné kyseliny</a:t>
            </a:r>
          </a:p>
          <a:p>
            <a:pPr marL="0" indent="0">
              <a:lnSpc>
                <a:spcPct val="100000"/>
              </a:lnSpc>
              <a:buNone/>
              <a:tabLst>
                <a:tab pos="358775" algn="l"/>
              </a:tabLst>
            </a:pPr>
            <a:r>
              <a:rPr lang="cs-CZ" sz="2600" dirty="0" smtClean="0"/>
              <a:t>= nezbytné </a:t>
            </a:r>
            <a:r>
              <a:rPr lang="cs-CZ" sz="2600" dirty="0"/>
              <a:t>pro lidské </a:t>
            </a:r>
            <a:r>
              <a:rPr lang="cs-CZ" sz="2600" dirty="0" smtClean="0"/>
              <a:t>zdraví, </a:t>
            </a:r>
            <a:r>
              <a:rPr lang="cs-CZ" sz="2600" dirty="0"/>
              <a:t>pro správnou činnost </a:t>
            </a:r>
            <a:r>
              <a:rPr lang="cs-CZ" sz="2600" dirty="0" smtClean="0"/>
              <a:t>	mozku</a:t>
            </a:r>
            <a:r>
              <a:rPr lang="cs-CZ" sz="2600" dirty="0"/>
              <a:t>, </a:t>
            </a:r>
            <a:r>
              <a:rPr lang="cs-CZ" sz="2600" dirty="0" smtClean="0"/>
              <a:t>pro </a:t>
            </a:r>
            <a:r>
              <a:rPr lang="cs-CZ" sz="2600" dirty="0"/>
              <a:t>správný růst a </a:t>
            </a:r>
            <a:r>
              <a:rPr lang="cs-CZ" sz="2600" dirty="0" smtClean="0"/>
              <a:t>vývoj, mohou </a:t>
            </a:r>
            <a:r>
              <a:rPr lang="cs-CZ" sz="2600" dirty="0"/>
              <a:t>snižovat </a:t>
            </a:r>
            <a:r>
              <a:rPr lang="cs-CZ" sz="2600" dirty="0" smtClean="0"/>
              <a:t>	riziko některých chorob</a:t>
            </a:r>
          </a:p>
          <a:p>
            <a:pPr marL="0" indent="0">
              <a:lnSpc>
                <a:spcPct val="100000"/>
              </a:lnSpc>
              <a:buNone/>
              <a:tabLst>
                <a:tab pos="358775" algn="l"/>
              </a:tabLst>
            </a:pPr>
            <a:r>
              <a:rPr lang="cs-CZ" sz="2600" dirty="0" smtClean="0"/>
              <a:t>= tělo </a:t>
            </a:r>
            <a:r>
              <a:rPr lang="cs-CZ" sz="2600" dirty="0"/>
              <a:t>si je nedokáže vytvořit </a:t>
            </a:r>
            <a:r>
              <a:rPr lang="cs-CZ" sz="2600" dirty="0" smtClean="0"/>
              <a:t>– musí </a:t>
            </a:r>
            <a:r>
              <a:rPr lang="cs-CZ" sz="2600" dirty="0"/>
              <a:t>být přijaty </a:t>
            </a:r>
            <a:r>
              <a:rPr lang="cs-CZ" sz="2600" dirty="0" smtClean="0"/>
              <a:t>	stravou (nacházejí se v mase tučných ryb,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58775" algn="l"/>
              </a:tabLst>
            </a:pPr>
            <a:r>
              <a:rPr lang="cs-CZ" sz="2600" dirty="0"/>
              <a:t>	</a:t>
            </a:r>
            <a:r>
              <a:rPr lang="cs-CZ" sz="2600" dirty="0" smtClean="0"/>
              <a:t>v rostlinném oleji, v ořeších, v mateřském 	mléce)</a:t>
            </a:r>
            <a:endParaRPr lang="cs-CZ" sz="24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8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+mn-lt"/>
              </a:rPr>
              <a:t>Reaktivita kyselin</a:t>
            </a:r>
            <a:endParaRPr lang="cs-CZ" sz="40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556792"/>
            <a:ext cx="7886700" cy="4824536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10000"/>
              </a:lnSpc>
              <a:buAutoNum type="arabicParenR"/>
            </a:pPr>
            <a:r>
              <a:rPr lang="cs-CZ" sz="2400" u="sng" dirty="0" smtClean="0">
                <a:solidFill>
                  <a:srgbClr val="0070C0"/>
                </a:solidFill>
              </a:rPr>
              <a:t>neutralizace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2400" dirty="0" smtClean="0"/>
              <a:t>= reakce </a:t>
            </a:r>
            <a:r>
              <a:rPr lang="cs-CZ" sz="2400" dirty="0"/>
              <a:t>karboxylových kyselin </a:t>
            </a:r>
            <a:r>
              <a:rPr lang="cs-CZ" sz="2400" dirty="0" smtClean="0"/>
              <a:t>s hydroxidy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2400" dirty="0" smtClean="0"/>
              <a:t>    R–COOH + </a:t>
            </a:r>
            <a:r>
              <a:rPr lang="cs-CZ" sz="2400" dirty="0" err="1" smtClean="0"/>
              <a:t>NaOH</a:t>
            </a:r>
            <a:r>
              <a:rPr lang="cs-CZ" sz="2400" dirty="0" smtClean="0"/>
              <a:t>       R–</a:t>
            </a:r>
            <a:r>
              <a:rPr lang="cs-CZ" sz="2400" dirty="0" err="1" smtClean="0"/>
              <a:t>COONa</a:t>
            </a:r>
            <a:r>
              <a:rPr lang="cs-CZ" sz="2400" dirty="0" smtClean="0"/>
              <a:t> + H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O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2400" dirty="0" smtClean="0"/>
              <a:t>                                   sodná sůl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2400" dirty="0" smtClean="0">
                <a:solidFill>
                  <a:srgbClr val="0070C0"/>
                </a:solidFill>
              </a:rPr>
              <a:t>2) </a:t>
            </a:r>
            <a:r>
              <a:rPr lang="cs-CZ" sz="2400" dirty="0">
                <a:solidFill>
                  <a:srgbClr val="FF0000"/>
                </a:solidFill>
                <a:hlinkClick r:id="rId3"/>
              </a:rPr>
              <a:t>e</a:t>
            </a:r>
            <a:r>
              <a:rPr lang="cs-CZ" sz="2400" dirty="0" smtClean="0">
                <a:solidFill>
                  <a:srgbClr val="FF0000"/>
                </a:solidFill>
                <a:hlinkClick r:id="rId3"/>
              </a:rPr>
              <a:t>sterifikace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smtClean="0"/>
              <a:t>– pokus</a:t>
            </a:r>
            <a:endParaRPr lang="cs-CZ" sz="24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sz="2400" dirty="0" smtClean="0"/>
              <a:t>= reakce karboxylových kyselin s alkoholy</a:t>
            </a:r>
          </a:p>
          <a:p>
            <a:pPr marL="0" indent="0">
              <a:lnSpc>
                <a:spcPct val="110000"/>
              </a:lnSpc>
              <a:buNone/>
            </a:pPr>
            <a:endParaRPr lang="cs-CZ" sz="2400" dirty="0" smtClean="0"/>
          </a:p>
          <a:p>
            <a:pPr marL="0" indent="0">
              <a:lnSpc>
                <a:spcPct val="110000"/>
              </a:lnSpc>
              <a:buNone/>
            </a:pPr>
            <a:endParaRPr lang="cs-CZ" sz="2400" dirty="0" smtClean="0"/>
          </a:p>
          <a:p>
            <a:pPr marL="0" indent="0">
              <a:lnSpc>
                <a:spcPct val="110000"/>
              </a:lnSpc>
              <a:buNone/>
            </a:pPr>
            <a:endParaRPr lang="cs-CZ" sz="24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cs-CZ" sz="2400" dirty="0" smtClean="0"/>
              <a:t>                                          ester</a:t>
            </a:r>
            <a:endParaRPr lang="cs-CZ" sz="2400" dirty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3923928" y="2708920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771867"/>
              </p:ext>
            </p:extLst>
          </p:nvPr>
        </p:nvGraphicFramePr>
        <p:xfrm>
          <a:off x="991052" y="4581128"/>
          <a:ext cx="6729847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82" name="ChemSketch" r:id="rId4" imgW="3130200" imgH="670680" progId="ACD.ChemSketch.20">
                  <p:embed/>
                </p:oleObj>
              </mc:Choice>
              <mc:Fallback>
                <p:oleObj name="ChemSketch" r:id="rId4" imgW="3130200" imgH="67068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1052" y="4581128"/>
                        <a:ext cx="6729847" cy="1440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880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>
                <a:latin typeface="Verdana" pitchFamily="34" charset="0"/>
              </a:rPr>
              <a:t>Seznam obrázků: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cs-CZ" sz="2000" dirty="0" smtClean="0">
                <a:latin typeface="Verdana" pitchFamily="34" charset="0"/>
              </a:rPr>
              <a:t>Obr. 1, 3  Modely a reakce byly vytvořeny v programu ACD/</a:t>
            </a:r>
            <a:r>
              <a:rPr lang="cs-CZ" sz="2000" dirty="0" err="1" smtClean="0">
                <a:latin typeface="Verdana" pitchFamily="34" charset="0"/>
              </a:rPr>
              <a:t>ChemSketch</a:t>
            </a:r>
            <a:r>
              <a:rPr lang="cs-CZ" sz="2000" dirty="0" smtClean="0">
                <a:latin typeface="Verdana" pitchFamily="34" charset="0"/>
              </a:rPr>
              <a:t> (</a:t>
            </a:r>
            <a:r>
              <a:rPr lang="cs-CZ" sz="2000" dirty="0">
                <a:latin typeface="Verdana" pitchFamily="34" charset="0"/>
              </a:rPr>
              <a:t>f</a:t>
            </a:r>
            <a:r>
              <a:rPr lang="cs-CZ" sz="2000" dirty="0" smtClean="0">
                <a:latin typeface="Verdana" pitchFamily="34" charset="0"/>
              </a:rPr>
              <a:t>reeware)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cs-CZ" sz="2000" dirty="0" smtClean="0">
                <a:latin typeface="Verdana" pitchFamily="34" charset="0"/>
              </a:rPr>
              <a:t>Obr. 2, 4, 5, 6  foto Ivana Töpferová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>
                <a:latin typeface="Verdana" pitchFamily="34" charset="0"/>
              </a:rPr>
              <a:t>Použité zdroje:</a:t>
            </a:r>
          </a:p>
        </p:txBody>
      </p:sp>
      <p:sp>
        <p:nvSpPr>
          <p:cNvPr id="17411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000" dirty="0" smtClean="0">
                <a:latin typeface="Verdana" pitchFamily="34" charset="0"/>
              </a:rPr>
              <a:t>ŠIBOR</a:t>
            </a:r>
            <a:r>
              <a:rPr lang="cs-CZ" sz="2000" dirty="0">
                <a:latin typeface="Verdana" pitchFamily="34" charset="0"/>
              </a:rPr>
              <a:t>, J</a:t>
            </a:r>
            <a:r>
              <a:rPr lang="cs-CZ" sz="2000" dirty="0" smtClean="0">
                <a:latin typeface="Verdana" pitchFamily="34" charset="0"/>
              </a:rPr>
              <a:t>., PLUCKOVÁ, I., </a:t>
            </a:r>
            <a:r>
              <a:rPr lang="cs-CZ" sz="2000" dirty="0">
                <a:latin typeface="Verdana" pitchFamily="34" charset="0"/>
              </a:rPr>
              <a:t>MACH, </a:t>
            </a:r>
            <a:r>
              <a:rPr lang="cs-CZ" sz="2000" dirty="0" smtClean="0">
                <a:latin typeface="Verdana" pitchFamily="34" charset="0"/>
              </a:rPr>
              <a:t>J. </a:t>
            </a:r>
            <a:r>
              <a:rPr lang="cs-CZ" sz="2000" i="1" dirty="0" smtClean="0">
                <a:latin typeface="Verdana" pitchFamily="34" charset="0"/>
              </a:rPr>
              <a:t>Chemie pro 9. ročník. Úvod do obecné a organické chemie, biochemie a dalších chemických oborů</a:t>
            </a:r>
            <a:r>
              <a:rPr lang="cs-CZ" sz="2000" dirty="0" smtClean="0">
                <a:latin typeface="Verdana" pitchFamily="34" charset="0"/>
              </a:rPr>
              <a:t>. Brno: NOVÁ ŠKOLA, s.r.o., 2011. ISBN 978-80-7289-282-2.</a:t>
            </a:r>
          </a:p>
          <a:p>
            <a:pPr eaLnBrk="1" hangingPunct="1">
              <a:defRPr/>
            </a:pPr>
            <a:r>
              <a:rPr lang="cs-CZ" sz="2000" dirty="0" smtClean="0">
                <a:latin typeface="Verdana" pitchFamily="34" charset="0"/>
              </a:rPr>
              <a:t>BANÝR, J., BENEŠ, P. A KOLEKTIV. </a:t>
            </a:r>
            <a:r>
              <a:rPr lang="cs-CZ" sz="2000" i="1" dirty="0" smtClean="0">
                <a:latin typeface="Verdana" pitchFamily="34" charset="0"/>
              </a:rPr>
              <a:t>Chemie pro střední školy. </a:t>
            </a:r>
            <a:r>
              <a:rPr lang="cs-CZ" sz="2000" dirty="0" smtClean="0">
                <a:latin typeface="Verdana" pitchFamily="34" charset="0"/>
              </a:rPr>
              <a:t>Praha: SPN, a.s., 1995. ISBN 80-85937-11-5.</a:t>
            </a:r>
          </a:p>
          <a:p>
            <a:pPr eaLnBrk="1" hangingPunct="1">
              <a:defRPr/>
            </a:pPr>
            <a:r>
              <a:rPr lang="cs-CZ" sz="2000" cap="all" dirty="0" err="1">
                <a:latin typeface="Verdana" pitchFamily="34" charset="0"/>
              </a:rPr>
              <a:t>Čtrnáctová</a:t>
            </a:r>
            <a:r>
              <a:rPr lang="cs-CZ" sz="2000" dirty="0">
                <a:latin typeface="Verdana" pitchFamily="34" charset="0"/>
              </a:rPr>
              <a:t>, H., KOLÁŘ, K., SVOBODOVÁ, M., ZEMÁNEK, F. </a:t>
            </a:r>
            <a:r>
              <a:rPr lang="cs-CZ" sz="2000" i="1" dirty="0">
                <a:latin typeface="Verdana" pitchFamily="34" charset="0"/>
              </a:rPr>
              <a:t>Přehled chemie pro základní školy. </a:t>
            </a:r>
            <a:r>
              <a:rPr lang="cs-CZ" sz="2000" dirty="0">
                <a:latin typeface="Verdana" pitchFamily="34" charset="0"/>
              </a:rPr>
              <a:t>Praha: SPN a.s. , 2006. ISBN 80-7235-260-1</a:t>
            </a:r>
            <a:r>
              <a:rPr lang="cs-CZ" sz="2000" dirty="0" smtClean="0">
                <a:latin typeface="Verdana" pitchFamily="34" charset="0"/>
              </a:rPr>
              <a:t>.</a:t>
            </a:r>
          </a:p>
          <a:p>
            <a:pPr>
              <a:defRPr/>
            </a:pPr>
            <a:r>
              <a:rPr lang="cs-CZ" sz="2000" dirty="0">
                <a:latin typeface="Verdana" pitchFamily="34" charset="0"/>
              </a:rPr>
              <a:t>ŠKODA, J., DOULÍK, P. </a:t>
            </a:r>
            <a:r>
              <a:rPr lang="cs-CZ" sz="2000" i="1" dirty="0">
                <a:latin typeface="Verdana" pitchFamily="34" charset="0"/>
              </a:rPr>
              <a:t>Chemie 8 učebnice pro základní školy a víceletá gymnázia. Plzeň: Fraus, 1.vydání, 2006. ISBN 80-7238-442-2.</a:t>
            </a:r>
          </a:p>
          <a:p>
            <a:pPr marL="0" indent="0" eaLnBrk="1" hangingPunct="1">
              <a:buNone/>
              <a:defRPr/>
            </a:pPr>
            <a:endParaRPr lang="cs-CZ" sz="2000" dirty="0" smtClean="0">
              <a:latin typeface="Verdana" pitchFamily="34" charset="0"/>
            </a:endParaRPr>
          </a:p>
          <a:p>
            <a:pPr marL="0" indent="0" eaLnBrk="1" hangingPunct="1">
              <a:buNone/>
              <a:defRPr/>
            </a:pPr>
            <a:endParaRPr lang="cs-CZ" sz="20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908050"/>
            <a:ext cx="7161213" cy="3578225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Anotace: 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 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výuková prezentace v prvním ročníku studia 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Předmět: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chemie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Ročník: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I. ročník SŠ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Tematický celek: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organická chemie a biochemie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Klíčová slova: 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 karboxylové kyseliny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, 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zástupci, použití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Forma: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vysvětlování, demonstrace </a:t>
            </a:r>
            <a:endParaRPr lang="cs-CZ" sz="2000" dirty="0" smtClean="0">
              <a:solidFill>
                <a:srgbClr val="898989"/>
              </a:solidFill>
              <a:latin typeface="Calibri" panose="020F050202020403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Datum vytvoření: </a:t>
            </a:r>
            <a:r>
              <a:rPr lang="cs-CZ" sz="2000" i="1" dirty="0">
                <a:solidFill>
                  <a:srgbClr val="898989"/>
                </a:solidFill>
                <a:latin typeface="Calibri" panose="020F0502020204030204" pitchFamily="34" charset="0"/>
              </a:rPr>
              <a:t>2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. </a:t>
            </a:r>
            <a:r>
              <a:rPr lang="cs-CZ" sz="2000" i="1" dirty="0">
                <a:solidFill>
                  <a:srgbClr val="898989"/>
                </a:solidFill>
                <a:latin typeface="Calibri" panose="020F0502020204030204" pitchFamily="34" charset="0"/>
              </a:rPr>
              <a:t>6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. 2013</a:t>
            </a:r>
          </a:p>
          <a:p>
            <a:pPr algn="l" eaLnBrk="1" hangingPunct="1">
              <a:lnSpc>
                <a:spcPct val="90000"/>
              </a:lnSpc>
            </a:pPr>
            <a:endParaRPr lang="cs-CZ" sz="2000" dirty="0" smtClean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772400" cy="1470025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rgbClr val="C00000"/>
                </a:solidFill>
                <a:latin typeface="Verdana" pitchFamily="34" charset="0"/>
              </a:rPr>
              <a:t>Kyslíkaté deriváty </a:t>
            </a:r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>
          <a:xfrm>
            <a:off x="1115616" y="2636912"/>
            <a:ext cx="7056437" cy="3888432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tabLst>
                <a:tab pos="538163" algn="l"/>
              </a:tabLst>
            </a:pPr>
            <a:r>
              <a:rPr lang="cs-CZ" sz="3500" dirty="0" smtClean="0">
                <a:solidFill>
                  <a:srgbClr val="FF0000"/>
                </a:solidFill>
                <a:latin typeface="Verdana" pitchFamily="34" charset="0"/>
              </a:rPr>
              <a:t>Kyslíkaté deriváty uhlovodíků  </a:t>
            </a:r>
            <a:r>
              <a:rPr lang="cs-CZ" sz="3500" dirty="0" smtClean="0">
                <a:solidFill>
                  <a:schemeClr val="tx1"/>
                </a:solidFill>
                <a:latin typeface="Verdana" pitchFamily="34" charset="0"/>
              </a:rPr>
              <a:t>= v molekulách obsahují	vázané atomy kyslíku</a:t>
            </a:r>
          </a:p>
          <a:p>
            <a:pPr algn="l" eaLnBrk="1" hangingPunct="1">
              <a:lnSpc>
                <a:spcPct val="100000"/>
              </a:lnSpc>
            </a:pPr>
            <a:endParaRPr lang="cs-CZ" sz="3500" dirty="0" smtClean="0">
              <a:solidFill>
                <a:schemeClr val="tx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6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+mn-lt"/>
              </a:rPr>
              <a:t>Kyslíkaté deriváty</a:t>
            </a:r>
            <a:endParaRPr lang="cs-CZ" sz="4000" dirty="0">
              <a:latin typeface="+mn-l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07859101"/>
              </p:ext>
            </p:extLst>
          </p:nvPr>
        </p:nvGraphicFramePr>
        <p:xfrm>
          <a:off x="1475656" y="211296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49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Karboxylové kyseliny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1690689"/>
            <a:ext cx="8229600" cy="471963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itchFamily="34" charset="0"/>
              </a:rPr>
              <a:t>= </a:t>
            </a:r>
            <a:r>
              <a:rPr lang="cs-CZ" sz="2600" dirty="0" smtClean="0">
                <a:latin typeface="Verdana" pitchFamily="34" charset="0"/>
              </a:rPr>
              <a:t>organické sloučeniny se skupinou –COOH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2600" dirty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26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2600" dirty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26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357188" indent="-357188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600" dirty="0" smtClean="0">
                <a:latin typeface="Verdana" pitchFamily="34" charset="0"/>
              </a:rPr>
              <a:t>= vyskytují se v tělech rostlin, živočichů i člověka, většinou ve formě svých solí nebo esterů</a:t>
            </a:r>
          </a:p>
          <a:p>
            <a:pPr marL="357188" indent="-357188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600" dirty="0" smtClean="0">
                <a:latin typeface="Verdana" pitchFamily="34" charset="0"/>
              </a:rPr>
              <a:t>= kapaliny ostrého štiplavého zápachu, krystalické látky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2600" dirty="0">
              <a:latin typeface="Verdana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tabLst>
                <a:tab pos="1343025" algn="l"/>
              </a:tabLst>
            </a:pPr>
            <a:r>
              <a:rPr lang="cs-CZ" sz="2600" dirty="0" smtClean="0">
                <a:solidFill>
                  <a:srgbClr val="FF0000"/>
                </a:solidFill>
                <a:latin typeface="Verdana" pitchFamily="34" charset="0"/>
              </a:rPr>
              <a:t>Pokus:</a:t>
            </a:r>
            <a:r>
              <a:rPr lang="cs-CZ" sz="2600" dirty="0" smtClean="0">
                <a:latin typeface="Verdana" pitchFamily="34" charset="0"/>
              </a:rPr>
              <a:t> 	reakce kyseliny octové s kovem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tabLst>
                <a:tab pos="1343025" algn="l"/>
              </a:tabLst>
            </a:pPr>
            <a:r>
              <a:rPr lang="cs-CZ" sz="2600" dirty="0" smtClean="0">
                <a:latin typeface="Verdana" pitchFamily="34" charset="0"/>
              </a:rPr>
              <a:t> 	a reakce s uhličitanem vápenatým</a:t>
            </a:r>
            <a:r>
              <a:rPr lang="cs-CZ" sz="26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402" y="2207289"/>
            <a:ext cx="1337239" cy="13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5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Karboxylové kyseliny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1690689"/>
            <a:ext cx="8229600" cy="4719636"/>
          </a:xfrm>
        </p:spPr>
        <p:txBody>
          <a:bodyPr>
            <a:normAutofit/>
          </a:bodyPr>
          <a:lstStyle/>
          <a:p>
            <a:pPr marL="357188" indent="-357188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itchFamily="34" charset="0"/>
              </a:rPr>
              <a:t>= konečné produkty 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oxidace </a:t>
            </a:r>
            <a:r>
              <a:rPr lang="cs-CZ" sz="2400" dirty="0" smtClean="0">
                <a:latin typeface="Verdana" pitchFamily="34" charset="0"/>
              </a:rPr>
              <a:t>primárních alkoholů a aldehydů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>
              <a:solidFill>
                <a:srgbClr val="FF0000"/>
              </a:solidFill>
              <a:latin typeface="Verdana" pitchFamily="34" charset="0"/>
            </a:endParaRPr>
          </a:p>
          <a:p>
            <a:pPr marL="357188" indent="-357188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itchFamily="34" charset="0"/>
              </a:rPr>
              <a:t>= reakce v opačném směru (kyselina, aldehyd, alkohol) se nazývá 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redukce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Pokus: </a:t>
            </a:r>
            <a:r>
              <a:rPr lang="cs-CZ" sz="2400" dirty="0">
                <a:latin typeface="Verdana" pitchFamily="34" charset="0"/>
                <a:hlinkClick r:id="rId3"/>
              </a:rPr>
              <a:t>o</a:t>
            </a:r>
            <a:r>
              <a:rPr lang="cs-CZ" sz="2400" dirty="0" smtClean="0">
                <a:latin typeface="Verdana" pitchFamily="34" charset="0"/>
                <a:hlinkClick r:id="rId3"/>
              </a:rPr>
              <a:t>xidace </a:t>
            </a:r>
            <a:r>
              <a:rPr lang="cs-CZ" sz="2400" dirty="0" err="1" smtClean="0">
                <a:latin typeface="Verdana" pitchFamily="34" charset="0"/>
                <a:hlinkClick r:id="rId3"/>
              </a:rPr>
              <a:t>ethanolu</a:t>
            </a:r>
            <a:endParaRPr lang="cs-CZ" sz="2400" dirty="0"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>
              <a:latin typeface="Verdana" pitchFamily="34" charset="0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241415"/>
              </p:ext>
            </p:extLst>
          </p:nvPr>
        </p:nvGraphicFramePr>
        <p:xfrm>
          <a:off x="551366" y="2708920"/>
          <a:ext cx="7948010" cy="2299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81" name="ChemSketch" r:id="rId4" imgW="3538800" imgH="1024200" progId="ACD.ChemSketch.20">
                  <p:embed/>
                </p:oleObj>
              </mc:Choice>
              <mc:Fallback>
                <p:oleObj name="ChemSketch" r:id="rId4" imgW="3538800" imgH="102420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1366" y="2708920"/>
                        <a:ext cx="7948010" cy="2299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057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Rozdělení karboxylových kyselin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1690689"/>
            <a:ext cx="8229600" cy="471963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arenR"/>
            </a:pPr>
            <a:r>
              <a:rPr lang="cs-CZ" sz="2400" dirty="0">
                <a:solidFill>
                  <a:srgbClr val="FF0000"/>
                </a:solidFill>
                <a:latin typeface="Verdana" pitchFamily="34" charset="0"/>
              </a:rPr>
              <a:t>p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odle počtu karboxylových skupin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328863" algn="l"/>
              </a:tabLst>
            </a:pPr>
            <a:r>
              <a:rPr lang="cs-CZ" sz="2400" dirty="0" smtClean="0">
                <a:latin typeface="Verdana" pitchFamily="34" charset="0"/>
              </a:rPr>
              <a:t>jednosytné	např. CH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  <a:r>
              <a:rPr lang="cs-CZ" sz="2400" dirty="0" smtClean="0">
                <a:latin typeface="Verdana" pitchFamily="34" charset="0"/>
              </a:rPr>
              <a:t>–CH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–CH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–COOH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 smtClean="0">
              <a:latin typeface="Verdana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328863" algn="l"/>
              </a:tabLst>
            </a:pPr>
            <a:r>
              <a:rPr lang="cs-CZ" sz="2400" dirty="0">
                <a:latin typeface="Verdana" pitchFamily="34" charset="0"/>
              </a:rPr>
              <a:t>v</a:t>
            </a:r>
            <a:r>
              <a:rPr lang="cs-CZ" sz="2400" dirty="0" smtClean="0">
                <a:latin typeface="Verdana" pitchFamily="34" charset="0"/>
              </a:rPr>
              <a:t>ícesytné	např. HOOC–COOH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b)</a:t>
            </a:r>
            <a:r>
              <a:rPr lang="cs-CZ" sz="2400" dirty="0" smtClean="0">
                <a:latin typeface="Verdana" pitchFamily="34" charset="0"/>
              </a:rPr>
              <a:t> 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podle povahy uhlovodíkových zbytků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328863" algn="l"/>
              </a:tabLst>
            </a:pPr>
            <a:r>
              <a:rPr lang="cs-CZ" sz="2400" dirty="0" smtClean="0">
                <a:latin typeface="Verdana" pitchFamily="34" charset="0"/>
              </a:rPr>
              <a:t>nasycené	např</a:t>
            </a:r>
            <a:r>
              <a:rPr lang="cs-CZ" sz="2400" dirty="0">
                <a:latin typeface="Verdana" pitchFamily="34" charset="0"/>
              </a:rPr>
              <a:t>. CH</a:t>
            </a:r>
            <a:r>
              <a:rPr lang="cs-CZ" sz="2400" baseline="-25000" dirty="0">
                <a:latin typeface="Verdana" pitchFamily="34" charset="0"/>
              </a:rPr>
              <a:t>3</a:t>
            </a:r>
            <a:r>
              <a:rPr lang="cs-CZ" sz="2400" dirty="0">
                <a:latin typeface="Verdana" pitchFamily="34" charset="0"/>
              </a:rPr>
              <a:t>–CH</a:t>
            </a:r>
            <a:r>
              <a:rPr lang="cs-CZ" sz="2400" baseline="-25000" dirty="0">
                <a:latin typeface="Verdana" pitchFamily="34" charset="0"/>
              </a:rPr>
              <a:t>2</a:t>
            </a:r>
            <a:r>
              <a:rPr lang="cs-CZ" sz="2400" dirty="0">
                <a:latin typeface="Verdana" pitchFamily="34" charset="0"/>
              </a:rPr>
              <a:t>–CH</a:t>
            </a:r>
            <a:r>
              <a:rPr lang="cs-CZ" sz="2400" baseline="-25000" dirty="0">
                <a:latin typeface="Verdana" pitchFamily="34" charset="0"/>
              </a:rPr>
              <a:t>2</a:t>
            </a:r>
            <a:r>
              <a:rPr lang="cs-CZ" sz="2400" dirty="0">
                <a:latin typeface="Verdana" pitchFamily="34" charset="0"/>
              </a:rPr>
              <a:t>–COOH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 smtClean="0">
              <a:latin typeface="Verdana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328863" algn="l"/>
              </a:tabLst>
            </a:pPr>
            <a:r>
              <a:rPr lang="cs-CZ" sz="2400" dirty="0" smtClean="0">
                <a:latin typeface="Verdana" pitchFamily="34" charset="0"/>
              </a:rPr>
              <a:t>nenasycené	např</a:t>
            </a:r>
            <a:r>
              <a:rPr lang="cs-CZ" sz="2400" dirty="0">
                <a:latin typeface="Verdana" pitchFamily="34" charset="0"/>
              </a:rPr>
              <a:t>. </a:t>
            </a:r>
            <a:r>
              <a:rPr lang="cs-CZ" sz="2400" dirty="0" smtClean="0">
                <a:latin typeface="Verdana" pitchFamily="34" charset="0"/>
              </a:rPr>
              <a:t>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=CH–COOH</a:t>
            </a:r>
            <a:endParaRPr lang="cs-CZ" sz="2400" dirty="0">
              <a:latin typeface="Verdana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2400" dirty="0" smtClean="0">
              <a:latin typeface="Verdana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2328863" algn="l"/>
              </a:tabLst>
            </a:pPr>
            <a:r>
              <a:rPr lang="cs-CZ" sz="2400" dirty="0" smtClean="0">
                <a:latin typeface="Verdana" pitchFamily="34" charset="0"/>
              </a:rPr>
              <a:t>aromatické	např</a:t>
            </a:r>
            <a:r>
              <a:rPr lang="cs-CZ" sz="2400" dirty="0">
                <a:latin typeface="Verdana" pitchFamily="34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2328863" algn="l"/>
              </a:tabLst>
            </a:pPr>
            <a:r>
              <a:rPr lang="cs-CZ" sz="2400" dirty="0" smtClean="0">
                <a:latin typeface="Verdana" pitchFamily="34" charset="0"/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400" dirty="0"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5111137"/>
            <a:ext cx="803201" cy="126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0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Názvosloví karboxylových kyselin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916832"/>
            <a:ext cx="7886700" cy="426013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dirty="0" smtClean="0">
                <a:latin typeface="Verdana" pitchFamily="34" charset="0"/>
              </a:rPr>
              <a:t>CH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  <a:r>
              <a:rPr lang="cs-CZ" sz="2400" dirty="0" smtClean="0">
                <a:latin typeface="Verdana" pitchFamily="34" charset="0"/>
              </a:rPr>
              <a:t>–COOH</a:t>
            </a:r>
          </a:p>
          <a:p>
            <a:pPr>
              <a:lnSpc>
                <a:spcPct val="110000"/>
              </a:lnSpc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systematické: </a:t>
            </a:r>
            <a:r>
              <a:rPr lang="cs-CZ" sz="2400" dirty="0">
                <a:latin typeface="Verdana" pitchFamily="34" charset="0"/>
              </a:rPr>
              <a:t>podstatné jméno </a:t>
            </a:r>
            <a:r>
              <a:rPr lang="cs-CZ" sz="2400" dirty="0" smtClean="0">
                <a:latin typeface="Verdana" pitchFamily="34" charset="0"/>
              </a:rPr>
              <a:t>kyselina + přídavné jméno vytvořené z názvu uhlovodíku a zakončení –</a:t>
            </a:r>
            <a:r>
              <a:rPr lang="cs-CZ" sz="2400" dirty="0" err="1" smtClean="0">
                <a:latin typeface="Verdana" pitchFamily="34" charset="0"/>
              </a:rPr>
              <a:t>ová</a:t>
            </a:r>
            <a:r>
              <a:rPr lang="cs-CZ" sz="2400" dirty="0" smtClean="0">
                <a:latin typeface="Verdana" pitchFamily="34" charset="0"/>
              </a:rPr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2400" dirty="0">
                <a:latin typeface="Verdana" pitchFamily="34" charset="0"/>
              </a:rPr>
              <a:t> </a:t>
            </a:r>
            <a:r>
              <a:rPr lang="cs-CZ" sz="2400" dirty="0" smtClean="0">
                <a:latin typeface="Verdana" pitchFamily="34" charset="0"/>
              </a:rPr>
              <a:t>ethanová kyselina</a:t>
            </a:r>
          </a:p>
          <a:p>
            <a:pPr>
              <a:lnSpc>
                <a:spcPct val="110000"/>
              </a:lnSpc>
            </a:pPr>
            <a:r>
              <a:rPr lang="cs-CZ" sz="2400" dirty="0">
                <a:solidFill>
                  <a:srgbClr val="FF0000"/>
                </a:solidFill>
                <a:latin typeface="Verdana" pitchFamily="34" charset="0"/>
              </a:rPr>
              <a:t>t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riviální: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2400" dirty="0" smtClean="0">
                <a:latin typeface="Verdana" pitchFamily="34" charset="0"/>
              </a:rPr>
              <a:t> kyselina octová</a:t>
            </a:r>
          </a:p>
          <a:p>
            <a:pPr marL="0" indent="0">
              <a:lnSpc>
                <a:spcPct val="110000"/>
              </a:lnSpc>
              <a:buNone/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498159"/>
              </p:ext>
            </p:extLst>
          </p:nvPr>
        </p:nvGraphicFramePr>
        <p:xfrm>
          <a:off x="5724128" y="3356992"/>
          <a:ext cx="2438400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00" name="ACD/3D" r:id="rId3" imgW="2438280" imgH="1533600" progId="ACD.3D">
                  <p:embed/>
                </p:oleObj>
              </mc:Choice>
              <mc:Fallback>
                <p:oleObj name="ACD/3D" r:id="rId3" imgW="2438280" imgH="1533600" progId="ACD.3D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24128" y="3356992"/>
                        <a:ext cx="2438400" cy="153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obsah 7"/>
          <p:cNvSpPr txBox="1">
            <a:spLocks/>
          </p:cNvSpPr>
          <p:nvPr/>
        </p:nvSpPr>
        <p:spPr bwMode="auto">
          <a:xfrm>
            <a:off x="4355976" y="4979742"/>
            <a:ext cx="4012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1</a:t>
            </a:r>
            <a:r>
              <a:rPr lang="cs-CZ" dirty="0" smtClean="0">
                <a:latin typeface="Verdana" pitchFamily="34" charset="0"/>
              </a:rPr>
              <a:t>  Model kyseliny ethanové 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6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 idx="4294967295"/>
          </p:nvPr>
        </p:nvSpPr>
        <p:spPr>
          <a:xfrm>
            <a:off x="683568" y="274638"/>
            <a:ext cx="7546032" cy="11430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Zástupci kyselin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39552" y="1268760"/>
            <a:ext cx="8229600" cy="5400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FF0000"/>
                </a:solidFill>
              </a:rPr>
              <a:t>k</a:t>
            </a:r>
            <a:r>
              <a:rPr lang="cs-CZ" sz="2400" dirty="0" smtClean="0">
                <a:solidFill>
                  <a:srgbClr val="FF0000"/>
                </a:solidFill>
              </a:rPr>
              <a:t>yselina </a:t>
            </a:r>
            <a:r>
              <a:rPr lang="cs-CZ" sz="2400" dirty="0">
                <a:solidFill>
                  <a:srgbClr val="FF0000"/>
                </a:solidFill>
              </a:rPr>
              <a:t>mravenčí </a:t>
            </a:r>
            <a:r>
              <a:rPr lang="cs-CZ" sz="2400" dirty="0" smtClean="0">
                <a:solidFill>
                  <a:srgbClr val="FF0000"/>
                </a:solidFill>
              </a:rPr>
              <a:t>(</a:t>
            </a:r>
            <a:r>
              <a:rPr lang="cs-CZ" sz="2400" dirty="0" err="1" smtClean="0">
                <a:solidFill>
                  <a:srgbClr val="FF0000"/>
                </a:solidFill>
              </a:rPr>
              <a:t>methanová</a:t>
            </a:r>
            <a:r>
              <a:rPr lang="cs-CZ" sz="2400" dirty="0" smtClean="0">
                <a:solidFill>
                  <a:srgbClr val="FF0000"/>
                </a:solidFill>
              </a:rPr>
              <a:t>)</a:t>
            </a:r>
            <a:r>
              <a:rPr lang="cs-CZ" sz="2400" dirty="0" smtClean="0"/>
              <a:t> H–COOH</a:t>
            </a:r>
            <a:r>
              <a:rPr lang="cs-CZ" sz="2400" baseline="-25000" dirty="0" smtClean="0"/>
              <a:t> 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cs-CZ" sz="2400" dirty="0" smtClean="0">
                <a:latin typeface="Verdana" pitchFamily="34" charset="0"/>
              </a:rPr>
              <a:t>= bezbarvá, leptavá, štiplavě páchnoucí kapalina</a:t>
            </a:r>
          </a:p>
          <a:p>
            <a:pPr marL="357188" indent="-357188" eaLnBrk="1" hangingPunct="1">
              <a:lnSpc>
                <a:spcPct val="100000"/>
              </a:lnSpc>
              <a:buNone/>
            </a:pPr>
            <a:r>
              <a:rPr lang="cs-CZ" sz="2400" dirty="0" smtClean="0">
                <a:latin typeface="Verdana" pitchFamily="34" charset="0"/>
              </a:rPr>
              <a:t>= vyskytuje se v mravenčím a včelím jedu,</a:t>
            </a:r>
          </a:p>
          <a:p>
            <a:pPr marL="357188" indent="-357188" eaLnBrk="1" hangingPunct="1">
              <a:lnSpc>
                <a:spcPct val="100000"/>
              </a:lnSpc>
              <a:spcBef>
                <a:spcPts val="0"/>
              </a:spcBef>
              <a:buNone/>
              <a:tabLst>
                <a:tab pos="358775" algn="l"/>
              </a:tabLst>
            </a:pPr>
            <a:r>
              <a:rPr lang="cs-CZ" sz="2400" dirty="0">
                <a:latin typeface="Verdana" pitchFamily="34" charset="0"/>
              </a:rPr>
              <a:t>	</a:t>
            </a:r>
            <a:r>
              <a:rPr lang="cs-CZ" sz="2400" dirty="0" smtClean="0">
                <a:latin typeface="Verdana" pitchFamily="34" charset="0"/>
              </a:rPr>
              <a:t>v kopřivách</a:t>
            </a:r>
          </a:p>
          <a:p>
            <a:pPr marL="357188" indent="-357188">
              <a:lnSpc>
                <a:spcPct val="100000"/>
              </a:lnSpc>
              <a:buNone/>
            </a:pPr>
            <a:r>
              <a:rPr lang="cs-CZ" sz="2400" dirty="0" smtClean="0">
                <a:latin typeface="Verdana" pitchFamily="34" charset="0"/>
              </a:rPr>
              <a:t>= používá se jako </a:t>
            </a:r>
            <a:r>
              <a:rPr lang="cs-CZ" sz="2400" dirty="0">
                <a:latin typeface="Verdana" pitchFamily="34" charset="0"/>
              </a:rPr>
              <a:t>dezinfekční látka </a:t>
            </a:r>
            <a:r>
              <a:rPr lang="cs-CZ" sz="2400" dirty="0" smtClean="0">
                <a:latin typeface="Verdana" pitchFamily="34" charset="0"/>
              </a:rPr>
              <a:t>(ničí bakterie), ke konzervaci potravin, výrobě barviv, plastických hmot, výrobě přídavných látek do potravin</a:t>
            </a:r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FF0000"/>
                </a:solidFill>
                <a:latin typeface="Verdana" pitchFamily="34" charset="0"/>
              </a:rPr>
              <a:t>k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yselina octová (</a:t>
            </a:r>
            <a:r>
              <a:rPr lang="cs-CZ" sz="2400" dirty="0">
                <a:solidFill>
                  <a:srgbClr val="FF0000"/>
                </a:solidFill>
                <a:latin typeface="Verdana" pitchFamily="34" charset="0"/>
              </a:rPr>
              <a:t>ethanová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) </a:t>
            </a:r>
            <a:r>
              <a:rPr lang="cs-CZ" sz="2400" dirty="0" smtClean="0">
                <a:latin typeface="Verdana" pitchFamily="34" charset="0"/>
              </a:rPr>
              <a:t>CH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  <a:r>
              <a:rPr lang="cs-CZ" sz="2400" dirty="0" smtClean="0"/>
              <a:t>–CO</a:t>
            </a:r>
            <a:r>
              <a:rPr lang="cs-CZ" sz="2400" dirty="0" smtClean="0">
                <a:latin typeface="Verdana" pitchFamily="34" charset="0"/>
              </a:rPr>
              <a:t>OH</a:t>
            </a:r>
            <a:r>
              <a:rPr lang="cs-CZ" sz="2400" baseline="-25000" dirty="0" smtClean="0">
                <a:latin typeface="Verdana" pitchFamily="34" charset="0"/>
              </a:rPr>
              <a:t>  </a:t>
            </a: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cs-CZ" sz="2400" dirty="0" smtClean="0">
                <a:latin typeface="Verdana" pitchFamily="34" charset="0"/>
              </a:rPr>
              <a:t>= kapalina štiplavého zápachu s leptavými účinky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cs-CZ" sz="2400" dirty="0" smtClean="0">
                <a:latin typeface="Verdana" pitchFamily="34" charset="0"/>
              </a:rPr>
              <a:t>= používá se k výrobě barviv, plastů, léků, vlákna</a:t>
            </a:r>
          </a:p>
          <a:p>
            <a:pPr marL="357188" indent="-357188" eaLnBrk="1" hangingPunct="1">
              <a:lnSpc>
                <a:spcPct val="100000"/>
              </a:lnSpc>
              <a:buNone/>
            </a:pPr>
            <a:r>
              <a:rPr lang="cs-CZ" sz="2400" dirty="0" smtClean="0">
                <a:latin typeface="Verdana" pitchFamily="34" charset="0"/>
              </a:rPr>
              <a:t>= 8% kyselina je ocet, který se používá ke konzervaci, dochucování potravin, ke zpracování kůží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rganika_motiv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ka_motiv" id="{76EBF333-FE0F-4909-A21F-77FC70645D9E}" vid="{99EEB8F3-D527-454D-9E3F-197A0EA58350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organika_motiv</Template>
  <TotalTime>6249</TotalTime>
  <Words>550</Words>
  <Application>Microsoft Office PowerPoint</Application>
  <PresentationFormat>Předvádění na obrazovce (4:3)</PresentationFormat>
  <Paragraphs>143</Paragraphs>
  <Slides>16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16</vt:i4>
      </vt:variant>
    </vt:vector>
  </HeadingPairs>
  <TitlesOfParts>
    <vt:vector size="19" baseType="lpstr">
      <vt:lpstr>organika_motiv</vt:lpstr>
      <vt:lpstr>ChemSketch</vt:lpstr>
      <vt:lpstr>ACD/3D</vt:lpstr>
      <vt:lpstr>Prezentace aplikace PowerPoint</vt:lpstr>
      <vt:lpstr>Prezentace aplikace PowerPoint</vt:lpstr>
      <vt:lpstr>Kyslíkaté deriváty </vt:lpstr>
      <vt:lpstr>Kyslíkaté deriváty</vt:lpstr>
      <vt:lpstr>Karboxylové kyseliny</vt:lpstr>
      <vt:lpstr>Karboxylové kyseliny</vt:lpstr>
      <vt:lpstr>Rozdělení karboxylových kyselin</vt:lpstr>
      <vt:lpstr>Názvosloví karboxylových kyselin</vt:lpstr>
      <vt:lpstr>Zástupci kyselin</vt:lpstr>
      <vt:lpstr>Zástupci kyselin</vt:lpstr>
      <vt:lpstr>Zástupci kyselin</vt:lpstr>
      <vt:lpstr>Zástupci kyselin</vt:lpstr>
      <vt:lpstr>Zástupci kyselin</vt:lpstr>
      <vt:lpstr>Reaktivita kyselin</vt:lpstr>
      <vt:lpstr>Seznam obrázků:</vt:lpstr>
      <vt:lpstr>Použité zdroje: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CHEMIE</dc:title>
  <dc:creator>Zdenek Topfer</dc:creator>
  <cp:lastModifiedBy>Ondřej Havrda</cp:lastModifiedBy>
  <cp:revision>727</cp:revision>
  <dcterms:created xsi:type="dcterms:W3CDTF">2012-09-09T15:49:48Z</dcterms:created>
  <dcterms:modified xsi:type="dcterms:W3CDTF">2013-06-11T06:10:09Z</dcterms:modified>
</cp:coreProperties>
</file>