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notesMasterIdLst>
    <p:notesMasterId r:id="rId23"/>
  </p:notesMasterIdLst>
  <p:handoutMasterIdLst>
    <p:handoutMasterId r:id="rId24"/>
  </p:handoutMasterIdLst>
  <p:sldIdLst>
    <p:sldId id="277" r:id="rId2"/>
    <p:sldId id="278" r:id="rId3"/>
    <p:sldId id="256" r:id="rId4"/>
    <p:sldId id="279" r:id="rId5"/>
    <p:sldId id="306" r:id="rId6"/>
    <p:sldId id="303" r:id="rId7"/>
    <p:sldId id="305" r:id="rId8"/>
    <p:sldId id="299" r:id="rId9"/>
    <p:sldId id="302" r:id="rId10"/>
    <p:sldId id="307" r:id="rId11"/>
    <p:sldId id="304" r:id="rId12"/>
    <p:sldId id="294" r:id="rId13"/>
    <p:sldId id="295" r:id="rId14"/>
    <p:sldId id="308" r:id="rId15"/>
    <p:sldId id="309" r:id="rId16"/>
    <p:sldId id="297" r:id="rId17"/>
    <p:sldId id="310" r:id="rId18"/>
    <p:sldId id="285" r:id="rId19"/>
    <p:sldId id="311" r:id="rId20"/>
    <p:sldId id="271" r:id="rId21"/>
    <p:sldId id="270" r:id="rId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265AB9-9386-4437-80E8-F885EB8AB576}" type="datetimeFigureOut">
              <a:rPr lang="cs-CZ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196B018-C813-4738-96C0-84AB119DF20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489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D9FD0C7-110C-46EC-B191-C25B8F8CF3BB}" type="datetimeFigureOut">
              <a:rPr lang="cs-CZ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5EBB303-AC27-4AFF-9FF9-51DC6D131EB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3098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57DE82-2EE1-42FD-AC11-5D484E55BD8B}" type="slidenum">
              <a:rPr lang="cs-CZ" smtClean="0"/>
              <a:pPr eaLnBrk="1" hangingPunct="1"/>
              <a:t>8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5662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D9951EC-DB32-4ABE-AB99-86A254CFFD11}" type="slidenum">
              <a:rPr lang="cs-CZ" smtClean="0"/>
              <a:pPr eaLnBrk="1" hangingPunct="1"/>
              <a:t>9</a:t>
            </a:fld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25523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33796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F25D0FB-812E-4642-8EE2-38C7A462F641}" type="slidenum">
              <a:rPr lang="cs-CZ" sz="1200"/>
              <a:pPr algn="r" eaLnBrk="1" hangingPunct="1"/>
              <a:t>10</a:t>
            </a:fld>
            <a:endParaRPr lang="cs-CZ" sz="1200"/>
          </a:p>
        </p:txBody>
      </p:sp>
    </p:spTree>
    <p:extLst>
      <p:ext uri="{BB962C8B-B14F-4D97-AF65-F5344CB8AC3E}">
        <p14:creationId xmlns:p14="http://schemas.microsoft.com/office/powerpoint/2010/main" val="224593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A71178-EA66-4540-B9D5-9EC3181CBFDD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98BA20-C76D-4516-B0B7-6AF8B30B5B7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14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A413E1-4076-4057-83B0-2793AB271B1D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45C35-7530-4D3B-8F95-31272A62292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4445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E4F540-E9A3-40FB-A099-EFD679E154D1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C2C65-0286-4E86-86B3-C980E84EE47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746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F6DD2-78CD-4BBF-9300-5733759C10E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9723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5FE4E0-A006-453E-898A-5DA82F53E95C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9F2475-4EFA-4057-9DBE-0A71F39FB50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80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FFB44-1B64-4316-B718-89D2BB94E802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AAA010-D315-4A9E-B0AC-BD73D626B57D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29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A133F3-78DA-439F-ACB3-DA530F16EF17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1FC0BA-3FF4-4DF7-B035-B26108D5A36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029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A47DAB-7DB4-40D3-8339-09BCCE47CA4D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DC6222-29F9-4638-9120-C7D6376D10C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737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22C6B-6901-497A-BE76-747FCFD6B2CC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7FA10-EAAB-4623-9708-D9DD9C2FFF3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73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CF8E3-75F7-4DEF-819D-528921995D16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6D1D7F-9853-45B5-BD30-EF05C0039FF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4813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D747A1-18DB-4743-B408-7B365D27DA19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72BEAD-F2E4-4E35-B4D5-6C29B3D66C7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5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4F8289-0F43-4883-A36B-F275E5D79838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ADD69F-D2CB-4DC9-9180-89F4CA41A7C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40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D3CD04-68B8-4A60-A4D7-6F674182F361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2ACA0-712F-476E-9D1C-07D4E8BB7B3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06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63000">
              <a:srgbClr val="FFFFB3">
                <a:alpha val="44000"/>
              </a:srgbClr>
            </a:gs>
            <a:gs pos="100000">
              <a:srgbClr val="29C7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5FE4E0-A006-453E-898A-5DA82F53E95C}" type="datetimeFigureOut">
              <a:rPr lang="cs-CZ" smtClean="0"/>
              <a:pPr>
                <a:defRPr/>
              </a:pPr>
              <a:t>28.4.2013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9F2475-4EFA-4057-9DBE-0A71F39FB50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3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AJXA9y8knRc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92150"/>
            <a:ext cx="5403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1042988" y="2349500"/>
            <a:ext cx="72009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cs-CZ" b="1" dirty="0">
                <a:ea typeface="Calibri" pitchFamily="34" charset="0"/>
              </a:rPr>
              <a:t>Alkeny, </a:t>
            </a:r>
            <a:r>
              <a:rPr lang="cs-CZ" b="1" dirty="0" err="1">
                <a:ea typeface="Calibri" pitchFamily="34" charset="0"/>
              </a:rPr>
              <a:t>alkadieny</a:t>
            </a:r>
            <a:r>
              <a:rPr lang="cs-CZ" b="1" dirty="0">
                <a:ea typeface="Calibri" pitchFamily="34" charset="0"/>
              </a:rPr>
              <a:t> a </a:t>
            </a:r>
            <a:r>
              <a:rPr lang="cs-CZ" b="1" dirty="0" err="1">
                <a:ea typeface="Calibri" pitchFamily="34" charset="0"/>
              </a:rPr>
              <a:t>alkyny</a:t>
            </a:r>
            <a:r>
              <a:rPr lang="cs-CZ" b="1" dirty="0">
                <a:ea typeface="Calibri" pitchFamily="34" charset="0"/>
              </a:rPr>
              <a:t>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PaedDr. Ivana Töpferová </a:t>
            </a: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endParaRPr lang="cs-CZ" dirty="0">
              <a:solidFill>
                <a:srgbClr val="000000"/>
              </a:solidFill>
              <a:ea typeface="Calibri" pitchFamily="34" charset="0"/>
            </a:endParaRP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Střední průmyslová škola, Mladá Boleslav, Havlíčkova 456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CZ.1.07/1.5.00/34.0861</a:t>
            </a:r>
          </a:p>
          <a:p>
            <a:pPr algn="ctr"/>
            <a:r>
              <a:rPr lang="cs-CZ" dirty="0">
                <a:solidFill>
                  <a:srgbClr val="000000"/>
                </a:solidFill>
                <a:ea typeface="Calibri" pitchFamily="34" charset="0"/>
              </a:rPr>
              <a:t>MODERNIZACE VÝUKY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 idx="4294967295"/>
          </p:nvPr>
        </p:nvSpPr>
        <p:spPr>
          <a:xfrm>
            <a:off x="539552" y="274638"/>
            <a:ext cx="7690048" cy="1138237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Názvosloví alkenů, </a:t>
            </a:r>
            <a:r>
              <a:rPr lang="cs-CZ" sz="4000" dirty="0" err="1" smtClean="0">
                <a:latin typeface="Verdana" pitchFamily="34" charset="0"/>
              </a:rPr>
              <a:t>alkynů</a:t>
            </a:r>
            <a:r>
              <a:rPr lang="cs-CZ" sz="4000" dirty="0" smtClean="0">
                <a:latin typeface="Verdana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196752"/>
            <a:ext cx="7690048" cy="5184998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Napište vzorec sloučeniny: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but-2-en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CH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itchFamily="34" charset="0"/>
              </a:rPr>
              <a:t>3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–CH=CH–CH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itchFamily="34" charset="0"/>
              </a:rPr>
              <a:t>3</a:t>
            </a:r>
            <a:r>
              <a:rPr lang="cs-CZ" sz="2400" dirty="0" smtClean="0">
                <a:solidFill>
                  <a:schemeClr val="accent2"/>
                </a:solidFill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hepta-2,3-dien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CH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itchFamily="34" charset="0"/>
              </a:rPr>
              <a:t>3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–CH=C=CH–CH</a:t>
            </a:r>
            <a:r>
              <a:rPr lang="cs-CZ" sz="2400" baseline="-25000" dirty="0" smtClean="0">
                <a:solidFill>
                  <a:srgbClr val="FF0000"/>
                </a:solidFill>
                <a:latin typeface="Verdana" pitchFamily="34" charset="0"/>
              </a:rPr>
              <a:t>3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hex-2-en-4-yn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cs-CZ" sz="2400" baseline="-250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cs-CZ" sz="2400" baseline="-250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3-methyl-but-1-en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baseline="-250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baseline="-25000" dirty="0" smtClean="0">
                <a:solidFill>
                  <a:srgbClr val="FF0000"/>
                </a:solidFill>
                <a:latin typeface="Verdana" pitchFamily="34" charset="0"/>
              </a:rPr>
              <a:t>             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baseline="-25000" dirty="0" smtClean="0">
                <a:solidFill>
                  <a:srgbClr val="FF0000"/>
                </a:solidFill>
                <a:latin typeface="Verdana" pitchFamily="34" charset="0"/>
              </a:rPr>
              <a:t>          </a:t>
            </a:r>
            <a:endParaRPr lang="en-US" sz="2400" baseline="-25000" dirty="0" smtClean="0">
              <a:solidFill>
                <a:srgbClr val="FF0000"/>
              </a:solidFill>
              <a:latin typeface="Verdana" pitchFamily="34" charset="0"/>
            </a:endParaRP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062641"/>
              </p:ext>
            </p:extLst>
          </p:nvPr>
        </p:nvGraphicFramePr>
        <p:xfrm>
          <a:off x="539552" y="4221088"/>
          <a:ext cx="4367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6" name="ChemSketch" r:id="rId4" imgW="4367880" imgH="533520" progId="ACD.ChemSketch.20">
                  <p:embed/>
                </p:oleObj>
              </mc:Choice>
              <mc:Fallback>
                <p:oleObj name="ChemSketch" r:id="rId4" imgW="4367880" imgH="5335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4221088"/>
                        <a:ext cx="4367213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618221"/>
              </p:ext>
            </p:extLst>
          </p:nvPr>
        </p:nvGraphicFramePr>
        <p:xfrm>
          <a:off x="539552" y="5373687"/>
          <a:ext cx="295592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ChemSketch" r:id="rId6" imgW="2956680" imgH="1008720" progId="ACD.ChemSketch.20">
                  <p:embed/>
                </p:oleObj>
              </mc:Choice>
              <mc:Fallback>
                <p:oleObj name="ChemSketch" r:id="rId6" imgW="2956680" imgH="1008720" progId="ACD.ChemSketch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552" y="5373687"/>
                        <a:ext cx="2955925" cy="100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 idx="4294967295"/>
          </p:nvPr>
        </p:nvSpPr>
        <p:spPr>
          <a:xfrm>
            <a:off x="539552" y="283245"/>
            <a:ext cx="7978080" cy="1143000"/>
          </a:xfrm>
        </p:spPr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Izomerie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417638"/>
            <a:ext cx="7690048" cy="481806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Konstituční izomerie: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>
                <a:latin typeface="Verdana" pitchFamily="34" charset="0"/>
              </a:rPr>
              <a:t>p</a:t>
            </a:r>
            <a:r>
              <a:rPr lang="cs-CZ" sz="2400" dirty="0" smtClean="0">
                <a:latin typeface="Verdana" pitchFamily="34" charset="0"/>
              </a:rPr>
              <a:t>olohová:  but-1-en    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3   </a:t>
            </a: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       but-2-en    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–CH=CH–CH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Konfigurační izomerie(stereoizomerie):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>
                <a:latin typeface="Verdana" pitchFamily="34" charset="0"/>
              </a:rPr>
              <a:t>g</a:t>
            </a:r>
            <a:r>
              <a:rPr lang="cs-CZ" sz="2400" dirty="0" smtClean="0">
                <a:latin typeface="Verdana" pitchFamily="34" charset="0"/>
              </a:rPr>
              <a:t>eometrická = izomerie na dvojné vazbě: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cis-but-2-en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trans-but-2-en</a:t>
            </a:r>
          </a:p>
          <a:p>
            <a:pPr marL="0" indent="0"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graphicFrame>
        <p:nvGraphicFramePr>
          <p:cNvPr id="297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750061"/>
              </p:ext>
            </p:extLst>
          </p:nvPr>
        </p:nvGraphicFramePr>
        <p:xfrm>
          <a:off x="2950567" y="4206414"/>
          <a:ext cx="1368425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2" name="ChemSketch" r:id="rId3" imgW="954000" imgH="637200" progId="ACD.ChemSketch.20">
                  <p:embed/>
                </p:oleObj>
              </mc:Choice>
              <mc:Fallback>
                <p:oleObj name="ChemSketch" r:id="rId3" imgW="954000" imgH="637200" progId="ACD.ChemSketch.2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0567" y="4206414"/>
                        <a:ext cx="1368425" cy="912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94549"/>
              </p:ext>
            </p:extLst>
          </p:nvPr>
        </p:nvGraphicFramePr>
        <p:xfrm>
          <a:off x="2950567" y="5382418"/>
          <a:ext cx="144145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13" name="ChemSketch" r:id="rId5" imgW="1042560" imgH="746640" progId="ACD.ChemSketch.20">
                  <p:embed/>
                </p:oleObj>
              </mc:Choice>
              <mc:Fallback>
                <p:oleObj name="ChemSketch" r:id="rId5" imgW="1042560" imgH="746640" progId="ACD.ChemSketch.2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0567" y="5382418"/>
                        <a:ext cx="1441450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Chemické vlastnosti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67287"/>
          </a:xfrm>
        </p:spPr>
        <p:txBody>
          <a:bodyPr>
            <a:normAutofit lnSpcReduction="10000"/>
          </a:bodyPr>
          <a:lstStyle/>
          <a:p>
            <a:pPr marL="354013" indent="-354013">
              <a:lnSpc>
                <a:spcPct val="100000"/>
              </a:lnSpc>
              <a:buNone/>
            </a:pPr>
            <a:r>
              <a:rPr lang="cs-CZ" sz="2400" dirty="0" smtClean="0">
                <a:latin typeface="Verdana" pitchFamily="34" charset="0"/>
              </a:rPr>
              <a:t>= více reaktivní než alkany </a:t>
            </a:r>
            <a:r>
              <a:rPr lang="cs-CZ" sz="2400" dirty="0"/>
              <a:t>– </a:t>
            </a:r>
            <a:r>
              <a:rPr lang="cs-CZ" sz="2400" dirty="0" smtClean="0">
                <a:latin typeface="Verdana" pitchFamily="34" charset="0"/>
              </a:rPr>
              <a:t>v důsledku přítomnosti dvojné vazby nebo trojné vazby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354013" indent="-354013" eaLnBrk="1" hangingPunct="1">
              <a:lnSpc>
                <a:spcPct val="100000"/>
              </a:lnSpc>
              <a:buFont typeface="Arial" charset="0"/>
              <a:buAutoNum type="arabicParenR"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Adice </a:t>
            </a:r>
            <a:r>
              <a:rPr lang="cs-CZ" sz="2400" dirty="0" smtClean="0">
                <a:latin typeface="Verdana" pitchFamily="34" charset="0"/>
              </a:rPr>
              <a:t>= na každý uhlíkový atom dvojné vazby se váže atom nebo skupina atomů a dvojná vazba zaniká</a:t>
            </a:r>
          </a:p>
          <a:p>
            <a:pPr marL="354013" indent="-354013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alken, </a:t>
            </a:r>
            <a:r>
              <a:rPr lang="cs-CZ" sz="2400" dirty="0" err="1" smtClean="0">
                <a:latin typeface="Verdana" pitchFamily="34" charset="0"/>
              </a:rPr>
              <a:t>alkyn</a:t>
            </a:r>
            <a:r>
              <a:rPr lang="cs-CZ" sz="2400" dirty="0" smtClean="0">
                <a:latin typeface="Verdana" pitchFamily="34" charset="0"/>
              </a:rPr>
              <a:t> +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, </a:t>
            </a:r>
            <a:r>
              <a:rPr lang="cs-CZ" sz="2400" dirty="0" err="1" smtClean="0">
                <a:latin typeface="Verdana" pitchFamily="34" charset="0"/>
              </a:rPr>
              <a:t>HCl</a:t>
            </a:r>
            <a:r>
              <a:rPr lang="cs-CZ" sz="2400" dirty="0" smtClean="0">
                <a:latin typeface="Verdana" pitchFamily="34" charset="0"/>
              </a:rPr>
              <a:t>,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O, Br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…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Napište příklad:   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</a:t>
            </a:r>
            <a:r>
              <a:rPr lang="cs-CZ" sz="2400" baseline="-25000" dirty="0" smtClean="0">
                <a:latin typeface="Verdana" pitchFamily="34" charset="0"/>
              </a:rPr>
              <a:t>2 </a:t>
            </a:r>
            <a:r>
              <a:rPr lang="cs-CZ" sz="2400" dirty="0" smtClean="0">
                <a:latin typeface="Verdana" pitchFamily="34" charset="0"/>
              </a:rPr>
              <a:t>+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        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</a:t>
            </a:r>
            <a:r>
              <a:rPr lang="cs-CZ" sz="2400" baseline="-25000" dirty="0" smtClean="0">
                <a:latin typeface="Verdana" pitchFamily="34" charset="0"/>
              </a:rPr>
              <a:t> 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–OH 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CH≡CH + </a:t>
            </a:r>
            <a:r>
              <a:rPr lang="cs-CZ" sz="2400" dirty="0" err="1" smtClean="0">
                <a:latin typeface="Verdana" pitchFamily="34" charset="0"/>
              </a:rPr>
              <a:t>HCl</a:t>
            </a:r>
            <a:r>
              <a:rPr lang="cs-CZ" sz="2400" dirty="0" smtClean="0">
                <a:latin typeface="Verdana" pitchFamily="34" charset="0"/>
              </a:rPr>
              <a:t>         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=CH–Cl</a:t>
            </a:r>
          </a:p>
          <a:p>
            <a:pPr marL="609600" indent="-60960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Pokus: důkaz přítomnosti násobné vazby = reakce roztoku bromu nebo roztoku KMnO</a:t>
            </a:r>
            <a:r>
              <a:rPr lang="cs-CZ" sz="2400" baseline="-25000" dirty="0" smtClean="0">
                <a:latin typeface="Verdana" pitchFamily="34" charset="0"/>
              </a:rPr>
              <a:t>4</a:t>
            </a:r>
            <a:r>
              <a:rPr lang="cs-CZ" sz="2400" dirty="0" smtClean="0">
                <a:latin typeface="Verdana" pitchFamily="34" charset="0"/>
              </a:rPr>
              <a:t> s </a:t>
            </a:r>
            <a:r>
              <a:rPr lang="cs-CZ" sz="2400" dirty="0" err="1" smtClean="0">
                <a:latin typeface="Verdana" pitchFamily="34" charset="0"/>
              </a:rPr>
              <a:t>ethenem</a:t>
            </a:r>
            <a:r>
              <a:rPr lang="cs-CZ" sz="2400" dirty="0" smtClean="0">
                <a:latin typeface="Verdana" pitchFamily="34" charset="0"/>
              </a:rPr>
              <a:t>     </a:t>
            </a:r>
          </a:p>
          <a:p>
            <a:pPr marL="609600" indent="-609600"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3780632" y="4653136"/>
            <a:ext cx="5762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Přímá spojnice se šipkou 5"/>
          <p:cNvCxnSpPr/>
          <p:nvPr/>
        </p:nvCxnSpPr>
        <p:spPr>
          <a:xfrm>
            <a:off x="3563888" y="5085184"/>
            <a:ext cx="5762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Chemické vlastnosti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967287"/>
          </a:xfrm>
        </p:spPr>
        <p:txBody>
          <a:bodyPr/>
          <a:lstStyle/>
          <a:p>
            <a:pPr marL="354013" indent="-354013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2)Hoření</a:t>
            </a:r>
            <a:r>
              <a:rPr lang="cs-CZ" sz="2400" dirty="0" smtClean="0">
                <a:latin typeface="Verdana" pitchFamily="34" charset="0"/>
              </a:rPr>
              <a:t> =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dokonalé</a:t>
            </a:r>
            <a:r>
              <a:rPr lang="cs-CZ" sz="2400" dirty="0" smtClean="0">
                <a:latin typeface="Verdana" pitchFamily="34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spalování</a:t>
            </a:r>
            <a:r>
              <a:rPr lang="cs-CZ" sz="2400" dirty="0" smtClean="0">
                <a:latin typeface="Verdana" pitchFamily="34" charset="0"/>
              </a:rPr>
              <a:t> alkenů = uvolňuje  CO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 a 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O 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354013" indent="-354013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3)Polymerace </a:t>
            </a:r>
            <a:r>
              <a:rPr lang="cs-CZ" sz="2400" dirty="0" smtClean="0">
                <a:latin typeface="Verdana" pitchFamily="34" charset="0"/>
              </a:rPr>
              <a:t>= probíhá při vysoké teplotě a tlaku, za přítomnosti katalyzátoru</a:t>
            </a:r>
          </a:p>
          <a:p>
            <a:pPr marL="357188" indent="-357188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z velkého počtu molekul alkenů vzniká jedna makromolekula (polymer)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+ 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</a:t>
            </a:r>
            <a:r>
              <a:rPr lang="cs-CZ" sz="2400" baseline="-25000" dirty="0" smtClean="0">
                <a:latin typeface="Verdana" pitchFamily="34" charset="0"/>
              </a:rPr>
              <a:t>2 </a:t>
            </a:r>
            <a:r>
              <a:rPr lang="cs-CZ" sz="2400" dirty="0" smtClean="0">
                <a:latin typeface="Verdana" pitchFamily="34" charset="0"/>
              </a:rPr>
              <a:t>+ …     </a:t>
            </a:r>
            <a:endParaRPr lang="cs-CZ" sz="2400" baseline="-250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</a:t>
            </a:r>
            <a:r>
              <a:rPr lang="cs-CZ" sz="2400" dirty="0" err="1" smtClean="0">
                <a:latin typeface="Verdana" pitchFamily="34" charset="0"/>
              </a:rPr>
              <a:t>ethen</a:t>
            </a:r>
            <a:r>
              <a:rPr lang="cs-CZ" sz="2400" dirty="0" smtClean="0">
                <a:latin typeface="Verdana" pitchFamily="34" charset="0"/>
              </a:rPr>
              <a:t>=</a:t>
            </a:r>
            <a:r>
              <a:rPr lang="cs-CZ" sz="2400" dirty="0" err="1" smtClean="0">
                <a:latin typeface="Verdana" pitchFamily="34" charset="0"/>
              </a:rPr>
              <a:t>ethylen</a:t>
            </a:r>
            <a:r>
              <a:rPr lang="cs-CZ" sz="2400" dirty="0" smtClean="0">
                <a:latin typeface="Verdana" pitchFamily="34" charset="0"/>
              </a:rPr>
              <a:t>                       </a:t>
            </a:r>
            <a:r>
              <a:rPr lang="cs-CZ" sz="2400" dirty="0" err="1" smtClean="0">
                <a:latin typeface="Verdana" pitchFamily="34" charset="0"/>
              </a:rPr>
              <a:t>polyethylen</a:t>
            </a:r>
            <a:r>
              <a:rPr lang="cs-CZ" sz="2400" dirty="0" smtClean="0">
                <a:latin typeface="Verdana" pitchFamily="34" charset="0"/>
              </a:rPr>
              <a:t> (PE)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4589463" y="5013176"/>
            <a:ext cx="5762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4552950" y="3409950"/>
          <a:ext cx="36513" cy="36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8" name="ChemSketch" r:id="rId3" imgW="36000" imgH="36000" progId="ACD.ChemSketch.20">
                  <p:embed/>
                </p:oleObj>
              </mc:Choice>
              <mc:Fallback>
                <p:oleObj name="ChemSketch" r:id="rId3" imgW="36000" imgH="36000" progId="ACD.ChemSketch.20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950" y="3409950"/>
                        <a:ext cx="36513" cy="36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4725144"/>
            <a:ext cx="2168050" cy="877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 smtClean="0">
                <a:latin typeface="+mn-lt"/>
              </a:rPr>
              <a:t>Polyethylen</a:t>
            </a:r>
            <a:r>
              <a:rPr lang="cs-CZ" sz="4000" dirty="0" smtClean="0">
                <a:latin typeface="+mn-lt"/>
              </a:rPr>
              <a:t> (PE)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>
                <a:latin typeface="Verdana" pitchFamily="34" charset="0"/>
              </a:rPr>
              <a:t>Kde se tato látka používá?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22" name="Picture 2" descr="G:\DUM 2012-2013\DUM-foto\CIMG042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2492896"/>
            <a:ext cx="429025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DUM 2012-2013\DUM-foto\CIMG0452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760" y="1496425"/>
            <a:ext cx="3856871" cy="45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7"/>
          <p:cNvSpPr txBox="1">
            <a:spLocks/>
          </p:cNvSpPr>
          <p:nvPr/>
        </p:nvSpPr>
        <p:spPr bwMode="auto">
          <a:xfrm>
            <a:off x="2595654" y="6237288"/>
            <a:ext cx="43115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</a:t>
            </a:r>
            <a:r>
              <a:rPr lang="cs-CZ" dirty="0" smtClean="0">
                <a:latin typeface="Verdana" pitchFamily="34" charset="0"/>
              </a:rPr>
              <a:t>2,3  Předměty z </a:t>
            </a:r>
            <a:r>
              <a:rPr lang="cs-CZ" dirty="0" err="1" smtClean="0">
                <a:latin typeface="Verdana" pitchFamily="34" charset="0"/>
              </a:rPr>
              <a:t>polyethylenu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0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Polyethylen</a:t>
            </a:r>
            <a:r>
              <a:rPr lang="cs-CZ" sz="4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(PE)</a:t>
            </a:r>
          </a:p>
        </p:txBody>
      </p:sp>
      <p:pic>
        <p:nvPicPr>
          <p:cNvPr id="4" name="Picture 5" descr="G:\DUM 2012-2013\DUM-foto\CIMG0456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22" y="1825625"/>
            <a:ext cx="786915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3419475" y="6237288"/>
            <a:ext cx="2635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latin typeface="Verdana" pitchFamily="34" charset="0"/>
              </a:rPr>
              <a:t>Obr. 4 </a:t>
            </a:r>
            <a:r>
              <a:rPr lang="cs-CZ" dirty="0" err="1" smtClean="0">
                <a:latin typeface="Verdana" pitchFamily="34" charset="0"/>
              </a:rPr>
              <a:t>Polyethylen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85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alkenů, </a:t>
            </a:r>
            <a:r>
              <a:rPr lang="cs-CZ" sz="4000" dirty="0" err="1" smtClean="0">
                <a:latin typeface="Verdana" pitchFamily="34" charset="0"/>
              </a:rPr>
              <a:t>alkadienů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484784"/>
            <a:ext cx="7886700" cy="4692179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ethen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(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ethylen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) 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hořlavý bezbarvý plyn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má nasládlou vůni</a:t>
            </a:r>
          </a:p>
          <a:p>
            <a:pPr marL="365125" indent="-365125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používá se k výrobě </a:t>
            </a:r>
            <a:r>
              <a:rPr lang="cs-CZ" sz="2400" dirty="0" err="1" smtClean="0">
                <a:latin typeface="Verdana" pitchFamily="34" charset="0"/>
              </a:rPr>
              <a:t>polyethylenu</a:t>
            </a:r>
            <a:r>
              <a:rPr lang="cs-CZ" sz="2400" dirty="0" smtClean="0">
                <a:latin typeface="Verdana" pitchFamily="34" charset="0"/>
              </a:rPr>
              <a:t>, syntetického </a:t>
            </a:r>
            <a:r>
              <a:rPr lang="cs-CZ" sz="2400" dirty="0" err="1" smtClean="0">
                <a:latin typeface="Verdana" pitchFamily="34" charset="0"/>
              </a:rPr>
              <a:t>ethanolu</a:t>
            </a:r>
            <a:r>
              <a:rPr lang="cs-CZ" sz="2400" dirty="0" smtClean="0">
                <a:latin typeface="Verdana" pitchFamily="34" charset="0"/>
              </a:rPr>
              <a:t>, k urychlení zrání ovoce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buta-1,3-dien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surovina pro výrobu syntetického kaučuku</a:t>
            </a:r>
          </a:p>
          <a:p>
            <a:pPr marL="0" indent="0"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2-methyl-buta-1,3-dien = isopren 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= složka latexu (mléčná šťáva kaučukovníku)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Zástupci alkenů, </a:t>
            </a:r>
            <a:r>
              <a:rPr lang="cs-CZ" sz="4000" dirty="0" err="1" smtClean="0">
                <a:latin typeface="Verdana" pitchFamily="34" charset="0"/>
              </a:rPr>
              <a:t>alkadienů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propen (propylen</a:t>
            </a:r>
            <a:r>
              <a:rPr lang="cs-CZ" sz="2400" dirty="0">
                <a:solidFill>
                  <a:srgbClr val="FF0000"/>
                </a:solidFill>
                <a:latin typeface="Verdana" pitchFamily="34" charset="0"/>
              </a:rPr>
              <a:t>) </a:t>
            </a:r>
            <a:r>
              <a:rPr lang="cs-CZ" sz="2400" dirty="0">
                <a:latin typeface="Verdana" pitchFamily="34" charset="0"/>
              </a:rPr>
              <a:t>CH</a:t>
            </a:r>
            <a:r>
              <a:rPr lang="cs-CZ" sz="2400" baseline="-25000" dirty="0">
                <a:latin typeface="Verdana" pitchFamily="34" charset="0"/>
              </a:rPr>
              <a:t>2</a:t>
            </a:r>
            <a:r>
              <a:rPr lang="cs-CZ" sz="2400" dirty="0">
                <a:latin typeface="Verdana" pitchFamily="34" charset="0"/>
              </a:rPr>
              <a:t>=CH–CH</a:t>
            </a:r>
            <a:r>
              <a:rPr lang="cs-CZ" sz="2400" baseline="-25000" dirty="0">
                <a:latin typeface="Verdana" pitchFamily="34" charset="0"/>
              </a:rPr>
              <a:t>3 </a:t>
            </a:r>
            <a:endParaRPr lang="cs-CZ" sz="2400" baseline="-25000" dirty="0" smtClean="0"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hořlavý bezbarvý plyn</a:t>
            </a:r>
          </a:p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používá se k výrobě polypropylenu, acetonu</a:t>
            </a:r>
          </a:p>
          <a:p>
            <a:pPr marL="0" indent="0" eaLnBrk="1" hangingPunct="1"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</a:t>
            </a:r>
          </a:p>
          <a:p>
            <a:pPr marL="0" indent="0"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          </a:t>
            </a:r>
          </a:p>
        </p:txBody>
      </p:sp>
      <p:pic>
        <p:nvPicPr>
          <p:cNvPr id="30722" name="Picture 2" descr="G:\DUM 2012-2013\DUM-foto\CIMG044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23460"/>
            <a:ext cx="4211960" cy="23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5004048" y="5338070"/>
            <a:ext cx="35283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latin typeface="Verdana" pitchFamily="34" charset="0"/>
              </a:rPr>
              <a:t>Obr. 5 Polypropylenové švihadlo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Zástupce </a:t>
            </a:r>
            <a:r>
              <a:rPr lang="cs-CZ" sz="4000" dirty="0" err="1" smtClean="0">
                <a:latin typeface="Verdana" pitchFamily="34" charset="0"/>
              </a:rPr>
              <a:t>alkynů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611560" y="1556792"/>
            <a:ext cx="8075240" cy="5112296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ethyn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= acetylen</a:t>
            </a:r>
            <a:r>
              <a:rPr lang="cs-CZ" sz="2400" dirty="0" smtClean="0">
                <a:latin typeface="Verdana" pitchFamily="34" charset="0"/>
              </a:rPr>
              <a:t> CH≡CH</a:t>
            </a:r>
          </a:p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bezbarvý plyn</a:t>
            </a:r>
          </a:p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má narkotické účinky</a:t>
            </a:r>
          </a:p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používá se ke sváření a řezání kovů</a:t>
            </a:r>
          </a:p>
          <a:p>
            <a:pPr marL="0" indent="0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endParaRPr lang="cs-CZ" sz="2400" dirty="0">
              <a:latin typeface="Verdana" pitchFamily="34" charset="0"/>
            </a:endParaRPr>
          </a:p>
          <a:p>
            <a:pPr marL="365125" indent="-365125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používá se na výrobu PVC, </a:t>
            </a:r>
            <a:r>
              <a:rPr lang="cs-CZ" sz="2400" dirty="0" err="1" smtClean="0">
                <a:latin typeface="Verdana" pitchFamily="34" charset="0"/>
              </a:rPr>
              <a:t>polyacetylenu</a:t>
            </a:r>
            <a:r>
              <a:rPr lang="cs-CZ" sz="2400" dirty="0" smtClean="0">
                <a:latin typeface="Verdana" pitchFamily="34" charset="0"/>
              </a:rPr>
              <a:t> a mnoha dalších organických látek</a:t>
            </a:r>
          </a:p>
          <a:p>
            <a:pPr marL="365125" indent="-365125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= náhradou atomů H v jeho molekule vznikají </a:t>
            </a:r>
            <a:r>
              <a:rPr lang="cs-CZ" sz="2400" dirty="0" err="1" smtClean="0">
                <a:latin typeface="Verdana" pitchFamily="34" charset="0"/>
              </a:rPr>
              <a:t>acetylidy</a:t>
            </a:r>
            <a:r>
              <a:rPr lang="cs-CZ" sz="2400" dirty="0" smtClean="0">
                <a:latin typeface="Verdana" pitchFamily="34" charset="0"/>
              </a:rPr>
              <a:t>(karbidy)</a:t>
            </a:r>
          </a:p>
          <a:p>
            <a:pPr marL="365125" indent="-365125" eaLnBrk="1" hangingPunct="1">
              <a:lnSpc>
                <a:spcPct val="100000"/>
              </a:lnSpc>
              <a:spcBef>
                <a:spcPts val="576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S čím souvisí úsloví: „Když kape voda na karbid.</a:t>
            </a:r>
            <a:r>
              <a:rPr lang="en-US" sz="2400" dirty="0" smtClean="0">
                <a:latin typeface="Verdana" pitchFamily="34" charset="0"/>
              </a:rPr>
              <a:t>”</a:t>
            </a: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7392" t="9613" r="14987" b="11291"/>
          <a:stretch/>
        </p:blipFill>
        <p:spPr>
          <a:xfrm>
            <a:off x="6804248" y="1559644"/>
            <a:ext cx="1512168" cy="2054548"/>
          </a:xfrm>
          <a:prstGeom prst="rect">
            <a:avLst/>
          </a:prstGeom>
        </p:spPr>
      </p:pic>
      <p:sp>
        <p:nvSpPr>
          <p:cNvPr id="6" name="Zástupný symbol pro obsah 7"/>
          <p:cNvSpPr txBox="1">
            <a:spLocks/>
          </p:cNvSpPr>
          <p:nvPr/>
        </p:nvSpPr>
        <p:spPr bwMode="auto">
          <a:xfrm>
            <a:off x="5148064" y="1556792"/>
            <a:ext cx="1772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latin typeface="Verdana" pitchFamily="34" charset="0"/>
              </a:rPr>
              <a:t>Obr. 6 Nápis</a:t>
            </a:r>
            <a:endParaRPr lang="cs-CZ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64704"/>
            <a:ext cx="7076852" cy="4974308"/>
          </a:xfrm>
          <a:prstGeom prst="rect">
            <a:avLst/>
          </a:prstGeom>
        </p:spPr>
      </p:pic>
      <p:sp>
        <p:nvSpPr>
          <p:cNvPr id="5" name="Zástupný symbol pro obsah 7"/>
          <p:cNvSpPr txBox="1">
            <a:spLocks/>
          </p:cNvSpPr>
          <p:nvPr/>
        </p:nvSpPr>
        <p:spPr bwMode="auto">
          <a:xfrm>
            <a:off x="899592" y="5877272"/>
            <a:ext cx="4775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 smtClean="0">
                <a:latin typeface="Verdana" pitchFamily="34" charset="0"/>
              </a:rPr>
              <a:t>Obr. 7 Zásobníky s vyrobenými plyny</a:t>
            </a:r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27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908050"/>
            <a:ext cx="7161213" cy="3578225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Anotace: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výuková prezentace v prvním ročníku studia 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Předmět: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Ročník: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I. ročník SŠ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Tematický celek: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organická chemie a biochemie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Klíčová slova: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alkeny, </a:t>
            </a:r>
            <a:r>
              <a:rPr lang="cs-CZ" sz="2000" i="1" dirty="0" err="1" smtClean="0">
                <a:solidFill>
                  <a:srgbClr val="898989"/>
                </a:solidFill>
                <a:latin typeface="Calibri" panose="020F0502020204030204" pitchFamily="34" charset="0"/>
              </a:rPr>
              <a:t>alkadieny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, </a:t>
            </a:r>
            <a:r>
              <a:rPr lang="cs-CZ" sz="2000" i="1" dirty="0" err="1" smtClean="0">
                <a:solidFill>
                  <a:srgbClr val="898989"/>
                </a:solidFill>
                <a:latin typeface="Calibri" panose="020F0502020204030204" pitchFamily="34" charset="0"/>
              </a:rPr>
              <a:t>alkyny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, názvosloví, izomerie, vlastnosti, reakce, zástupci</a:t>
            </a: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Forma:</a:t>
            </a:r>
            <a:r>
              <a:rPr lang="cs-CZ" sz="2000" dirty="0" smtClean="0">
                <a:solidFill>
                  <a:srgbClr val="898989"/>
                </a:solidFill>
                <a:latin typeface="Calibri" panose="020F0502020204030204" pitchFamily="34" charset="0"/>
              </a:rPr>
              <a:t>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vysvětlování, demonstrace </a:t>
            </a:r>
            <a:endParaRPr lang="cs-CZ" sz="2000" dirty="0" smtClean="0">
              <a:solidFill>
                <a:srgbClr val="898989"/>
              </a:solidFill>
              <a:latin typeface="Calibri" panose="020F0502020204030204" pitchFamily="34" charset="0"/>
            </a:endParaRPr>
          </a:p>
          <a:p>
            <a:pPr algn="l" eaLnBrk="1" hangingPunct="1">
              <a:lnSpc>
                <a:spcPct val="90000"/>
              </a:lnSpc>
            </a:pPr>
            <a:r>
              <a:rPr lang="cs-CZ" sz="2000" b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Datum vytvoření: 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28. </a:t>
            </a:r>
            <a:r>
              <a:rPr lang="cs-CZ" sz="2000" i="1" dirty="0">
                <a:solidFill>
                  <a:srgbClr val="898989"/>
                </a:solidFill>
                <a:latin typeface="Calibri" panose="020F0502020204030204" pitchFamily="34" charset="0"/>
              </a:rPr>
              <a:t>4</a:t>
            </a:r>
            <a:r>
              <a:rPr lang="cs-CZ" sz="2000" i="1" dirty="0" smtClean="0">
                <a:solidFill>
                  <a:srgbClr val="898989"/>
                </a:solidFill>
                <a:latin typeface="Calibri" panose="020F0502020204030204" pitchFamily="34" charset="0"/>
              </a:rPr>
              <a:t>. 2013</a:t>
            </a:r>
          </a:p>
          <a:p>
            <a:pPr algn="l" eaLnBrk="1" hangingPunct="1">
              <a:lnSpc>
                <a:spcPct val="90000"/>
              </a:lnSpc>
            </a:pPr>
            <a:endParaRPr lang="cs-CZ" sz="2000" dirty="0" smtClean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Seznam obrázků: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1  Model byl vytvořen v programu ACD/</a:t>
            </a:r>
            <a:r>
              <a:rPr lang="cs-CZ" sz="2000" dirty="0" err="1" smtClean="0">
                <a:latin typeface="Verdana" pitchFamily="34" charset="0"/>
              </a:rPr>
              <a:t>ChemSketch</a:t>
            </a:r>
            <a:r>
              <a:rPr lang="cs-CZ" sz="2000" dirty="0" smtClean="0">
                <a:latin typeface="Verdana" pitchFamily="34" charset="0"/>
              </a:rPr>
              <a:t>(Freeware)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000" dirty="0" smtClean="0">
                <a:latin typeface="Verdana" pitchFamily="34" charset="0"/>
              </a:rPr>
              <a:t>Obr. </a:t>
            </a:r>
            <a:r>
              <a:rPr lang="cs-CZ" sz="2000" dirty="0">
                <a:latin typeface="Verdana" pitchFamily="34" charset="0"/>
              </a:rPr>
              <a:t>2</a:t>
            </a:r>
            <a:r>
              <a:rPr lang="cs-CZ" sz="2000" dirty="0" smtClean="0">
                <a:latin typeface="Verdana" pitchFamily="34" charset="0"/>
              </a:rPr>
              <a:t>, 3, 4, 5, 6, 7  foto Ivana Töpferová</a:t>
            </a:r>
          </a:p>
          <a:p>
            <a:pPr marL="0" indent="0" eaLnBrk="1" hangingPunct="1">
              <a:buFont typeface="Arial" charset="0"/>
              <a:buNone/>
            </a:pPr>
            <a:endParaRPr lang="cs-CZ" sz="2000" dirty="0" smtClean="0">
              <a:latin typeface="Verdana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smtClean="0">
                <a:latin typeface="Verdana" pitchFamily="34" charset="0"/>
              </a:rPr>
              <a:t>Použité zdroje:</a:t>
            </a:r>
          </a:p>
        </p:txBody>
      </p:sp>
      <p:sp>
        <p:nvSpPr>
          <p:cNvPr id="1741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2000" dirty="0" smtClean="0">
                <a:latin typeface="Verdana" pitchFamily="34" charset="0"/>
              </a:rPr>
              <a:t>ŠIBOR</a:t>
            </a:r>
            <a:r>
              <a:rPr lang="cs-CZ" sz="2000" dirty="0">
                <a:latin typeface="Verdana" pitchFamily="34" charset="0"/>
              </a:rPr>
              <a:t>, J</a:t>
            </a:r>
            <a:r>
              <a:rPr lang="cs-CZ" sz="2000" dirty="0" smtClean="0">
                <a:latin typeface="Verdana" pitchFamily="34" charset="0"/>
              </a:rPr>
              <a:t>., PLUCKOVÁ, I., </a:t>
            </a:r>
            <a:r>
              <a:rPr lang="cs-CZ" sz="2000" dirty="0">
                <a:latin typeface="Verdana" pitchFamily="34" charset="0"/>
              </a:rPr>
              <a:t>MACH, </a:t>
            </a:r>
            <a:r>
              <a:rPr lang="cs-CZ" sz="2000" dirty="0" smtClean="0">
                <a:latin typeface="Verdana" pitchFamily="34" charset="0"/>
              </a:rPr>
              <a:t>J. </a:t>
            </a:r>
            <a:r>
              <a:rPr lang="cs-CZ" sz="2000" i="1" dirty="0" smtClean="0">
                <a:latin typeface="Verdana" pitchFamily="34" charset="0"/>
              </a:rPr>
              <a:t>Chemie pro 9. ročník. Úvod do obecné a organické chemie, biochemie a dalších chemických oborů</a:t>
            </a:r>
            <a:r>
              <a:rPr lang="cs-CZ" sz="2000" dirty="0" smtClean="0">
                <a:latin typeface="Verdana" pitchFamily="34" charset="0"/>
              </a:rPr>
              <a:t>. Brno: NOVÁ ŠKOLA, s.r.o., 2011. ISBN 978-80-7289-282-2.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000" dirty="0" smtClean="0">
                <a:latin typeface="Verdana" pitchFamily="34" charset="0"/>
              </a:rPr>
              <a:t>BANÝR, J., BENEŠ, P. A KOLEKTIV. </a:t>
            </a:r>
            <a:r>
              <a:rPr lang="cs-CZ" sz="2000" i="1" dirty="0" smtClean="0">
                <a:latin typeface="Verdana" pitchFamily="34" charset="0"/>
              </a:rPr>
              <a:t>Chemie pro střední školy. </a:t>
            </a:r>
            <a:r>
              <a:rPr lang="cs-CZ" sz="2000" dirty="0" smtClean="0">
                <a:latin typeface="Verdana" pitchFamily="34" charset="0"/>
              </a:rPr>
              <a:t>Praha: SPN, a.s., 1995. ISBN 80-85937-11-5.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000" cap="all" dirty="0" err="1">
                <a:latin typeface="Verdana" pitchFamily="34" charset="0"/>
              </a:rPr>
              <a:t>Čtrnáctová</a:t>
            </a:r>
            <a:r>
              <a:rPr lang="cs-CZ" sz="2000" dirty="0">
                <a:latin typeface="Verdana" pitchFamily="34" charset="0"/>
              </a:rPr>
              <a:t>, H., KOLÁŘ, K., SVOBODOVÁ, M., ZEMÁNEK, F. </a:t>
            </a:r>
            <a:r>
              <a:rPr lang="cs-CZ" sz="2000" i="1" dirty="0">
                <a:latin typeface="Verdana" pitchFamily="34" charset="0"/>
              </a:rPr>
              <a:t>Přehled chemie pro základní školy. </a:t>
            </a:r>
            <a:r>
              <a:rPr lang="cs-CZ" sz="2000" dirty="0">
                <a:latin typeface="Verdana" pitchFamily="34" charset="0"/>
              </a:rPr>
              <a:t>Praha: SPN a.s. , 2006. ISBN 80-7235-260-1</a:t>
            </a:r>
            <a:r>
              <a:rPr lang="cs-CZ" sz="2000" dirty="0" smtClean="0">
                <a:latin typeface="Verdana" pitchFamily="34" charset="0"/>
              </a:rPr>
              <a:t>.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cs-CZ" sz="2000" dirty="0" smtClean="0">
                <a:latin typeface="Verdana" pitchFamily="34" charset="0"/>
              </a:rPr>
              <a:t>VLČEK J., </a:t>
            </a:r>
            <a:r>
              <a:rPr lang="cs-CZ" sz="2000" i="1" dirty="0" smtClean="0">
                <a:latin typeface="Verdana" pitchFamily="34" charset="0"/>
              </a:rPr>
              <a:t>Základy středoškolské chemie. </a:t>
            </a:r>
            <a:r>
              <a:rPr lang="cs-CZ" sz="2000" dirty="0" smtClean="0">
                <a:latin typeface="Verdana" pitchFamily="34" charset="0"/>
              </a:rPr>
              <a:t>Praha: Ing. Jiří Vlček vlastním nákladem s využitím distribuční sítě nakladatelství BEN-technická literatura, 2007. </a:t>
            </a:r>
          </a:p>
          <a:p>
            <a:pPr eaLnBrk="1" hangingPunct="1">
              <a:defRPr/>
            </a:pPr>
            <a:endParaRPr lang="cs-CZ" sz="20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772400" cy="1470025"/>
          </a:xfrm>
        </p:spPr>
        <p:txBody>
          <a:bodyPr/>
          <a:lstStyle/>
          <a:p>
            <a:pPr eaLnBrk="1" hangingPunct="1"/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Alkeny, </a:t>
            </a:r>
            <a:r>
              <a:rPr lang="cs-CZ" dirty="0" err="1" smtClean="0">
                <a:solidFill>
                  <a:srgbClr val="C00000"/>
                </a:solidFill>
                <a:latin typeface="Verdana" pitchFamily="34" charset="0"/>
              </a:rPr>
              <a:t>alkadieny</a:t>
            </a:r>
            <a:r>
              <a:rPr lang="cs-CZ" dirty="0" smtClean="0">
                <a:solidFill>
                  <a:srgbClr val="C00000"/>
                </a:solidFill>
                <a:latin typeface="Verdana" pitchFamily="34" charset="0"/>
              </a:rPr>
              <a:t> a </a:t>
            </a:r>
            <a:r>
              <a:rPr lang="cs-CZ" dirty="0" err="1" smtClean="0">
                <a:solidFill>
                  <a:srgbClr val="C00000"/>
                </a:solidFill>
                <a:latin typeface="Verdana" pitchFamily="34" charset="0"/>
              </a:rPr>
              <a:t>alkyny</a:t>
            </a:r>
            <a:endParaRPr lang="cs-CZ" dirty="0" smtClean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075" name="Podnadpis 2"/>
          <p:cNvSpPr>
            <a:spLocks noGrp="1"/>
          </p:cNvSpPr>
          <p:nvPr>
            <p:ph type="subTitle" idx="1"/>
          </p:nvPr>
        </p:nvSpPr>
        <p:spPr>
          <a:xfrm>
            <a:off x="1115616" y="2636912"/>
            <a:ext cx="7056437" cy="3888432"/>
          </a:xfrm>
        </p:spPr>
        <p:txBody>
          <a:bodyPr>
            <a:noAutofit/>
          </a:bodyPr>
          <a:lstStyle/>
          <a:p>
            <a:pPr algn="l" eaLnBrk="1" hangingPunct="1">
              <a:lnSpc>
                <a:spcPct val="80000"/>
              </a:lnSpc>
            </a:pPr>
            <a:r>
              <a:rPr lang="cs-CZ" sz="3500" dirty="0" smtClean="0">
                <a:solidFill>
                  <a:srgbClr val="FF0000"/>
                </a:solidFill>
                <a:latin typeface="Verdana" pitchFamily="34" charset="0"/>
              </a:rPr>
              <a:t>alkeny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 = uhlovodíky, které  mají otevřený řetězec </a:t>
            </a:r>
          </a:p>
          <a:p>
            <a:pPr algn="l" eaLnBrk="1" hangingPunct="1">
              <a:lnSpc>
                <a:spcPct val="80000"/>
              </a:lnSpc>
              <a:spcBef>
                <a:spcPts val="0"/>
              </a:spcBef>
            </a:pP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s jednou dvojnou vazbou</a:t>
            </a:r>
          </a:p>
          <a:p>
            <a:pPr algn="l" eaLnBrk="1" hangingPunct="1">
              <a:lnSpc>
                <a:spcPct val="80000"/>
              </a:lnSpc>
            </a:pPr>
            <a:r>
              <a:rPr lang="cs-CZ" sz="3500" dirty="0" err="1" smtClean="0">
                <a:solidFill>
                  <a:srgbClr val="FF0000"/>
                </a:solidFill>
                <a:latin typeface="Verdana" pitchFamily="34" charset="0"/>
              </a:rPr>
              <a:t>alkadieny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 = uhlovodíky, které mají dvě dvojné vazby</a:t>
            </a:r>
          </a:p>
          <a:p>
            <a:pPr algn="l" eaLnBrk="1" hangingPunct="1">
              <a:lnSpc>
                <a:spcPct val="80000"/>
              </a:lnSpc>
            </a:pPr>
            <a:r>
              <a:rPr lang="cs-CZ" sz="3500" dirty="0" err="1" smtClean="0">
                <a:solidFill>
                  <a:srgbClr val="FF0000"/>
                </a:solidFill>
                <a:latin typeface="Verdana" pitchFamily="34" charset="0"/>
              </a:rPr>
              <a:t>alkyny</a:t>
            </a: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 = uhlovodíky, které mají otevřený řetězec </a:t>
            </a:r>
          </a:p>
          <a:p>
            <a:pPr algn="l" eaLnBrk="1" hangingPunct="1">
              <a:lnSpc>
                <a:spcPct val="80000"/>
              </a:lnSpc>
              <a:spcBef>
                <a:spcPts val="0"/>
              </a:spcBef>
            </a:pPr>
            <a:r>
              <a:rPr lang="cs-CZ" sz="3500" dirty="0" smtClean="0">
                <a:solidFill>
                  <a:schemeClr val="tx1"/>
                </a:solidFill>
                <a:latin typeface="Verdana" pitchFamily="34" charset="0"/>
              </a:rPr>
              <a:t>s jednou trojnou vazbou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Alkeny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341438"/>
            <a:ext cx="8229600" cy="506888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nejjednodušší alken = </a:t>
            </a:r>
            <a:r>
              <a:rPr lang="cs-CZ" sz="2400" dirty="0" err="1" smtClean="0">
                <a:latin typeface="Verdana" pitchFamily="34" charset="0"/>
              </a:rPr>
              <a:t>ethen</a:t>
            </a:r>
            <a:r>
              <a:rPr lang="cs-CZ" sz="2400" dirty="0" smtClean="0">
                <a:latin typeface="Verdana" pitchFamily="34" charset="0"/>
              </a:rPr>
              <a:t> C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H</a:t>
            </a:r>
            <a:r>
              <a:rPr lang="cs-CZ" sz="2400" baseline="-25000" dirty="0" smtClean="0">
                <a:latin typeface="Verdana" pitchFamily="34" charset="0"/>
              </a:rPr>
              <a:t>4   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obecný sumární vzorec C</a:t>
            </a:r>
            <a:r>
              <a:rPr lang="cs-CZ" sz="2400" baseline="-25000" dirty="0" smtClean="0">
                <a:latin typeface="Verdana" pitchFamily="34" charset="0"/>
              </a:rPr>
              <a:t>n</a:t>
            </a:r>
            <a:r>
              <a:rPr lang="cs-CZ" sz="2400" dirty="0" smtClean="0">
                <a:latin typeface="Verdana" pitchFamily="34" charset="0"/>
              </a:rPr>
              <a:t>H</a:t>
            </a:r>
            <a:r>
              <a:rPr lang="cs-CZ" sz="2400" baseline="-25000" dirty="0" smtClean="0">
                <a:latin typeface="Verdana" pitchFamily="34" charset="0"/>
              </a:rPr>
              <a:t>2n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názvosloví:</a:t>
            </a:r>
            <a:r>
              <a:rPr lang="cs-CZ" sz="2400" dirty="0" smtClean="0">
                <a:latin typeface="Verdana" pitchFamily="34" charset="0"/>
              </a:rPr>
              <a:t> kmen názvu + číselné označení polohy dvojné vazby + zakončení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–en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2684463" algn="l"/>
                <a:tab pos="5737225" algn="l"/>
              </a:tabLst>
            </a:pPr>
            <a:r>
              <a:rPr lang="cs-CZ" sz="2400" dirty="0" smtClean="0">
                <a:latin typeface="Verdana" pitchFamily="34" charset="0"/>
              </a:rPr>
              <a:t>    1. </a:t>
            </a:r>
            <a:r>
              <a:rPr lang="cs-CZ" sz="2400" dirty="0" err="1" smtClean="0">
                <a:latin typeface="Verdana" pitchFamily="34" charset="0"/>
              </a:rPr>
              <a:t>ethen</a:t>
            </a:r>
            <a:r>
              <a:rPr lang="cs-CZ" sz="2400" dirty="0">
                <a:latin typeface="Verdana" pitchFamily="34" charset="0"/>
              </a:rPr>
              <a:t>	</a:t>
            </a: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</a:t>
            </a:r>
            <a:r>
              <a:rPr lang="cs-CZ" sz="2400" baseline="-25000" dirty="0" smtClean="0">
                <a:latin typeface="Verdana" pitchFamily="34" charset="0"/>
              </a:rPr>
              <a:t>2	</a:t>
            </a:r>
            <a:r>
              <a:rPr lang="cs-CZ" sz="2400" dirty="0" err="1" smtClean="0">
                <a:latin typeface="Verdana" pitchFamily="34" charset="0"/>
              </a:rPr>
              <a:t>ethylen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2684463" algn="l"/>
                <a:tab pos="5737225" algn="l"/>
              </a:tabLst>
            </a:pPr>
            <a:r>
              <a:rPr lang="cs-CZ" sz="2400" dirty="0" smtClean="0">
                <a:latin typeface="Verdana" pitchFamily="34" charset="0"/>
              </a:rPr>
              <a:t>    2. propen	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=CH–CH</a:t>
            </a:r>
            <a:r>
              <a:rPr lang="cs-CZ" sz="2400" baseline="-25000" dirty="0" smtClean="0">
                <a:latin typeface="Verdana" pitchFamily="34" charset="0"/>
              </a:rPr>
              <a:t>3 	</a:t>
            </a:r>
            <a:r>
              <a:rPr lang="cs-CZ" sz="2400" dirty="0" smtClean="0">
                <a:latin typeface="Verdana" pitchFamily="34" charset="0"/>
              </a:rPr>
              <a:t>propylen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2684463" algn="l"/>
                <a:tab pos="5737225" algn="l"/>
              </a:tabLst>
            </a:pPr>
            <a:r>
              <a:rPr lang="cs-CZ" sz="2400" dirty="0" smtClean="0">
                <a:latin typeface="Verdana" pitchFamily="34" charset="0"/>
              </a:rPr>
              <a:t>    3. but-1-en	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3	</a:t>
            </a:r>
            <a:r>
              <a:rPr lang="cs-CZ" sz="2400" dirty="0" smtClean="0">
                <a:latin typeface="Verdana" pitchFamily="34" charset="0"/>
              </a:rPr>
              <a:t>butylen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but-2-en	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–CH=CH–CH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…</a:t>
            </a:r>
          </a:p>
          <a:p>
            <a:pPr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sp>
        <p:nvSpPr>
          <p:cNvPr id="6148" name="Zástupný symbol pro obsah 7"/>
          <p:cNvSpPr txBox="1">
            <a:spLocks/>
          </p:cNvSpPr>
          <p:nvPr/>
        </p:nvSpPr>
        <p:spPr bwMode="auto">
          <a:xfrm>
            <a:off x="3587378" y="6140451"/>
            <a:ext cx="2635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cs-CZ" dirty="0">
                <a:latin typeface="Verdana" pitchFamily="34" charset="0"/>
              </a:rPr>
              <a:t>Obr. 1  Model </a:t>
            </a:r>
            <a:r>
              <a:rPr lang="cs-CZ" dirty="0" err="1">
                <a:latin typeface="Verdana" pitchFamily="34" charset="0"/>
              </a:rPr>
              <a:t>ethenu</a:t>
            </a:r>
            <a:endParaRPr lang="cs-CZ" dirty="0">
              <a:latin typeface="Calibri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420323"/>
              </p:ext>
            </p:extLst>
          </p:nvPr>
        </p:nvGraphicFramePr>
        <p:xfrm>
          <a:off x="6300192" y="4979812"/>
          <a:ext cx="1550522" cy="146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8" name="ACD/3D" r:id="rId3" imgW="2057400" imgH="2181240" progId="ACD.3D">
                  <p:embed/>
                </p:oleObj>
              </mc:Choice>
              <mc:Fallback>
                <p:oleObj name="ACD/3D" r:id="rId3" imgW="2057400" imgH="2181240" progId="ACD.3D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00192" y="4979812"/>
                        <a:ext cx="1550522" cy="1463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smtClean="0">
                <a:latin typeface="Verdana" pitchFamily="34" charset="0"/>
              </a:rPr>
              <a:t>Uhlovodíkové zbytky alkenů</a:t>
            </a:r>
          </a:p>
        </p:txBody>
      </p:sp>
      <p:sp>
        <p:nvSpPr>
          <p:cNvPr id="3174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uhlovodíkový zbytek vznikne odtržením vodíku       z uhlovodíkového řetězce alkenu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jeho název je odvozen z názvu uhlovodíku přidáním koncovky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–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yl</a:t>
            </a: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3584575" algn="l"/>
              </a:tabLst>
            </a:pPr>
            <a:r>
              <a:rPr lang="cs-CZ" sz="2400" dirty="0" smtClean="0">
                <a:latin typeface="Verdana" pitchFamily="34" charset="0"/>
              </a:rPr>
              <a:t>   </a:t>
            </a:r>
            <a:r>
              <a:rPr lang="cs-CZ" sz="2400" dirty="0" err="1" smtClean="0">
                <a:latin typeface="Verdana" pitchFamily="34" charset="0"/>
              </a:rPr>
              <a:t>ethenyl</a:t>
            </a:r>
            <a:r>
              <a:rPr lang="cs-CZ" sz="2400" dirty="0" smtClean="0">
                <a:latin typeface="Verdana" pitchFamily="34" charset="0"/>
              </a:rPr>
              <a:t>= vinyl	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              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3584575" algn="l"/>
              </a:tabLst>
            </a:pPr>
            <a:r>
              <a:rPr lang="cs-CZ" sz="2400" dirty="0" smtClean="0">
                <a:latin typeface="Verdana" pitchFamily="34" charset="0"/>
              </a:rPr>
              <a:t>   prop-1-enyl	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–CH=CH–     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3584575" algn="l"/>
              </a:tabLst>
            </a:pPr>
            <a:r>
              <a:rPr lang="cs-CZ" sz="2400" dirty="0" smtClean="0">
                <a:latin typeface="Verdana" pitchFamily="34" charset="0"/>
              </a:rPr>
              <a:t>   prop-2-enyl	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</a:t>
            </a:r>
            <a:r>
              <a:rPr lang="cs-CZ" sz="2400" baseline="-25000" dirty="0" smtClean="0">
                <a:latin typeface="Verdana" pitchFamily="34" charset="0"/>
              </a:rPr>
              <a:t> </a:t>
            </a:r>
            <a:endParaRPr lang="cs-CZ" sz="2400" dirty="0" smtClean="0">
              <a:latin typeface="Verdana" pitchFamily="34" charset="0"/>
            </a:endParaRPr>
          </a:p>
          <a:p>
            <a:pPr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 idx="4294967295"/>
          </p:nvPr>
        </p:nvSpPr>
        <p:spPr>
          <a:xfrm>
            <a:off x="683568" y="274638"/>
            <a:ext cx="7546032" cy="1143000"/>
          </a:xfrm>
        </p:spPr>
        <p:txBody>
          <a:bodyPr/>
          <a:lstStyle/>
          <a:p>
            <a:pPr eaLnBrk="1" hangingPunct="1"/>
            <a:r>
              <a:rPr lang="cs-CZ" sz="4000" dirty="0" err="1" smtClean="0">
                <a:latin typeface="Verdana" pitchFamily="34" charset="0"/>
              </a:rPr>
              <a:t>Alkadieny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539552" y="1417638"/>
            <a:ext cx="8229600" cy="5068887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sz="2400" dirty="0" smtClean="0"/>
              <a:t>obecný sumární vzorec C</a:t>
            </a:r>
            <a:r>
              <a:rPr lang="cs-CZ" sz="2400" baseline="-25000" dirty="0" smtClean="0"/>
              <a:t>n</a:t>
            </a:r>
            <a:r>
              <a:rPr lang="cs-CZ" sz="2400" dirty="0" smtClean="0"/>
              <a:t>H</a:t>
            </a:r>
            <a:r>
              <a:rPr lang="cs-CZ" sz="2400" baseline="-25000" dirty="0" smtClean="0"/>
              <a:t>2n-2</a:t>
            </a:r>
          </a:p>
          <a:p>
            <a:pPr marL="182563" indent="-182563"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/>
              <a:t>různě uspořádány dvojné vazby (má to vliv</a:t>
            </a:r>
          </a:p>
          <a:p>
            <a:pPr marL="182563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na vlastnosti sloučenin) – nejdůležitější </a:t>
            </a:r>
          </a:p>
          <a:p>
            <a:pPr marL="182563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/>
              <a:t>s konjugovanými vazbami</a:t>
            </a:r>
          </a:p>
          <a:p>
            <a:pPr marL="185738">
              <a:lnSpc>
                <a:spcPct val="100000"/>
              </a:lnSpc>
            </a:pPr>
            <a:r>
              <a:rPr lang="cs-CZ" sz="2400" dirty="0" smtClean="0"/>
              <a:t>názvosloví: kmen názvu + písmeno a + číselné označení polohy dvojné vazby + zakončení </a:t>
            </a:r>
            <a:r>
              <a:rPr lang="cs-CZ" sz="2400" dirty="0" smtClean="0">
                <a:solidFill>
                  <a:srgbClr val="FF0000"/>
                </a:solidFill>
              </a:rPr>
              <a:t>–dien</a:t>
            </a:r>
          </a:p>
          <a:p>
            <a:pPr marL="0" indent="0" eaLnBrk="1" hangingPunct="1">
              <a:buNone/>
            </a:pPr>
            <a:r>
              <a:rPr lang="cs-CZ" sz="2400" dirty="0" smtClean="0">
                <a:latin typeface="Verdana" pitchFamily="34" charset="0"/>
              </a:rPr>
              <a:t>        </a:t>
            </a:r>
          </a:p>
          <a:p>
            <a:pPr eaLnBrk="1" hangingPunct="1"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            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=CH–CH=CH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           </a:t>
            </a:r>
            <a:r>
              <a:rPr lang="cs-CZ" sz="2400" dirty="0" smtClean="0">
                <a:latin typeface="Verdana" pitchFamily="34" charset="0"/>
              </a:rPr>
              <a:t>buta-1,3-dien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 idx="4294967295"/>
          </p:nvPr>
        </p:nvSpPr>
        <p:spPr>
          <a:xfrm>
            <a:off x="1043608" y="274638"/>
            <a:ext cx="7185992" cy="1143000"/>
          </a:xfrm>
        </p:spPr>
        <p:txBody>
          <a:bodyPr/>
          <a:lstStyle/>
          <a:p>
            <a:pPr eaLnBrk="1" hangingPunct="1"/>
            <a:r>
              <a:rPr lang="cs-CZ" sz="4000" dirty="0" err="1" smtClean="0">
                <a:latin typeface="Verdana" pitchFamily="34" charset="0"/>
              </a:rPr>
              <a:t>Alkyny</a:t>
            </a:r>
            <a:endParaRPr lang="cs-CZ" sz="4000" dirty="0" smtClean="0">
              <a:latin typeface="Verdana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914400" y="1341438"/>
            <a:ext cx="8229600" cy="5068887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endParaRPr lang="cs-CZ" sz="2400" baseline="-25000" dirty="0" smtClean="0">
              <a:latin typeface="Verdana" pitchFamily="34" charset="0"/>
            </a:endParaRPr>
          </a:p>
          <a:p>
            <a:pPr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obecný sumární vzorec C</a:t>
            </a:r>
            <a:r>
              <a:rPr lang="cs-CZ" sz="2400" baseline="-25000" dirty="0" smtClean="0">
                <a:latin typeface="Verdana" pitchFamily="34" charset="0"/>
              </a:rPr>
              <a:t>n</a:t>
            </a:r>
            <a:r>
              <a:rPr lang="cs-CZ" sz="2400" dirty="0" smtClean="0">
                <a:latin typeface="Verdana" pitchFamily="34" charset="0"/>
              </a:rPr>
              <a:t>H</a:t>
            </a:r>
            <a:r>
              <a:rPr lang="cs-CZ" sz="2400" baseline="-25000" dirty="0" smtClean="0">
                <a:latin typeface="Verdana" pitchFamily="34" charset="0"/>
              </a:rPr>
              <a:t>2n-2 </a:t>
            </a:r>
            <a:r>
              <a:rPr lang="cs-CZ" sz="2400" dirty="0"/>
              <a:t>– </a:t>
            </a:r>
            <a:r>
              <a:rPr lang="cs-CZ" sz="2400" dirty="0" smtClean="0">
                <a:latin typeface="Verdana" pitchFamily="34" charset="0"/>
              </a:rPr>
              <a:t>izomerní </a:t>
            </a:r>
          </a:p>
          <a:p>
            <a:pPr marL="0" indent="185738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dirty="0" smtClean="0">
                <a:latin typeface="Verdana" pitchFamily="34" charset="0"/>
              </a:rPr>
              <a:t>s </a:t>
            </a:r>
            <a:r>
              <a:rPr lang="cs-CZ" sz="2400" dirty="0" err="1" smtClean="0">
                <a:latin typeface="Verdana" pitchFamily="34" charset="0"/>
              </a:rPr>
              <a:t>alkadieny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jedna trojná vazba</a:t>
            </a:r>
          </a:p>
          <a:p>
            <a:pPr eaLnBrk="1" hangingPunct="1">
              <a:lnSpc>
                <a:spcPct val="100000"/>
              </a:lnSpc>
            </a:pPr>
            <a:r>
              <a:rPr lang="cs-CZ" sz="2400" dirty="0" smtClean="0">
                <a:latin typeface="Verdana" pitchFamily="34" charset="0"/>
              </a:rPr>
              <a:t>názvosloví: kmen názvu + číselné označení polohy dvojné vazby + zakončení 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–</a:t>
            </a:r>
            <a:r>
              <a:rPr lang="cs-CZ" sz="2400" dirty="0" err="1" smtClean="0">
                <a:solidFill>
                  <a:srgbClr val="FF0000"/>
                </a:solidFill>
                <a:latin typeface="Verdana" pitchFamily="34" charset="0"/>
              </a:rPr>
              <a:t>yn</a:t>
            </a: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lnSpc>
                <a:spcPct val="100000"/>
              </a:lnSpc>
              <a:buNone/>
              <a:tabLst>
                <a:tab pos="4129088" algn="l"/>
              </a:tabLst>
            </a:pPr>
            <a:r>
              <a:rPr lang="cs-CZ" sz="2400" dirty="0" smtClean="0">
                <a:latin typeface="Verdana" pitchFamily="34" charset="0"/>
              </a:rPr>
              <a:t>      1. </a:t>
            </a:r>
            <a:r>
              <a:rPr lang="cs-CZ" sz="2400" dirty="0" err="1" smtClean="0">
                <a:latin typeface="Verdana" pitchFamily="34" charset="0"/>
              </a:rPr>
              <a:t>ethyn</a:t>
            </a:r>
            <a:r>
              <a:rPr lang="cs-CZ" sz="2400" dirty="0" smtClean="0">
                <a:latin typeface="Verdana" pitchFamily="34" charset="0"/>
              </a:rPr>
              <a:t> = acetylen	CH≡CH</a:t>
            </a:r>
          </a:p>
          <a:p>
            <a:pPr marL="0" indent="0" eaLnBrk="1" hangingPunct="1">
              <a:lnSpc>
                <a:spcPct val="100000"/>
              </a:lnSpc>
              <a:buNone/>
              <a:tabLst>
                <a:tab pos="4129088" algn="l"/>
              </a:tabLst>
            </a:pPr>
            <a:r>
              <a:rPr lang="cs-CZ" sz="2400" dirty="0" smtClean="0">
                <a:latin typeface="Verdana" pitchFamily="34" charset="0"/>
              </a:rPr>
              <a:t>      2. </a:t>
            </a:r>
            <a:r>
              <a:rPr lang="cs-CZ" sz="2400" dirty="0" err="1" smtClean="0">
                <a:latin typeface="Verdana" pitchFamily="34" charset="0"/>
              </a:rPr>
              <a:t>propyn</a:t>
            </a:r>
            <a:r>
              <a:rPr lang="cs-CZ" sz="2400" dirty="0">
                <a:latin typeface="Verdana" pitchFamily="34" charset="0"/>
              </a:rPr>
              <a:t>	</a:t>
            </a:r>
            <a:r>
              <a:rPr lang="cs-CZ" sz="2400" dirty="0" smtClean="0">
                <a:latin typeface="Verdana" pitchFamily="34" charset="0"/>
              </a:rPr>
              <a:t>CH≡C–CH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  </a:t>
            </a:r>
            <a:r>
              <a:rPr lang="cs-CZ" sz="2400" dirty="0" smtClean="0">
                <a:latin typeface="Verdana" pitchFamily="34" charset="0"/>
              </a:rPr>
              <a:t>…</a:t>
            </a: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            </a:t>
            </a:r>
            <a:endParaRPr lang="cs-CZ" sz="2400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      </a:t>
            </a:r>
          </a:p>
          <a:p>
            <a:pPr eaLnBrk="1" hangingPunct="1"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Pokus: </a:t>
            </a:r>
            <a:r>
              <a:rPr lang="cs-CZ" sz="2400" dirty="0" smtClean="0">
                <a:latin typeface="Verdana" pitchFamily="34" charset="0"/>
                <a:hlinkClick r:id="rId2"/>
              </a:rPr>
              <a:t>Příprava </a:t>
            </a:r>
            <a:r>
              <a:rPr lang="cs-CZ" sz="2400" dirty="0" err="1" smtClean="0">
                <a:latin typeface="Verdana" pitchFamily="34" charset="0"/>
                <a:hlinkClick r:id="rId2"/>
              </a:rPr>
              <a:t>ethynu</a:t>
            </a:r>
            <a:r>
              <a:rPr lang="cs-CZ" sz="2400" dirty="0" smtClean="0">
                <a:latin typeface="Verdana" pitchFamily="34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</p:spPr>
        <p:txBody>
          <a:bodyPr>
            <a:no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Názvosloví alkenů a </a:t>
            </a:r>
            <a:r>
              <a:rPr lang="cs-CZ" sz="4000" dirty="0" err="1" smtClean="0">
                <a:latin typeface="Verdana" pitchFamily="34" charset="0"/>
              </a:rPr>
              <a:t>alkadienů</a:t>
            </a:r>
            <a:r>
              <a:rPr lang="cs-CZ" sz="4000" dirty="0" smtClean="0">
                <a:latin typeface="Verdana" pitchFamily="34" charset="0"/>
              </a:rPr>
              <a:t> a </a:t>
            </a:r>
            <a:r>
              <a:rPr lang="cs-CZ" sz="4000" dirty="0" err="1" smtClean="0">
                <a:latin typeface="Verdana" pitchFamily="34" charset="0"/>
              </a:rPr>
              <a:t>alkynů</a:t>
            </a:r>
            <a:r>
              <a:rPr lang="cs-CZ" sz="4000" dirty="0" smtClean="0">
                <a:latin typeface="Verdana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752975"/>
          </a:xfrm>
        </p:spPr>
        <p:txBody>
          <a:bodyPr>
            <a:normAutofit fontScale="92500" lnSpcReduction="20000"/>
          </a:bodyPr>
          <a:lstStyle/>
          <a:p>
            <a:pPr marL="609600" indent="-60960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r>
              <a:rPr lang="cs-CZ" sz="2600" dirty="0" smtClean="0">
                <a:latin typeface="Verdana" pitchFamily="34" charset="0"/>
              </a:rPr>
              <a:t>Tvorba názvu:</a:t>
            </a:r>
          </a:p>
          <a:p>
            <a:pPr marL="609600" indent="-609600" eaLnBrk="1" hangingPunct="1">
              <a:lnSpc>
                <a:spcPct val="100000"/>
              </a:lnSpc>
              <a:spcBef>
                <a:spcPct val="0"/>
              </a:spcBef>
              <a:buFont typeface="Arial" charset="0"/>
              <a:buNone/>
            </a:pPr>
            <a:endParaRPr lang="cs-CZ" sz="2600" dirty="0" smtClean="0">
              <a:latin typeface="Verdana" pitchFamily="34" charset="0"/>
            </a:endParaRPr>
          </a:p>
          <a:p>
            <a:pPr marL="609600" indent="-609600" eaLnBrk="1" hangingPunct="1">
              <a:lnSpc>
                <a:spcPct val="110000"/>
              </a:lnSpc>
              <a:spcBef>
                <a:spcPct val="0"/>
              </a:spcBef>
              <a:buFont typeface="Arial" charset="0"/>
              <a:buAutoNum type="arabicPeriod"/>
            </a:pPr>
            <a:r>
              <a:rPr lang="cs-CZ" sz="2600" dirty="0" smtClean="0">
                <a:latin typeface="Verdana" pitchFamily="34" charset="0"/>
              </a:rPr>
              <a:t>Řetězec očíslujeme tak, aby dvojná vazba měla co nejmenší číslo (menší číslo z těch, mezi kterými je) a toto číslo napíšeme v názvu před příslušnou koncovku.</a:t>
            </a:r>
          </a:p>
          <a:p>
            <a:pPr marL="609600" indent="-609600" eaLnBrk="1" hangingPunct="1">
              <a:lnSpc>
                <a:spcPct val="110000"/>
              </a:lnSpc>
              <a:buFont typeface="Arial" charset="0"/>
              <a:buAutoNum type="arabicPeriod"/>
            </a:pPr>
            <a:r>
              <a:rPr lang="cs-CZ" sz="2600" dirty="0" smtClean="0">
                <a:latin typeface="Verdana" pitchFamily="34" charset="0"/>
              </a:rPr>
              <a:t>Uhlovodíkové zbytky pojmenujeme, určíme jejich polohu na hlavním očíslovaném řetězci pomocí číslic a seřadíme uhlovodíkové zbytky podle abecedy; pokud je několik stejných zbytků, určíme jejich počet předponami.</a:t>
            </a:r>
          </a:p>
          <a:p>
            <a:pPr marL="609600" indent="-609600">
              <a:lnSpc>
                <a:spcPct val="110000"/>
              </a:lnSpc>
              <a:buFont typeface="Arial" charset="0"/>
              <a:buAutoNum type="arabicPeriod"/>
            </a:pPr>
            <a:r>
              <a:rPr lang="cs-CZ" sz="2600" dirty="0" smtClean="0">
                <a:latin typeface="Verdana" pitchFamily="34" charset="0"/>
              </a:rPr>
              <a:t>Dvojná vazba má přednost před trojnou, při  číslování i při psaní názvu.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237"/>
          </a:xfrm>
        </p:spPr>
        <p:txBody>
          <a:bodyPr>
            <a:noAutofit/>
          </a:bodyPr>
          <a:lstStyle/>
          <a:p>
            <a:pPr eaLnBrk="1" hangingPunct="1"/>
            <a:r>
              <a:rPr lang="cs-CZ" sz="4000" dirty="0" smtClean="0">
                <a:latin typeface="Verdana" pitchFamily="34" charset="0"/>
              </a:rPr>
              <a:t>Názvosloví alkenů, </a:t>
            </a:r>
            <a:r>
              <a:rPr lang="cs-CZ" sz="4000" dirty="0" err="1" smtClean="0">
                <a:latin typeface="Verdana" pitchFamily="34" charset="0"/>
              </a:rPr>
              <a:t>alkadienů</a:t>
            </a:r>
            <a:r>
              <a:rPr lang="cs-CZ" sz="4000" dirty="0" smtClean="0">
                <a:latin typeface="Verdana" pitchFamily="34" charset="0"/>
              </a:rPr>
              <a:t> a </a:t>
            </a:r>
            <a:r>
              <a:rPr lang="cs-CZ" sz="4000" dirty="0" err="1" smtClean="0">
                <a:latin typeface="Verdana" pitchFamily="34" charset="0"/>
              </a:rPr>
              <a:t>alkynů</a:t>
            </a:r>
            <a:r>
              <a:rPr lang="cs-CZ" sz="4000" dirty="0" smtClean="0">
                <a:latin typeface="Verdana" pitchFamily="34" charset="0"/>
              </a:rPr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896569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Napište název sloučeniny: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latin typeface="Verdana" pitchFamily="34" charset="0"/>
              </a:rPr>
              <a:t>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–CH=CH–CH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</a:t>
            </a:r>
            <a:r>
              <a:rPr lang="cs-CZ" sz="2400" baseline="-25000" dirty="0" smtClean="0">
                <a:latin typeface="Verdana" pitchFamily="34" charset="0"/>
              </a:rPr>
              <a:t>3</a:t>
            </a:r>
            <a:r>
              <a:rPr lang="cs-CZ" sz="2400" dirty="0" smtClean="0">
                <a:latin typeface="Verdana" pitchFamily="34" charset="0"/>
              </a:rPr>
              <a:t>   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hept-3-en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solidFill>
                <a:srgbClr val="FF0000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</a:pPr>
            <a:endParaRPr lang="cs-CZ" sz="2400" baseline="-25000" dirty="0" smtClean="0">
              <a:latin typeface="Verdana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cs-CZ" sz="2400" baseline="-25000" dirty="0" smtClean="0">
                <a:latin typeface="Verdana" pitchFamily="34" charset="0"/>
              </a:rPr>
              <a:t>               </a:t>
            </a:r>
          </a:p>
          <a:p>
            <a:pPr marL="0" indent="0" eaLnBrk="1" hangingPunct="1">
              <a:buFontTx/>
              <a:buNone/>
            </a:pPr>
            <a:r>
              <a:rPr lang="cs-CZ" sz="2400" baseline="-25000" dirty="0" smtClean="0">
                <a:latin typeface="Verdana" pitchFamily="34" charset="0"/>
              </a:rPr>
              <a:t>            </a:t>
            </a:r>
            <a:r>
              <a:rPr lang="cs-CZ" sz="2400" dirty="0" smtClean="0">
                <a:latin typeface="Verdana" pitchFamily="34" charset="0"/>
              </a:rPr>
              <a:t>                   </a:t>
            </a:r>
          </a:p>
          <a:p>
            <a:pPr marL="0" indent="0" eaLnBrk="1" hangingPunct="1">
              <a:buFontTx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2-methyl-buta-1,3-dien = isopren</a:t>
            </a:r>
          </a:p>
          <a:p>
            <a:pPr marL="0" indent="0" eaLnBrk="1" hangingPunct="1">
              <a:buFontTx/>
              <a:buNone/>
            </a:pPr>
            <a:endParaRPr lang="cs-CZ" sz="2400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cs-CZ" sz="2400" dirty="0" smtClean="0">
                <a:latin typeface="Verdana" pitchFamily="34" charset="0"/>
              </a:rPr>
              <a:t>CH≡C–CH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r>
              <a:rPr lang="cs-CZ" sz="2400" dirty="0" smtClean="0">
                <a:latin typeface="Verdana" pitchFamily="34" charset="0"/>
              </a:rPr>
              <a:t>–CH=CH</a:t>
            </a:r>
            <a:r>
              <a:rPr lang="cs-CZ" sz="2400" baseline="-25000" dirty="0" smtClean="0">
                <a:latin typeface="Verdana" pitchFamily="34" charset="0"/>
              </a:rPr>
              <a:t>2</a:t>
            </a:r>
            <a:endParaRPr lang="cs-CZ" sz="2400" dirty="0" smtClean="0"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cs-CZ" sz="2400" dirty="0" smtClean="0">
              <a:solidFill>
                <a:schemeClr val="accent2"/>
              </a:solidFill>
              <a:latin typeface="Verdana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r>
              <a:rPr lang="cs-CZ" sz="2400" dirty="0" smtClean="0">
                <a:solidFill>
                  <a:srgbClr val="FF0000"/>
                </a:solidFill>
                <a:latin typeface="Verdana" pitchFamily="34" charset="0"/>
              </a:rPr>
              <a:t>pent-1-en-4-yn</a:t>
            </a:r>
          </a:p>
          <a:p>
            <a:pPr marL="0" indent="0" eaLnBrk="1" hangingPunct="1">
              <a:buFont typeface="Arial" charset="0"/>
              <a:buNone/>
            </a:pPr>
            <a:endParaRPr lang="cs-CZ" sz="2400" dirty="0" smtClean="0">
              <a:latin typeface="Verdana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" name="Rovnice" r:id="rId4" imgW="114120" imgH="215640" progId="Equation.3">
                  <p:embed/>
                </p:oleObj>
              </mc:Choice>
              <mc:Fallback>
                <p:oleObj name="Rovnice" r:id="rId4" imgW="114120" imgH="2156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3513509"/>
            <a:ext cx="2788724" cy="94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rganika_motiv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ka_motiv" id="{76EBF333-FE0F-4909-A21F-77FC70645D9E}" vid="{99EEB8F3-D527-454D-9E3F-197A0EA58350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organika_motiv</Template>
  <TotalTime>4690</TotalTime>
  <Words>859</Words>
  <Application>Microsoft Office PowerPoint</Application>
  <PresentationFormat>Předvádění na obrazovce (4:3)</PresentationFormat>
  <Paragraphs>178</Paragraphs>
  <Slides>21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21</vt:i4>
      </vt:variant>
    </vt:vector>
  </HeadingPairs>
  <TitlesOfParts>
    <vt:vector size="30" baseType="lpstr">
      <vt:lpstr>Arial</vt:lpstr>
      <vt:lpstr>Calibri</vt:lpstr>
      <vt:lpstr>Consolas</vt:lpstr>
      <vt:lpstr>Verdana</vt:lpstr>
      <vt:lpstr>organika_motiv</vt:lpstr>
      <vt:lpstr>ACD/3D</vt:lpstr>
      <vt:lpstr>Rovnice</vt:lpstr>
      <vt:lpstr>ChemSketch</vt:lpstr>
      <vt:lpstr>ACD/ChemSketch</vt:lpstr>
      <vt:lpstr>Prezentace aplikace PowerPoint</vt:lpstr>
      <vt:lpstr>Prezentace aplikace PowerPoint</vt:lpstr>
      <vt:lpstr>Alkeny, alkadieny a alkyny</vt:lpstr>
      <vt:lpstr>Alkeny</vt:lpstr>
      <vt:lpstr>Uhlovodíkové zbytky alkenů</vt:lpstr>
      <vt:lpstr>Alkadieny</vt:lpstr>
      <vt:lpstr>Alkyny</vt:lpstr>
      <vt:lpstr>Názvosloví alkenů a alkadienů a alkynů </vt:lpstr>
      <vt:lpstr>Názvosloví alkenů, alkadienů a alkynů </vt:lpstr>
      <vt:lpstr>Názvosloví alkenů, alkynů </vt:lpstr>
      <vt:lpstr>Izomerie</vt:lpstr>
      <vt:lpstr>Chemické vlastnosti </vt:lpstr>
      <vt:lpstr>Chemické vlastnosti</vt:lpstr>
      <vt:lpstr>Polyethylen (PE)</vt:lpstr>
      <vt:lpstr>Polyethylen (PE)</vt:lpstr>
      <vt:lpstr>Zástupci alkenů, alkadienů</vt:lpstr>
      <vt:lpstr>Zástupci alkenů, alkadienů</vt:lpstr>
      <vt:lpstr>Zástupce alkynů</vt:lpstr>
      <vt:lpstr>Prezentace aplikace PowerPoint</vt:lpstr>
      <vt:lpstr>Seznam obrázků:</vt:lpstr>
      <vt:lpstr>Použité zdroje: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CHEMIE</dc:title>
  <dc:creator>Zdenek Topfer</dc:creator>
  <cp:lastModifiedBy>Ivana Töpferová</cp:lastModifiedBy>
  <cp:revision>467</cp:revision>
  <dcterms:created xsi:type="dcterms:W3CDTF">2012-09-09T15:49:48Z</dcterms:created>
  <dcterms:modified xsi:type="dcterms:W3CDTF">2013-04-28T19:12:03Z</dcterms:modified>
</cp:coreProperties>
</file>