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9" r:id="rId1"/>
  </p:sldMasterIdLst>
  <p:notesMasterIdLst>
    <p:notesMasterId r:id="rId18"/>
  </p:notesMasterIdLst>
  <p:handoutMasterIdLst>
    <p:handoutMasterId r:id="rId19"/>
  </p:handoutMasterIdLst>
  <p:sldIdLst>
    <p:sldId id="277" r:id="rId2"/>
    <p:sldId id="278" r:id="rId3"/>
    <p:sldId id="256" r:id="rId4"/>
    <p:sldId id="279" r:id="rId5"/>
    <p:sldId id="303" r:id="rId6"/>
    <p:sldId id="306" r:id="rId7"/>
    <p:sldId id="307" r:id="rId8"/>
    <p:sldId id="310" r:id="rId9"/>
    <p:sldId id="305" r:id="rId10"/>
    <p:sldId id="294" r:id="rId11"/>
    <p:sldId id="297" r:id="rId12"/>
    <p:sldId id="309" r:id="rId13"/>
    <p:sldId id="285" r:id="rId14"/>
    <p:sldId id="308" r:id="rId15"/>
    <p:sldId id="271" r:id="rId16"/>
    <p:sldId id="270" r:id="rId1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C7FF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CEE00D-1BB6-4A8D-8B0A-19ED2CA3B63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9B5BEDCA-AE89-4724-89B4-F4E2B2251DB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areny</a:t>
          </a:r>
          <a:endParaRPr kumimoji="0" lang="cs-CZ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gm:t>
    </dgm:pt>
    <dgm:pt modelId="{36DB888F-8901-475F-93B1-4EF16E507338}" type="parTrans" cxnId="{5C0EDA6B-6825-4380-BD58-E4D3FA4320FF}">
      <dgm:prSet/>
      <dgm:spPr/>
      <dgm:t>
        <a:bodyPr/>
        <a:lstStyle/>
        <a:p>
          <a:endParaRPr lang="cs-CZ"/>
        </a:p>
      </dgm:t>
    </dgm:pt>
    <dgm:pt modelId="{AF0E6DE3-02D3-4BD6-BDD4-2E00A4617EB7}" type="sibTrans" cxnId="{5C0EDA6B-6825-4380-BD58-E4D3FA4320FF}">
      <dgm:prSet/>
      <dgm:spPr/>
      <dgm:t>
        <a:bodyPr/>
        <a:lstStyle/>
        <a:p>
          <a:endParaRPr lang="cs-CZ"/>
        </a:p>
      </dgm:t>
    </dgm:pt>
    <dgm:pt modelId="{B77ABA33-CC5F-4B40-97FA-FC50607B25F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jednojaderné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(monocyklické)</a:t>
          </a:r>
        </a:p>
      </dgm:t>
    </dgm:pt>
    <dgm:pt modelId="{6B1156EF-336C-47F0-8B9C-757FA4DE6047}" type="parTrans" cxnId="{096EA035-AC27-4FA9-B1E5-CB1AEFFC4C14}">
      <dgm:prSet/>
      <dgm:spPr/>
      <dgm:t>
        <a:bodyPr/>
        <a:lstStyle/>
        <a:p>
          <a:endParaRPr lang="cs-CZ"/>
        </a:p>
      </dgm:t>
    </dgm:pt>
    <dgm:pt modelId="{8AC7FFF0-E798-4AC3-B339-D844D7FAAA3F}" type="sibTrans" cxnId="{096EA035-AC27-4FA9-B1E5-CB1AEFFC4C14}">
      <dgm:prSet/>
      <dgm:spPr/>
      <dgm:t>
        <a:bodyPr/>
        <a:lstStyle/>
        <a:p>
          <a:endParaRPr lang="cs-CZ"/>
        </a:p>
      </dgm:t>
    </dgm:pt>
    <dgm:pt modelId="{D85FFEAD-D9A7-4B1F-897C-7B63C00E503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benzen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toluen=</a:t>
          </a:r>
          <a:r>
            <a:rPr kumimoji="0" lang="cs-CZ" sz="24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methylbenzen</a:t>
          </a:r>
          <a:endParaRPr kumimoji="0" lang="cs-CZ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xyleny=</a:t>
          </a:r>
          <a:r>
            <a:rPr kumimoji="0" lang="cs-CZ" sz="24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dimethylbenzeny</a:t>
          </a:r>
          <a:endParaRPr kumimoji="0" lang="cs-CZ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styren=</a:t>
          </a:r>
          <a:r>
            <a:rPr kumimoji="0" lang="cs-CZ" sz="24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vinylbenzen</a:t>
          </a:r>
          <a:endParaRPr kumimoji="0" lang="cs-CZ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gm:t>
    </dgm:pt>
    <dgm:pt modelId="{B5A4122F-F588-4D5A-81F7-6D5CA452C5AB}" type="parTrans" cxnId="{7B02B895-59E6-45C3-9B2E-7AE1D723E5D2}">
      <dgm:prSet/>
      <dgm:spPr/>
      <dgm:t>
        <a:bodyPr/>
        <a:lstStyle/>
        <a:p>
          <a:endParaRPr lang="cs-CZ"/>
        </a:p>
      </dgm:t>
    </dgm:pt>
    <dgm:pt modelId="{F53ADB7C-17D4-4F4E-85C7-7CBD174857CF}" type="sibTrans" cxnId="{7B02B895-59E6-45C3-9B2E-7AE1D723E5D2}">
      <dgm:prSet/>
      <dgm:spPr/>
      <dgm:t>
        <a:bodyPr/>
        <a:lstStyle/>
        <a:p>
          <a:endParaRPr lang="cs-CZ"/>
        </a:p>
      </dgm:t>
    </dgm:pt>
    <dgm:pt modelId="{BA71C0F4-1C39-4A43-A49A-4E674FF896C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vícejaderné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(polycyklické)</a:t>
          </a:r>
        </a:p>
      </dgm:t>
    </dgm:pt>
    <dgm:pt modelId="{52A086FE-0921-4247-A1C6-9581AA0F1281}" type="parTrans" cxnId="{4DD932B6-52B2-4DE9-8EBB-1FA93566A1A3}">
      <dgm:prSet/>
      <dgm:spPr/>
      <dgm:t>
        <a:bodyPr/>
        <a:lstStyle/>
        <a:p>
          <a:endParaRPr lang="cs-CZ"/>
        </a:p>
      </dgm:t>
    </dgm:pt>
    <dgm:pt modelId="{C67E1053-24FD-46AF-8827-8ABB4F9C9C06}" type="sibTrans" cxnId="{4DD932B6-52B2-4DE9-8EBB-1FA93566A1A3}">
      <dgm:prSet/>
      <dgm:spPr/>
      <dgm:t>
        <a:bodyPr/>
        <a:lstStyle/>
        <a:p>
          <a:endParaRPr lang="cs-CZ"/>
        </a:p>
      </dgm:t>
    </dgm:pt>
    <dgm:pt modelId="{A76719F9-0B8D-4AC6-BCDC-F225797C074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naftalen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anthracen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fenanthren</a:t>
          </a:r>
          <a:endParaRPr kumimoji="0" lang="cs-CZ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benzopyren</a:t>
          </a:r>
          <a:endParaRPr kumimoji="0" lang="cs-CZ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78B8C25F-116A-4A37-8718-17BD9FE7228C}" type="parTrans" cxnId="{CB6285A1-6DDF-4B23-98C3-5EDF9E272606}">
      <dgm:prSet/>
      <dgm:spPr/>
      <dgm:t>
        <a:bodyPr/>
        <a:lstStyle/>
        <a:p>
          <a:endParaRPr lang="cs-CZ"/>
        </a:p>
      </dgm:t>
    </dgm:pt>
    <dgm:pt modelId="{C76C1078-3578-4254-A70F-84A9ED41D39D}" type="sibTrans" cxnId="{CB6285A1-6DDF-4B23-98C3-5EDF9E272606}">
      <dgm:prSet/>
      <dgm:spPr/>
      <dgm:t>
        <a:bodyPr/>
        <a:lstStyle/>
        <a:p>
          <a:endParaRPr lang="cs-CZ"/>
        </a:p>
      </dgm:t>
    </dgm:pt>
    <dgm:pt modelId="{2F264CF1-1E01-4D38-AA81-D34E032FDDDE}" type="pres">
      <dgm:prSet presAssocID="{7ECEE00D-1BB6-4A8D-8B0A-19ED2CA3B63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ED8DD1D-7C1E-41D0-90E5-3B92C0F3CC02}" type="pres">
      <dgm:prSet presAssocID="{9B5BEDCA-AE89-4724-89B4-F4E2B2251DBF}" presName="hierRoot1" presStyleCnt="0">
        <dgm:presLayoutVars>
          <dgm:hierBranch/>
        </dgm:presLayoutVars>
      </dgm:prSet>
      <dgm:spPr/>
    </dgm:pt>
    <dgm:pt modelId="{4C493025-76B6-4E51-B72D-386B6D0F98C8}" type="pres">
      <dgm:prSet presAssocID="{9B5BEDCA-AE89-4724-89B4-F4E2B2251DBF}" presName="rootComposite1" presStyleCnt="0"/>
      <dgm:spPr/>
    </dgm:pt>
    <dgm:pt modelId="{7C2A04F5-E931-4B3C-B819-B43C06E7E6DA}" type="pres">
      <dgm:prSet presAssocID="{9B5BEDCA-AE89-4724-89B4-F4E2B2251DBF}" presName="rootText1" presStyleLbl="node0" presStyleIdx="0" presStyleCnt="1" custScaleX="94897" custScaleY="6375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10F5B37-0132-447A-BE35-E40FFCBE29D9}" type="pres">
      <dgm:prSet presAssocID="{9B5BEDCA-AE89-4724-89B4-F4E2B2251DBF}" presName="rootConnector1" presStyleLbl="node1" presStyleIdx="0" presStyleCnt="0"/>
      <dgm:spPr/>
      <dgm:t>
        <a:bodyPr/>
        <a:lstStyle/>
        <a:p>
          <a:endParaRPr lang="cs-CZ"/>
        </a:p>
      </dgm:t>
    </dgm:pt>
    <dgm:pt modelId="{86176251-2000-4658-AC22-5E73AD7D625C}" type="pres">
      <dgm:prSet presAssocID="{9B5BEDCA-AE89-4724-89B4-F4E2B2251DBF}" presName="hierChild2" presStyleCnt="0"/>
      <dgm:spPr/>
    </dgm:pt>
    <dgm:pt modelId="{A29A30E5-9382-4EFF-80A9-46266FD46670}" type="pres">
      <dgm:prSet presAssocID="{6B1156EF-336C-47F0-8B9C-757FA4DE6047}" presName="Name35" presStyleLbl="parChTrans1D2" presStyleIdx="0" presStyleCnt="2"/>
      <dgm:spPr/>
      <dgm:t>
        <a:bodyPr/>
        <a:lstStyle/>
        <a:p>
          <a:endParaRPr lang="cs-CZ"/>
        </a:p>
      </dgm:t>
    </dgm:pt>
    <dgm:pt modelId="{51AE87D9-4CD7-46F6-A7D4-EBB69FBE5D41}" type="pres">
      <dgm:prSet presAssocID="{B77ABA33-CC5F-4B40-97FA-FC50607B25FA}" presName="hierRoot2" presStyleCnt="0">
        <dgm:presLayoutVars>
          <dgm:hierBranch/>
        </dgm:presLayoutVars>
      </dgm:prSet>
      <dgm:spPr/>
    </dgm:pt>
    <dgm:pt modelId="{99012362-CD23-4FD9-8553-FBCEAD9C05FE}" type="pres">
      <dgm:prSet presAssocID="{B77ABA33-CC5F-4B40-97FA-FC50607B25FA}" presName="rootComposite" presStyleCnt="0"/>
      <dgm:spPr/>
    </dgm:pt>
    <dgm:pt modelId="{31A6CAD9-B6E9-4198-9DD6-0D084651B03A}" type="pres">
      <dgm:prSet presAssocID="{B77ABA33-CC5F-4B40-97FA-FC50607B25F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02D8DB0-7B61-43E3-BC06-D6E0631589C2}" type="pres">
      <dgm:prSet presAssocID="{B77ABA33-CC5F-4B40-97FA-FC50607B25FA}" presName="rootConnector" presStyleLbl="node2" presStyleIdx="0" presStyleCnt="2"/>
      <dgm:spPr/>
      <dgm:t>
        <a:bodyPr/>
        <a:lstStyle/>
        <a:p>
          <a:endParaRPr lang="cs-CZ"/>
        </a:p>
      </dgm:t>
    </dgm:pt>
    <dgm:pt modelId="{D94C86B5-13CE-4D81-8087-524E6EBFE20F}" type="pres">
      <dgm:prSet presAssocID="{B77ABA33-CC5F-4B40-97FA-FC50607B25FA}" presName="hierChild4" presStyleCnt="0"/>
      <dgm:spPr/>
    </dgm:pt>
    <dgm:pt modelId="{3F94E731-95DC-4052-B686-C02F3C8562C3}" type="pres">
      <dgm:prSet presAssocID="{B5A4122F-F588-4D5A-81F7-6D5CA452C5AB}" presName="Name35" presStyleLbl="parChTrans1D3" presStyleIdx="0" presStyleCnt="2"/>
      <dgm:spPr/>
      <dgm:t>
        <a:bodyPr/>
        <a:lstStyle/>
        <a:p>
          <a:endParaRPr lang="cs-CZ"/>
        </a:p>
      </dgm:t>
    </dgm:pt>
    <dgm:pt modelId="{5FAB1318-F452-4401-AA81-60B336E1C3AF}" type="pres">
      <dgm:prSet presAssocID="{D85FFEAD-D9A7-4B1F-897C-7B63C00E503B}" presName="hierRoot2" presStyleCnt="0">
        <dgm:presLayoutVars>
          <dgm:hierBranch val="r"/>
        </dgm:presLayoutVars>
      </dgm:prSet>
      <dgm:spPr/>
    </dgm:pt>
    <dgm:pt modelId="{C2B91C5D-E997-446D-A11D-44508579561B}" type="pres">
      <dgm:prSet presAssocID="{D85FFEAD-D9A7-4B1F-897C-7B63C00E503B}" presName="rootComposite" presStyleCnt="0"/>
      <dgm:spPr/>
    </dgm:pt>
    <dgm:pt modelId="{D34F9714-7FB6-4EC4-AE66-54AEB3B7CED2}" type="pres">
      <dgm:prSet presAssocID="{D85FFEAD-D9A7-4B1F-897C-7B63C00E503B}" presName="rootText" presStyleLbl="node3" presStyleIdx="0" presStyleCnt="2" custScaleX="179728" custScaleY="14521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856C18B-00DC-42D7-99B3-655191425A52}" type="pres">
      <dgm:prSet presAssocID="{D85FFEAD-D9A7-4B1F-897C-7B63C00E503B}" presName="rootConnector" presStyleLbl="node3" presStyleIdx="0" presStyleCnt="2"/>
      <dgm:spPr/>
      <dgm:t>
        <a:bodyPr/>
        <a:lstStyle/>
        <a:p>
          <a:endParaRPr lang="cs-CZ"/>
        </a:p>
      </dgm:t>
    </dgm:pt>
    <dgm:pt modelId="{5B4C96B5-8875-47AA-B788-6ADFBAF7BD9A}" type="pres">
      <dgm:prSet presAssocID="{D85FFEAD-D9A7-4B1F-897C-7B63C00E503B}" presName="hierChild4" presStyleCnt="0"/>
      <dgm:spPr/>
    </dgm:pt>
    <dgm:pt modelId="{D31E4266-28D4-44A7-A878-4B4FE5CFF07B}" type="pres">
      <dgm:prSet presAssocID="{D85FFEAD-D9A7-4B1F-897C-7B63C00E503B}" presName="hierChild5" presStyleCnt="0"/>
      <dgm:spPr/>
    </dgm:pt>
    <dgm:pt modelId="{4F697490-ADD9-49F9-9CAD-EC91478885DF}" type="pres">
      <dgm:prSet presAssocID="{B77ABA33-CC5F-4B40-97FA-FC50607B25FA}" presName="hierChild5" presStyleCnt="0"/>
      <dgm:spPr/>
    </dgm:pt>
    <dgm:pt modelId="{143D08E5-849F-418A-A494-99D1D5F0A2BF}" type="pres">
      <dgm:prSet presAssocID="{52A086FE-0921-4247-A1C6-9581AA0F1281}" presName="Name35" presStyleLbl="parChTrans1D2" presStyleIdx="1" presStyleCnt="2"/>
      <dgm:spPr/>
      <dgm:t>
        <a:bodyPr/>
        <a:lstStyle/>
        <a:p>
          <a:endParaRPr lang="cs-CZ"/>
        </a:p>
      </dgm:t>
    </dgm:pt>
    <dgm:pt modelId="{E0EC81B7-9958-428A-9D7E-A9B4F981E5A5}" type="pres">
      <dgm:prSet presAssocID="{BA71C0F4-1C39-4A43-A49A-4E674FF896C8}" presName="hierRoot2" presStyleCnt="0">
        <dgm:presLayoutVars>
          <dgm:hierBranch/>
        </dgm:presLayoutVars>
      </dgm:prSet>
      <dgm:spPr/>
    </dgm:pt>
    <dgm:pt modelId="{3D2F222D-8257-41A8-A031-7DEC69CE22AA}" type="pres">
      <dgm:prSet presAssocID="{BA71C0F4-1C39-4A43-A49A-4E674FF896C8}" presName="rootComposite" presStyleCnt="0"/>
      <dgm:spPr/>
    </dgm:pt>
    <dgm:pt modelId="{FAC630DA-88ED-4C16-B8A1-2DD7CD6FA29D}" type="pres">
      <dgm:prSet presAssocID="{BA71C0F4-1C39-4A43-A49A-4E674FF896C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0C73C1C-B5B6-4F9F-A789-9F20F6537B6F}" type="pres">
      <dgm:prSet presAssocID="{BA71C0F4-1C39-4A43-A49A-4E674FF896C8}" presName="rootConnector" presStyleLbl="node2" presStyleIdx="1" presStyleCnt="2"/>
      <dgm:spPr/>
      <dgm:t>
        <a:bodyPr/>
        <a:lstStyle/>
        <a:p>
          <a:endParaRPr lang="cs-CZ"/>
        </a:p>
      </dgm:t>
    </dgm:pt>
    <dgm:pt modelId="{AE6946A9-0262-4036-ABA1-FB38EA27F7EB}" type="pres">
      <dgm:prSet presAssocID="{BA71C0F4-1C39-4A43-A49A-4E674FF896C8}" presName="hierChild4" presStyleCnt="0"/>
      <dgm:spPr/>
    </dgm:pt>
    <dgm:pt modelId="{137CE1C8-1BA9-4C98-9100-81003AB79CA8}" type="pres">
      <dgm:prSet presAssocID="{78B8C25F-116A-4A37-8718-17BD9FE7228C}" presName="Name35" presStyleLbl="parChTrans1D3" presStyleIdx="1" presStyleCnt="2"/>
      <dgm:spPr/>
      <dgm:t>
        <a:bodyPr/>
        <a:lstStyle/>
        <a:p>
          <a:endParaRPr lang="cs-CZ"/>
        </a:p>
      </dgm:t>
    </dgm:pt>
    <dgm:pt modelId="{E873843B-C1CE-439A-8C7A-14D189CC1295}" type="pres">
      <dgm:prSet presAssocID="{A76719F9-0B8D-4AC6-BCDC-F225797C074D}" presName="hierRoot2" presStyleCnt="0">
        <dgm:presLayoutVars>
          <dgm:hierBranch val="r"/>
        </dgm:presLayoutVars>
      </dgm:prSet>
      <dgm:spPr/>
    </dgm:pt>
    <dgm:pt modelId="{CF452333-DCEF-4B20-9804-F68320E11071}" type="pres">
      <dgm:prSet presAssocID="{A76719F9-0B8D-4AC6-BCDC-F225797C074D}" presName="rootComposite" presStyleCnt="0"/>
      <dgm:spPr/>
    </dgm:pt>
    <dgm:pt modelId="{0F5CC1AA-E2C1-4E8A-A5F9-4944A5FDEEA5}" type="pres">
      <dgm:prSet presAssocID="{A76719F9-0B8D-4AC6-BCDC-F225797C074D}" presName="rootText" presStyleLbl="node3" presStyleIdx="1" presStyleCnt="2" custScaleX="123318" custScaleY="141745" custLinFactNeighborX="2697" custLinFactNeighborY="16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E8B0224-37D9-49EA-9FE9-815CECA2CB86}" type="pres">
      <dgm:prSet presAssocID="{A76719F9-0B8D-4AC6-BCDC-F225797C074D}" presName="rootConnector" presStyleLbl="node3" presStyleIdx="1" presStyleCnt="2"/>
      <dgm:spPr/>
      <dgm:t>
        <a:bodyPr/>
        <a:lstStyle/>
        <a:p>
          <a:endParaRPr lang="cs-CZ"/>
        </a:p>
      </dgm:t>
    </dgm:pt>
    <dgm:pt modelId="{60E7AF5D-6E09-46B2-B792-02736B324A39}" type="pres">
      <dgm:prSet presAssocID="{A76719F9-0B8D-4AC6-BCDC-F225797C074D}" presName="hierChild4" presStyleCnt="0"/>
      <dgm:spPr/>
    </dgm:pt>
    <dgm:pt modelId="{46B5F1C6-1CC3-42E0-93B3-49F843571069}" type="pres">
      <dgm:prSet presAssocID="{A76719F9-0B8D-4AC6-BCDC-F225797C074D}" presName="hierChild5" presStyleCnt="0"/>
      <dgm:spPr/>
    </dgm:pt>
    <dgm:pt modelId="{19E86D57-CC75-4CBD-B1FB-BEBED2090E95}" type="pres">
      <dgm:prSet presAssocID="{BA71C0F4-1C39-4A43-A49A-4E674FF896C8}" presName="hierChild5" presStyleCnt="0"/>
      <dgm:spPr/>
    </dgm:pt>
    <dgm:pt modelId="{66474BD3-3BE7-491E-88A7-665D1C6CDD6A}" type="pres">
      <dgm:prSet presAssocID="{9B5BEDCA-AE89-4724-89B4-F4E2B2251DBF}" presName="hierChild3" presStyleCnt="0"/>
      <dgm:spPr/>
    </dgm:pt>
  </dgm:ptLst>
  <dgm:cxnLst>
    <dgm:cxn modelId="{7B02B895-59E6-45C3-9B2E-7AE1D723E5D2}" srcId="{B77ABA33-CC5F-4B40-97FA-FC50607B25FA}" destId="{D85FFEAD-D9A7-4B1F-897C-7B63C00E503B}" srcOrd="0" destOrd="0" parTransId="{B5A4122F-F588-4D5A-81F7-6D5CA452C5AB}" sibTransId="{F53ADB7C-17D4-4F4E-85C7-7CBD174857CF}"/>
    <dgm:cxn modelId="{9E829D25-2854-4E6A-A64B-9EF07E69A3AB}" type="presOf" srcId="{6B1156EF-336C-47F0-8B9C-757FA4DE6047}" destId="{A29A30E5-9382-4EFF-80A9-46266FD46670}" srcOrd="0" destOrd="0" presId="urn:microsoft.com/office/officeart/2005/8/layout/orgChart1"/>
    <dgm:cxn modelId="{1660545C-97E0-4FF4-8D3D-989C3A81A62D}" type="presOf" srcId="{D85FFEAD-D9A7-4B1F-897C-7B63C00E503B}" destId="{D34F9714-7FB6-4EC4-AE66-54AEB3B7CED2}" srcOrd="0" destOrd="0" presId="urn:microsoft.com/office/officeart/2005/8/layout/orgChart1"/>
    <dgm:cxn modelId="{01728473-BBF7-4B93-85F3-531D28FD43AE}" type="presOf" srcId="{B77ABA33-CC5F-4B40-97FA-FC50607B25FA}" destId="{31A6CAD9-B6E9-4198-9DD6-0D084651B03A}" srcOrd="0" destOrd="0" presId="urn:microsoft.com/office/officeart/2005/8/layout/orgChart1"/>
    <dgm:cxn modelId="{A4952AB1-D5DF-43C9-B42E-B948402ACE10}" type="presOf" srcId="{BA71C0F4-1C39-4A43-A49A-4E674FF896C8}" destId="{A0C73C1C-B5B6-4F9F-A789-9F20F6537B6F}" srcOrd="1" destOrd="0" presId="urn:microsoft.com/office/officeart/2005/8/layout/orgChart1"/>
    <dgm:cxn modelId="{5C0EDA6B-6825-4380-BD58-E4D3FA4320FF}" srcId="{7ECEE00D-1BB6-4A8D-8B0A-19ED2CA3B635}" destId="{9B5BEDCA-AE89-4724-89B4-F4E2B2251DBF}" srcOrd="0" destOrd="0" parTransId="{36DB888F-8901-475F-93B1-4EF16E507338}" sibTransId="{AF0E6DE3-02D3-4BD6-BDD4-2E00A4617EB7}"/>
    <dgm:cxn modelId="{A06543C4-E667-4F28-9EA9-CF27BD1D9849}" type="presOf" srcId="{7ECEE00D-1BB6-4A8D-8B0A-19ED2CA3B635}" destId="{2F264CF1-1E01-4D38-AA81-D34E032FDDDE}" srcOrd="0" destOrd="0" presId="urn:microsoft.com/office/officeart/2005/8/layout/orgChart1"/>
    <dgm:cxn modelId="{43B4462A-C898-45FC-9AC2-EFD2F49434B0}" type="presOf" srcId="{9B5BEDCA-AE89-4724-89B4-F4E2B2251DBF}" destId="{7C2A04F5-E931-4B3C-B819-B43C06E7E6DA}" srcOrd="0" destOrd="0" presId="urn:microsoft.com/office/officeart/2005/8/layout/orgChart1"/>
    <dgm:cxn modelId="{3D9520C8-E7A2-4C02-9149-6FC0B6591EB0}" type="presOf" srcId="{A76719F9-0B8D-4AC6-BCDC-F225797C074D}" destId="{CE8B0224-37D9-49EA-9FE9-815CECA2CB86}" srcOrd="1" destOrd="0" presId="urn:microsoft.com/office/officeart/2005/8/layout/orgChart1"/>
    <dgm:cxn modelId="{EBD7E68F-081F-456B-A470-77561F6FFE76}" type="presOf" srcId="{D85FFEAD-D9A7-4B1F-897C-7B63C00E503B}" destId="{3856C18B-00DC-42D7-99B3-655191425A52}" srcOrd="1" destOrd="0" presId="urn:microsoft.com/office/officeart/2005/8/layout/orgChart1"/>
    <dgm:cxn modelId="{ACB00AF3-7AE7-48A1-A39F-7BC8A986B0BA}" type="presOf" srcId="{B5A4122F-F588-4D5A-81F7-6D5CA452C5AB}" destId="{3F94E731-95DC-4052-B686-C02F3C8562C3}" srcOrd="0" destOrd="0" presId="urn:microsoft.com/office/officeart/2005/8/layout/orgChart1"/>
    <dgm:cxn modelId="{072B3353-41A4-47D3-B6DA-FC0E6605819C}" type="presOf" srcId="{B77ABA33-CC5F-4B40-97FA-FC50607B25FA}" destId="{002D8DB0-7B61-43E3-BC06-D6E0631589C2}" srcOrd="1" destOrd="0" presId="urn:microsoft.com/office/officeart/2005/8/layout/orgChart1"/>
    <dgm:cxn modelId="{9983BA68-14D4-4C61-ABE0-2DE6E0D8024C}" type="presOf" srcId="{9B5BEDCA-AE89-4724-89B4-F4E2B2251DBF}" destId="{C10F5B37-0132-447A-BE35-E40FFCBE29D9}" srcOrd="1" destOrd="0" presId="urn:microsoft.com/office/officeart/2005/8/layout/orgChart1"/>
    <dgm:cxn modelId="{096EA035-AC27-4FA9-B1E5-CB1AEFFC4C14}" srcId="{9B5BEDCA-AE89-4724-89B4-F4E2B2251DBF}" destId="{B77ABA33-CC5F-4B40-97FA-FC50607B25FA}" srcOrd="0" destOrd="0" parTransId="{6B1156EF-336C-47F0-8B9C-757FA4DE6047}" sibTransId="{8AC7FFF0-E798-4AC3-B339-D844D7FAAA3F}"/>
    <dgm:cxn modelId="{BE0CC14C-BCBE-4450-BAE5-5E50AA4D693A}" type="presOf" srcId="{52A086FE-0921-4247-A1C6-9581AA0F1281}" destId="{143D08E5-849F-418A-A494-99D1D5F0A2BF}" srcOrd="0" destOrd="0" presId="urn:microsoft.com/office/officeart/2005/8/layout/orgChart1"/>
    <dgm:cxn modelId="{E8A885BA-B214-484C-9769-55A26B1B841D}" type="presOf" srcId="{78B8C25F-116A-4A37-8718-17BD9FE7228C}" destId="{137CE1C8-1BA9-4C98-9100-81003AB79CA8}" srcOrd="0" destOrd="0" presId="urn:microsoft.com/office/officeart/2005/8/layout/orgChart1"/>
    <dgm:cxn modelId="{CB6285A1-6DDF-4B23-98C3-5EDF9E272606}" srcId="{BA71C0F4-1C39-4A43-A49A-4E674FF896C8}" destId="{A76719F9-0B8D-4AC6-BCDC-F225797C074D}" srcOrd="0" destOrd="0" parTransId="{78B8C25F-116A-4A37-8718-17BD9FE7228C}" sibTransId="{C76C1078-3578-4254-A70F-84A9ED41D39D}"/>
    <dgm:cxn modelId="{2D21C20C-A9E5-4847-BE11-6B41A6457478}" type="presOf" srcId="{A76719F9-0B8D-4AC6-BCDC-F225797C074D}" destId="{0F5CC1AA-E2C1-4E8A-A5F9-4944A5FDEEA5}" srcOrd="0" destOrd="0" presId="urn:microsoft.com/office/officeart/2005/8/layout/orgChart1"/>
    <dgm:cxn modelId="{6FB11EFC-565B-4F8A-8C96-0BD76CFC8D32}" type="presOf" srcId="{BA71C0F4-1C39-4A43-A49A-4E674FF896C8}" destId="{FAC630DA-88ED-4C16-B8A1-2DD7CD6FA29D}" srcOrd="0" destOrd="0" presId="urn:microsoft.com/office/officeart/2005/8/layout/orgChart1"/>
    <dgm:cxn modelId="{4DD932B6-52B2-4DE9-8EBB-1FA93566A1A3}" srcId="{9B5BEDCA-AE89-4724-89B4-F4E2B2251DBF}" destId="{BA71C0F4-1C39-4A43-A49A-4E674FF896C8}" srcOrd="1" destOrd="0" parTransId="{52A086FE-0921-4247-A1C6-9581AA0F1281}" sibTransId="{C67E1053-24FD-46AF-8827-8ABB4F9C9C06}"/>
    <dgm:cxn modelId="{43F75DF6-375E-44E0-BCE5-14391F60DAC4}" type="presParOf" srcId="{2F264CF1-1E01-4D38-AA81-D34E032FDDDE}" destId="{1ED8DD1D-7C1E-41D0-90E5-3B92C0F3CC02}" srcOrd="0" destOrd="0" presId="urn:microsoft.com/office/officeart/2005/8/layout/orgChart1"/>
    <dgm:cxn modelId="{06EE3DC8-918E-453D-8C6C-48CDC737C7E7}" type="presParOf" srcId="{1ED8DD1D-7C1E-41D0-90E5-3B92C0F3CC02}" destId="{4C493025-76B6-4E51-B72D-386B6D0F98C8}" srcOrd="0" destOrd="0" presId="urn:microsoft.com/office/officeart/2005/8/layout/orgChart1"/>
    <dgm:cxn modelId="{1577A6A2-E3D5-4C23-8CB7-1B3F4997C6B6}" type="presParOf" srcId="{4C493025-76B6-4E51-B72D-386B6D0F98C8}" destId="{7C2A04F5-E931-4B3C-B819-B43C06E7E6DA}" srcOrd="0" destOrd="0" presId="urn:microsoft.com/office/officeart/2005/8/layout/orgChart1"/>
    <dgm:cxn modelId="{138B6A30-5D96-4826-BCE8-CC33044414BC}" type="presParOf" srcId="{4C493025-76B6-4E51-B72D-386B6D0F98C8}" destId="{C10F5B37-0132-447A-BE35-E40FFCBE29D9}" srcOrd="1" destOrd="0" presId="urn:microsoft.com/office/officeart/2005/8/layout/orgChart1"/>
    <dgm:cxn modelId="{1372417C-6214-4011-8530-5DB54307733D}" type="presParOf" srcId="{1ED8DD1D-7C1E-41D0-90E5-3B92C0F3CC02}" destId="{86176251-2000-4658-AC22-5E73AD7D625C}" srcOrd="1" destOrd="0" presId="urn:microsoft.com/office/officeart/2005/8/layout/orgChart1"/>
    <dgm:cxn modelId="{57D48B24-A490-4919-ABEC-56EFA44AD752}" type="presParOf" srcId="{86176251-2000-4658-AC22-5E73AD7D625C}" destId="{A29A30E5-9382-4EFF-80A9-46266FD46670}" srcOrd="0" destOrd="0" presId="urn:microsoft.com/office/officeart/2005/8/layout/orgChart1"/>
    <dgm:cxn modelId="{BCA4EB35-E51B-4A2A-B00A-ADD27D5757A2}" type="presParOf" srcId="{86176251-2000-4658-AC22-5E73AD7D625C}" destId="{51AE87D9-4CD7-46F6-A7D4-EBB69FBE5D41}" srcOrd="1" destOrd="0" presId="urn:microsoft.com/office/officeart/2005/8/layout/orgChart1"/>
    <dgm:cxn modelId="{950CD9D2-3B92-49AA-BCD6-2719EC9DCCD7}" type="presParOf" srcId="{51AE87D9-4CD7-46F6-A7D4-EBB69FBE5D41}" destId="{99012362-CD23-4FD9-8553-FBCEAD9C05FE}" srcOrd="0" destOrd="0" presId="urn:microsoft.com/office/officeart/2005/8/layout/orgChart1"/>
    <dgm:cxn modelId="{BF36C88B-F68D-4F63-B558-A6B8E1547F90}" type="presParOf" srcId="{99012362-CD23-4FD9-8553-FBCEAD9C05FE}" destId="{31A6CAD9-B6E9-4198-9DD6-0D084651B03A}" srcOrd="0" destOrd="0" presId="urn:microsoft.com/office/officeart/2005/8/layout/orgChart1"/>
    <dgm:cxn modelId="{835D3D65-EB0B-4CFC-A3CF-7D0B507E324A}" type="presParOf" srcId="{99012362-CD23-4FD9-8553-FBCEAD9C05FE}" destId="{002D8DB0-7B61-43E3-BC06-D6E0631589C2}" srcOrd="1" destOrd="0" presId="urn:microsoft.com/office/officeart/2005/8/layout/orgChart1"/>
    <dgm:cxn modelId="{763497A7-470C-40CC-9DF2-C9D9573B6496}" type="presParOf" srcId="{51AE87D9-4CD7-46F6-A7D4-EBB69FBE5D41}" destId="{D94C86B5-13CE-4D81-8087-524E6EBFE20F}" srcOrd="1" destOrd="0" presId="urn:microsoft.com/office/officeart/2005/8/layout/orgChart1"/>
    <dgm:cxn modelId="{BBF2597E-F1FC-4E2D-B0B1-E21E9CD3DCED}" type="presParOf" srcId="{D94C86B5-13CE-4D81-8087-524E6EBFE20F}" destId="{3F94E731-95DC-4052-B686-C02F3C8562C3}" srcOrd="0" destOrd="0" presId="urn:microsoft.com/office/officeart/2005/8/layout/orgChart1"/>
    <dgm:cxn modelId="{868BC71B-C3E1-4E94-89BC-921AE7981F13}" type="presParOf" srcId="{D94C86B5-13CE-4D81-8087-524E6EBFE20F}" destId="{5FAB1318-F452-4401-AA81-60B336E1C3AF}" srcOrd="1" destOrd="0" presId="urn:microsoft.com/office/officeart/2005/8/layout/orgChart1"/>
    <dgm:cxn modelId="{8AFF01C1-43F0-4958-A3A3-4F3A83D79A10}" type="presParOf" srcId="{5FAB1318-F452-4401-AA81-60B336E1C3AF}" destId="{C2B91C5D-E997-446D-A11D-44508579561B}" srcOrd="0" destOrd="0" presId="urn:microsoft.com/office/officeart/2005/8/layout/orgChart1"/>
    <dgm:cxn modelId="{863E00B1-D804-4E84-83A5-7E4E24E0E4CA}" type="presParOf" srcId="{C2B91C5D-E997-446D-A11D-44508579561B}" destId="{D34F9714-7FB6-4EC4-AE66-54AEB3B7CED2}" srcOrd="0" destOrd="0" presId="urn:microsoft.com/office/officeart/2005/8/layout/orgChart1"/>
    <dgm:cxn modelId="{46AE82D4-76D8-437A-AF16-6499D7A650F6}" type="presParOf" srcId="{C2B91C5D-E997-446D-A11D-44508579561B}" destId="{3856C18B-00DC-42D7-99B3-655191425A52}" srcOrd="1" destOrd="0" presId="urn:microsoft.com/office/officeart/2005/8/layout/orgChart1"/>
    <dgm:cxn modelId="{83B9843C-4515-4266-A11A-11727BE7FAB1}" type="presParOf" srcId="{5FAB1318-F452-4401-AA81-60B336E1C3AF}" destId="{5B4C96B5-8875-47AA-B788-6ADFBAF7BD9A}" srcOrd="1" destOrd="0" presId="urn:microsoft.com/office/officeart/2005/8/layout/orgChart1"/>
    <dgm:cxn modelId="{0B8A5A5E-5D17-4B21-8978-1E513FEB98F2}" type="presParOf" srcId="{5FAB1318-F452-4401-AA81-60B336E1C3AF}" destId="{D31E4266-28D4-44A7-A878-4B4FE5CFF07B}" srcOrd="2" destOrd="0" presId="urn:microsoft.com/office/officeart/2005/8/layout/orgChart1"/>
    <dgm:cxn modelId="{C807232E-BCF3-495B-8777-87F68CCB67AD}" type="presParOf" srcId="{51AE87D9-4CD7-46F6-A7D4-EBB69FBE5D41}" destId="{4F697490-ADD9-49F9-9CAD-EC91478885DF}" srcOrd="2" destOrd="0" presId="urn:microsoft.com/office/officeart/2005/8/layout/orgChart1"/>
    <dgm:cxn modelId="{0852AD0A-B417-40AA-A81C-A9828B4E0E0C}" type="presParOf" srcId="{86176251-2000-4658-AC22-5E73AD7D625C}" destId="{143D08E5-849F-418A-A494-99D1D5F0A2BF}" srcOrd="2" destOrd="0" presId="urn:microsoft.com/office/officeart/2005/8/layout/orgChart1"/>
    <dgm:cxn modelId="{9FC96494-3618-42E7-AE76-F3F2A424E53F}" type="presParOf" srcId="{86176251-2000-4658-AC22-5E73AD7D625C}" destId="{E0EC81B7-9958-428A-9D7E-A9B4F981E5A5}" srcOrd="3" destOrd="0" presId="urn:microsoft.com/office/officeart/2005/8/layout/orgChart1"/>
    <dgm:cxn modelId="{55A62ADA-6141-46F6-8B13-B442151D8171}" type="presParOf" srcId="{E0EC81B7-9958-428A-9D7E-A9B4F981E5A5}" destId="{3D2F222D-8257-41A8-A031-7DEC69CE22AA}" srcOrd="0" destOrd="0" presId="urn:microsoft.com/office/officeart/2005/8/layout/orgChart1"/>
    <dgm:cxn modelId="{B8CC3137-35DB-41ED-BB0B-9C3CB88C311D}" type="presParOf" srcId="{3D2F222D-8257-41A8-A031-7DEC69CE22AA}" destId="{FAC630DA-88ED-4C16-B8A1-2DD7CD6FA29D}" srcOrd="0" destOrd="0" presId="urn:microsoft.com/office/officeart/2005/8/layout/orgChart1"/>
    <dgm:cxn modelId="{B05C8580-4197-4D10-9EDF-C5A2C36C4659}" type="presParOf" srcId="{3D2F222D-8257-41A8-A031-7DEC69CE22AA}" destId="{A0C73C1C-B5B6-4F9F-A789-9F20F6537B6F}" srcOrd="1" destOrd="0" presId="urn:microsoft.com/office/officeart/2005/8/layout/orgChart1"/>
    <dgm:cxn modelId="{7B9FA54D-BA02-4C9D-8A3D-13D38360526B}" type="presParOf" srcId="{E0EC81B7-9958-428A-9D7E-A9B4F981E5A5}" destId="{AE6946A9-0262-4036-ABA1-FB38EA27F7EB}" srcOrd="1" destOrd="0" presId="urn:microsoft.com/office/officeart/2005/8/layout/orgChart1"/>
    <dgm:cxn modelId="{CA73306B-7E96-498B-81AA-C7CB2AEC31F3}" type="presParOf" srcId="{AE6946A9-0262-4036-ABA1-FB38EA27F7EB}" destId="{137CE1C8-1BA9-4C98-9100-81003AB79CA8}" srcOrd="0" destOrd="0" presId="urn:microsoft.com/office/officeart/2005/8/layout/orgChart1"/>
    <dgm:cxn modelId="{64A3141E-BD2B-48CC-84D2-3CD56EC53FDD}" type="presParOf" srcId="{AE6946A9-0262-4036-ABA1-FB38EA27F7EB}" destId="{E873843B-C1CE-439A-8C7A-14D189CC1295}" srcOrd="1" destOrd="0" presId="urn:microsoft.com/office/officeart/2005/8/layout/orgChart1"/>
    <dgm:cxn modelId="{FCC3AA57-063C-481A-ABC5-6B8E5F081C8D}" type="presParOf" srcId="{E873843B-C1CE-439A-8C7A-14D189CC1295}" destId="{CF452333-DCEF-4B20-9804-F68320E11071}" srcOrd="0" destOrd="0" presId="urn:microsoft.com/office/officeart/2005/8/layout/orgChart1"/>
    <dgm:cxn modelId="{7FD7E0A8-3501-40A4-8E84-F4F507B8FCA2}" type="presParOf" srcId="{CF452333-DCEF-4B20-9804-F68320E11071}" destId="{0F5CC1AA-E2C1-4E8A-A5F9-4944A5FDEEA5}" srcOrd="0" destOrd="0" presId="urn:microsoft.com/office/officeart/2005/8/layout/orgChart1"/>
    <dgm:cxn modelId="{9BD17C8A-2CA4-4DDA-B153-396D46ED695D}" type="presParOf" srcId="{CF452333-DCEF-4B20-9804-F68320E11071}" destId="{CE8B0224-37D9-49EA-9FE9-815CECA2CB86}" srcOrd="1" destOrd="0" presId="urn:microsoft.com/office/officeart/2005/8/layout/orgChart1"/>
    <dgm:cxn modelId="{BC9EEBB6-0878-47A4-A094-7A17B49F0F83}" type="presParOf" srcId="{E873843B-C1CE-439A-8C7A-14D189CC1295}" destId="{60E7AF5D-6E09-46B2-B792-02736B324A39}" srcOrd="1" destOrd="0" presId="urn:microsoft.com/office/officeart/2005/8/layout/orgChart1"/>
    <dgm:cxn modelId="{F0596FA9-DCBA-4177-A779-37FCDA1E2483}" type="presParOf" srcId="{E873843B-C1CE-439A-8C7A-14D189CC1295}" destId="{46B5F1C6-1CC3-42E0-93B3-49F843571069}" srcOrd="2" destOrd="0" presId="urn:microsoft.com/office/officeart/2005/8/layout/orgChart1"/>
    <dgm:cxn modelId="{150A06E9-A843-4574-A95A-4D5C54D63D1A}" type="presParOf" srcId="{E0EC81B7-9958-428A-9D7E-A9B4F981E5A5}" destId="{19E86D57-CC75-4CBD-B1FB-BEBED2090E95}" srcOrd="2" destOrd="0" presId="urn:microsoft.com/office/officeart/2005/8/layout/orgChart1"/>
    <dgm:cxn modelId="{4802DA9F-BE7D-4047-B234-2E563282C82F}" type="presParOf" srcId="{1ED8DD1D-7C1E-41D0-90E5-3B92C0F3CC02}" destId="{66474BD3-3BE7-491E-88A7-665D1C6CDD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CE1C8-1BA9-4C98-9100-81003AB79CA8}">
      <dsp:nvSpPr>
        <dsp:cNvPr id="0" name=""/>
        <dsp:cNvSpPr/>
      </dsp:nvSpPr>
      <dsp:spPr>
        <a:xfrm>
          <a:off x="6717678" y="2675333"/>
          <a:ext cx="91440" cy="5433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2691"/>
              </a:lnTo>
              <a:lnTo>
                <a:pt x="46605" y="272691"/>
              </a:lnTo>
              <a:lnTo>
                <a:pt x="46605" y="5433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D08E5-849F-418A-A494-99D1D5F0A2BF}">
      <dsp:nvSpPr>
        <dsp:cNvPr id="0" name=""/>
        <dsp:cNvSpPr/>
      </dsp:nvSpPr>
      <dsp:spPr>
        <a:xfrm>
          <a:off x="4540176" y="845446"/>
          <a:ext cx="2223221" cy="541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617"/>
              </a:lnTo>
              <a:lnTo>
                <a:pt x="2223221" y="270617"/>
              </a:lnTo>
              <a:lnTo>
                <a:pt x="2223221" y="5412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4E731-95DC-4052-B686-C02F3C8562C3}">
      <dsp:nvSpPr>
        <dsp:cNvPr id="0" name=""/>
        <dsp:cNvSpPr/>
      </dsp:nvSpPr>
      <dsp:spPr>
        <a:xfrm>
          <a:off x="2271235" y="2675333"/>
          <a:ext cx="91440" cy="5412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12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9A30E5-9382-4EFF-80A9-46266FD46670}">
      <dsp:nvSpPr>
        <dsp:cNvPr id="0" name=""/>
        <dsp:cNvSpPr/>
      </dsp:nvSpPr>
      <dsp:spPr>
        <a:xfrm>
          <a:off x="2316955" y="845446"/>
          <a:ext cx="2223221" cy="541234"/>
        </a:xfrm>
        <a:custGeom>
          <a:avLst/>
          <a:gdLst/>
          <a:ahLst/>
          <a:cxnLst/>
          <a:rect l="0" t="0" r="0" b="0"/>
          <a:pathLst>
            <a:path>
              <a:moveTo>
                <a:pt x="2223221" y="0"/>
              </a:moveTo>
              <a:lnTo>
                <a:pt x="2223221" y="270617"/>
              </a:lnTo>
              <a:lnTo>
                <a:pt x="0" y="270617"/>
              </a:lnTo>
              <a:lnTo>
                <a:pt x="0" y="5412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A04F5-E931-4B3C-B819-B43C06E7E6DA}">
      <dsp:nvSpPr>
        <dsp:cNvPr id="0" name=""/>
        <dsp:cNvSpPr/>
      </dsp:nvSpPr>
      <dsp:spPr>
        <a:xfrm>
          <a:off x="3317284" y="23853"/>
          <a:ext cx="2445785" cy="8215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areny</a:t>
          </a:r>
          <a:endParaRPr kumimoji="0" lang="cs-CZ" sz="2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sp:txBody>
      <dsp:txXfrm>
        <a:off x="3317284" y="23853"/>
        <a:ext cx="2445785" cy="821593"/>
      </dsp:txXfrm>
    </dsp:sp>
    <dsp:sp modelId="{31A6CAD9-B6E9-4198-9DD6-0D084651B03A}">
      <dsp:nvSpPr>
        <dsp:cNvPr id="0" name=""/>
        <dsp:cNvSpPr/>
      </dsp:nvSpPr>
      <dsp:spPr>
        <a:xfrm>
          <a:off x="1028302" y="1386680"/>
          <a:ext cx="2577304" cy="1288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jednojaderné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(monocyklické)</a:t>
          </a:r>
        </a:p>
      </dsp:txBody>
      <dsp:txXfrm>
        <a:off x="1028302" y="1386680"/>
        <a:ext cx="2577304" cy="1288652"/>
      </dsp:txXfrm>
    </dsp:sp>
    <dsp:sp modelId="{D34F9714-7FB6-4EC4-AE66-54AEB3B7CED2}">
      <dsp:nvSpPr>
        <dsp:cNvPr id="0" name=""/>
        <dsp:cNvSpPr/>
      </dsp:nvSpPr>
      <dsp:spPr>
        <a:xfrm>
          <a:off x="885" y="3216567"/>
          <a:ext cx="4632138" cy="18713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benzen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toluen=</a:t>
          </a:r>
          <a:r>
            <a:rPr kumimoji="0" lang="cs-CZ" sz="24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methylbenzen</a:t>
          </a:r>
          <a:endParaRPr kumimoji="0" lang="cs-CZ" sz="2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xyleny=</a:t>
          </a:r>
          <a:r>
            <a:rPr kumimoji="0" lang="cs-CZ" sz="24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dimethylbenzeny</a:t>
          </a:r>
          <a:endParaRPr kumimoji="0" lang="cs-CZ" sz="2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styren=</a:t>
          </a:r>
          <a:r>
            <a:rPr kumimoji="0" lang="cs-CZ" sz="24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vinylbenzen</a:t>
          </a:r>
          <a:endParaRPr kumimoji="0" lang="cs-CZ" sz="2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</dsp:txBody>
      <dsp:txXfrm>
        <a:off x="885" y="3216567"/>
        <a:ext cx="4632138" cy="1871329"/>
      </dsp:txXfrm>
    </dsp:sp>
    <dsp:sp modelId="{FAC630DA-88ED-4C16-B8A1-2DD7CD6FA29D}">
      <dsp:nvSpPr>
        <dsp:cNvPr id="0" name=""/>
        <dsp:cNvSpPr/>
      </dsp:nvSpPr>
      <dsp:spPr>
        <a:xfrm>
          <a:off x="5474746" y="1386680"/>
          <a:ext cx="2577304" cy="1288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vícejaderné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(polycyklické)</a:t>
          </a:r>
        </a:p>
      </dsp:txBody>
      <dsp:txXfrm>
        <a:off x="5474746" y="1386680"/>
        <a:ext cx="2577304" cy="1288652"/>
      </dsp:txXfrm>
    </dsp:sp>
    <dsp:sp modelId="{0F5CC1AA-E2C1-4E8A-A5F9-4944A5FDEEA5}">
      <dsp:nvSpPr>
        <dsp:cNvPr id="0" name=""/>
        <dsp:cNvSpPr/>
      </dsp:nvSpPr>
      <dsp:spPr>
        <a:xfrm>
          <a:off x="5175144" y="3218641"/>
          <a:ext cx="3178280" cy="1826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naftalen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anthracen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fenanthren</a:t>
          </a:r>
          <a:endParaRPr kumimoji="0" lang="cs-CZ" sz="2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sz="24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rPr>
            <a:t>benzopyren</a:t>
          </a:r>
          <a:endParaRPr kumimoji="0" lang="cs-CZ" sz="24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5175144" y="3218641"/>
        <a:ext cx="3178280" cy="1826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4.wmf"/><Relationship Id="rId4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46D0FE9-3E59-4A65-81F3-A19FDD9AEA5B}" type="datetimeFigureOut">
              <a:rPr lang="cs-CZ"/>
              <a:pPr>
                <a:defRPr/>
              </a:pPr>
              <a:t>5.5.2013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AA0902E-A2EC-4600-A9A5-8521D45190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503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BEEEB16-B60A-4B4D-A34B-77A18725E414}" type="datetimeFigureOut">
              <a:rPr lang="cs-CZ"/>
              <a:pPr>
                <a:defRPr/>
              </a:pPr>
              <a:t>5.5.2013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42C790E-A75D-45EA-A6D6-88B72E67EB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283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FCB59A-6F17-48E5-A056-2851C94BD7D5}" type="datetimeFigureOut">
              <a:rPr lang="cs-CZ" smtClean="0"/>
              <a:pPr>
                <a:defRPr/>
              </a:pPr>
              <a:t>5.5.2013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ABE92-0DC6-4739-94FA-0ECB905851D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248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46510-3719-417E-A80F-B2B42820EF58}" type="datetimeFigureOut">
              <a:rPr lang="cs-CZ" smtClean="0"/>
              <a:pPr>
                <a:defRPr/>
              </a:pPr>
              <a:t>5.5.2013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FC6FA-56B5-458A-A6A1-11B55621618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66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1FB6BF-1C34-4E30-AEA6-CE05C523FB47}" type="datetimeFigureOut">
              <a:rPr lang="cs-CZ" smtClean="0"/>
              <a:pPr>
                <a:defRPr/>
              </a:pPr>
              <a:t>5.5.2013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C93CB-C6B9-4F02-8E59-C0D787B5E9F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355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959DB-A2FE-45FD-804B-9AE9B1EF90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352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3C3A01-2846-4EC8-A4CA-CA96DF9F74FE}" type="datetimeFigureOut">
              <a:rPr lang="cs-CZ"/>
              <a:pPr>
                <a:defRPr/>
              </a:pPr>
              <a:t>5.5.2013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0630AD-6021-4AC9-A00E-9AA550A618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964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5ADAC1-4D7F-446E-8EA2-5BA281342A51}" type="datetimeFigureOut">
              <a:rPr lang="cs-CZ" smtClean="0"/>
              <a:pPr>
                <a:defRPr/>
              </a:pPr>
              <a:t>5.5.2013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55C927-717E-4D13-BD70-492EEBEC348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88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1CF30-034F-4D35-A4B7-6E46D8AF2354}" type="datetimeFigureOut">
              <a:rPr lang="cs-CZ" smtClean="0"/>
              <a:pPr>
                <a:defRPr/>
              </a:pPr>
              <a:t>5.5.2013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DA569-2A87-4DC5-B7A1-4F089F79493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211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8EB179-285B-450F-B0BB-D1A8C665782E}" type="datetimeFigureOut">
              <a:rPr lang="cs-CZ" smtClean="0"/>
              <a:pPr>
                <a:defRPr/>
              </a:pPr>
              <a:t>5.5.2013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F0DFA-A472-4A07-8879-3EB4511531B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15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9DDE90-6D3A-4906-A257-13E8A211792B}" type="datetimeFigureOut">
              <a:rPr lang="cs-CZ" smtClean="0"/>
              <a:pPr>
                <a:defRPr/>
              </a:pPr>
              <a:t>5.5.2013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CF059-BFA0-4AAB-AC9C-E97E106CB7A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89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D3A91A-5D5A-465D-BBF9-320503248B28}" type="datetimeFigureOut">
              <a:rPr lang="cs-CZ" smtClean="0"/>
              <a:pPr>
                <a:defRPr/>
              </a:pPr>
              <a:t>5.5.2013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6C692-11D4-4172-AA29-318458F22CE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65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98378D-4713-40C9-B71A-88389CD38BDC}" type="datetimeFigureOut">
              <a:rPr lang="cs-CZ" smtClean="0"/>
              <a:pPr>
                <a:defRPr/>
              </a:pPr>
              <a:t>5.5.2013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68E04-4FC8-4091-A374-19E12044658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06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336E35-DADB-4F43-969B-650595526145}" type="datetimeFigureOut">
              <a:rPr lang="cs-CZ" smtClean="0"/>
              <a:pPr>
                <a:defRPr/>
              </a:pPr>
              <a:t>5.5.2013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C2A3D4-DF93-4C7E-937C-5CE6FD0BD9C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78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540C14-6D18-43D6-92AD-E1A6DD96FC68}" type="datetimeFigureOut">
              <a:rPr lang="cs-CZ" smtClean="0"/>
              <a:pPr>
                <a:defRPr/>
              </a:pPr>
              <a:t>5.5.2013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56129-54F9-47B4-9BF9-6A818422499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25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63000">
              <a:srgbClr val="FFFFB3">
                <a:alpha val="44000"/>
              </a:srgbClr>
            </a:gs>
            <a:gs pos="100000">
              <a:srgbClr val="29C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5ADAC1-4D7F-446E-8EA2-5BA281342A51}" type="datetimeFigureOut">
              <a:rPr lang="cs-CZ" smtClean="0"/>
              <a:pPr>
                <a:defRPr/>
              </a:pPr>
              <a:t>5.5.2013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55C927-717E-4D13-BD70-492EEBEC348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45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embedded&amp;v=oeCe0Eh9QYs#!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image" Target="../media/image10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8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5.png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8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iumchemie.cz/pokus.php?id=36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b="1" dirty="0" err="1">
                <a:ea typeface="Calibri" pitchFamily="34" charset="0"/>
              </a:rPr>
              <a:t>Areny</a:t>
            </a:r>
            <a:r>
              <a:rPr lang="cs-CZ" b="1" dirty="0">
                <a:ea typeface="Calibri" pitchFamily="34" charset="0"/>
              </a:rPr>
              <a:t> </a:t>
            </a: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PaedDr. Ivana Töpferová </a:t>
            </a: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Střední průmyslová škola, Mladá Boleslav, Havlíčkova 456</a:t>
            </a: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CZ.1.07/1.5.00/34.0861</a:t>
            </a: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200" y="365127"/>
            <a:ext cx="8058150" cy="976312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Chemické vlastnosti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288" y="1341438"/>
            <a:ext cx="8229600" cy="4967287"/>
          </a:xfrm>
        </p:spPr>
        <p:txBody>
          <a:bodyPr>
            <a:noAutofit/>
          </a:bodyPr>
          <a:lstStyle/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Substituce </a:t>
            </a:r>
            <a:r>
              <a:rPr lang="cs-CZ" sz="2400" dirty="0" smtClean="0">
                <a:latin typeface="Verdana" pitchFamily="34" charset="0"/>
              </a:rPr>
              <a:t> = halogenace, </a:t>
            </a:r>
            <a:r>
              <a:rPr lang="cs-CZ" sz="2400" dirty="0" smtClean="0">
                <a:latin typeface="Verdana" pitchFamily="34" charset="0"/>
                <a:hlinkClick r:id="rId3"/>
              </a:rPr>
              <a:t>nitrace</a:t>
            </a:r>
            <a:r>
              <a:rPr lang="cs-CZ" sz="2400" dirty="0" smtClean="0">
                <a:latin typeface="Verdana" pitchFamily="34" charset="0"/>
              </a:rPr>
              <a:t>, … </a:t>
            </a: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Napište reakci benzenu s bromem:  </a:t>
            </a: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</a:t>
            </a: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           </a:t>
            </a: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         </a:t>
            </a: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Napište reakci benzenu s kyselinou dusičnou:</a:t>
            </a: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         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Zdrojem aromatických uhlovodíků je ropa a černouhelný dehet.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29" y="2348880"/>
            <a:ext cx="3672407" cy="1181026"/>
          </a:xfrm>
          <a:prstGeom prst="rect">
            <a:avLst/>
          </a:prstGeom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330125"/>
              </p:ext>
            </p:extLst>
          </p:nvPr>
        </p:nvGraphicFramePr>
        <p:xfrm>
          <a:off x="550036" y="4221088"/>
          <a:ext cx="3608387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9" name="ChemSketch" r:id="rId5" imgW="3609000" imgH="1082160" progId="ACD.ChemSketch.20">
                  <p:embed/>
                </p:oleObj>
              </mc:Choice>
              <mc:Fallback>
                <p:oleObj name="ChemSketch" r:id="rId5" imgW="3609000" imgH="108216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036" y="4221088"/>
                        <a:ext cx="3608387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85675" y="385314"/>
            <a:ext cx="7886700" cy="976312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Zástupci </a:t>
            </a:r>
            <a:r>
              <a:rPr lang="cs-CZ" sz="4000" dirty="0" err="1" smtClean="0">
                <a:latin typeface="Verdana" pitchFamily="34" charset="0"/>
              </a:rPr>
              <a:t>arenů</a:t>
            </a:r>
            <a:endParaRPr lang="cs-CZ" sz="4000" dirty="0" smtClean="0">
              <a:latin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1439"/>
            <a:ext cx="8229600" cy="5183981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cs-CZ" sz="9600" dirty="0" smtClean="0">
                <a:solidFill>
                  <a:srgbClr val="FF0000"/>
                </a:solidFill>
                <a:latin typeface="Verdana" pitchFamily="34" charset="0"/>
              </a:rPr>
              <a:t>Benzen </a:t>
            </a:r>
            <a:r>
              <a:rPr lang="cs-CZ" sz="9600" dirty="0" smtClean="0">
                <a:latin typeface="Verdana" pitchFamily="34" charset="0"/>
              </a:rPr>
              <a:t>C</a:t>
            </a:r>
            <a:r>
              <a:rPr lang="cs-CZ" sz="9600" baseline="-25000" dirty="0" smtClean="0">
                <a:latin typeface="Verdana" pitchFamily="34" charset="0"/>
              </a:rPr>
              <a:t>6</a:t>
            </a:r>
            <a:r>
              <a:rPr lang="cs-CZ" sz="9600" dirty="0" smtClean="0">
                <a:latin typeface="Verdana" pitchFamily="34" charset="0"/>
              </a:rPr>
              <a:t>H</a:t>
            </a:r>
            <a:r>
              <a:rPr lang="cs-CZ" sz="9600" baseline="-25000" dirty="0" smtClean="0">
                <a:latin typeface="Verdana" pitchFamily="34" charset="0"/>
              </a:rPr>
              <a:t>6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cs-CZ" sz="9600" dirty="0" smtClean="0">
                <a:latin typeface="Verdana" pitchFamily="34" charset="0"/>
              </a:rPr>
              <a:t>= bezbarvá nasládlá kapalina, těkavá</a:t>
            </a:r>
          </a:p>
          <a:p>
            <a:pPr marL="365125" indent="-365125" eaLnBrk="1" hangingPunct="1">
              <a:lnSpc>
                <a:spcPct val="120000"/>
              </a:lnSpc>
              <a:buFont typeface="Arial" charset="0"/>
              <a:buNone/>
            </a:pPr>
            <a:r>
              <a:rPr lang="cs-CZ" sz="9600" dirty="0" smtClean="0">
                <a:latin typeface="Verdana" pitchFamily="34" charset="0"/>
              </a:rPr>
              <a:t>= zdraví škodlivý, může vyvolat nádorové onemocnění</a:t>
            </a:r>
          </a:p>
          <a:p>
            <a:pPr marL="365125" indent="-365125" eaLnBrk="1" hangingPunct="1">
              <a:lnSpc>
                <a:spcPct val="120000"/>
              </a:lnSpc>
              <a:buFont typeface="Arial" charset="0"/>
              <a:buNone/>
            </a:pPr>
            <a:r>
              <a:rPr lang="cs-CZ" sz="9600" dirty="0" smtClean="0">
                <a:latin typeface="Verdana" pitchFamily="34" charset="0"/>
              </a:rPr>
              <a:t>= používá se k výrobě dalších organických sloučenin, plastů, léčiv, barev, jako rozpouštědlo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cs-CZ" sz="9600" dirty="0" smtClean="0">
                <a:solidFill>
                  <a:srgbClr val="FF0000"/>
                </a:solidFill>
                <a:latin typeface="Verdana" pitchFamily="34" charset="0"/>
              </a:rPr>
              <a:t>Toluen </a:t>
            </a:r>
            <a:r>
              <a:rPr lang="cs-CZ" sz="9600" dirty="0" smtClean="0">
                <a:latin typeface="Verdana" pitchFamily="34" charset="0"/>
              </a:rPr>
              <a:t>C</a:t>
            </a:r>
            <a:r>
              <a:rPr lang="cs-CZ" sz="9600" baseline="-25000" dirty="0" smtClean="0">
                <a:latin typeface="Verdana" pitchFamily="34" charset="0"/>
              </a:rPr>
              <a:t>6</a:t>
            </a:r>
            <a:r>
              <a:rPr lang="cs-CZ" sz="9600" dirty="0" smtClean="0">
                <a:latin typeface="Verdana" pitchFamily="34" charset="0"/>
              </a:rPr>
              <a:t>H</a:t>
            </a:r>
            <a:r>
              <a:rPr lang="cs-CZ" sz="9600" baseline="-25000" dirty="0" smtClean="0">
                <a:latin typeface="Verdana" pitchFamily="34" charset="0"/>
              </a:rPr>
              <a:t>5</a:t>
            </a:r>
            <a:r>
              <a:rPr lang="cs-CZ" sz="9600" dirty="0" smtClean="0">
                <a:latin typeface="Verdana" pitchFamily="34" charset="0"/>
              </a:rPr>
              <a:t>–CH</a:t>
            </a:r>
            <a:r>
              <a:rPr lang="cs-CZ" sz="9600" baseline="-25000" dirty="0" smtClean="0">
                <a:latin typeface="Verdana" pitchFamily="34" charset="0"/>
              </a:rPr>
              <a:t>3</a:t>
            </a:r>
            <a:r>
              <a:rPr lang="cs-CZ" sz="96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cs-CZ" sz="9600" dirty="0" smtClean="0">
                <a:latin typeface="Verdana" pitchFamily="34" charset="0"/>
              </a:rPr>
              <a:t>= bezbarvá těkavá hořlavina s narkotickými účinky</a:t>
            </a:r>
          </a:p>
          <a:p>
            <a:pPr marL="365125" indent="-365125" eaLnBrk="1" hangingPunct="1">
              <a:lnSpc>
                <a:spcPct val="120000"/>
              </a:lnSpc>
              <a:buFont typeface="Arial" charset="0"/>
              <a:buNone/>
            </a:pPr>
            <a:r>
              <a:rPr lang="cs-CZ" sz="9600" dirty="0" smtClean="0">
                <a:latin typeface="Verdana" pitchFamily="34" charset="0"/>
              </a:rPr>
              <a:t>= používá se k výrobě barev, lepidel, výbušniny TNT, sacharinu (umělé sladidlo), jako rozpouštědlo</a:t>
            </a:r>
          </a:p>
          <a:p>
            <a:pPr marL="0" indent="0"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Benzen a toluen 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Zástupný symbol pro obsah 7"/>
          <p:cNvSpPr txBox="1">
            <a:spLocks noGrp="1"/>
          </p:cNvSpPr>
          <p:nvPr>
            <p:ph idx="1"/>
          </p:nvPr>
        </p:nvSpPr>
        <p:spPr bwMode="auto">
          <a:xfrm>
            <a:off x="628650" y="1556792"/>
            <a:ext cx="338981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sz="1800" dirty="0">
                <a:latin typeface="Verdana" pitchFamily="34" charset="0"/>
              </a:rPr>
              <a:t>Obr. </a:t>
            </a:r>
            <a:r>
              <a:rPr lang="cs-CZ" sz="1800" dirty="0" smtClean="0">
                <a:latin typeface="Verdana" pitchFamily="34" charset="0"/>
              </a:rPr>
              <a:t>5 Láhev benzenu </a:t>
            </a:r>
            <a:endParaRPr lang="cs-CZ" sz="1800" dirty="0">
              <a:latin typeface="Calibri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69532"/>
            <a:ext cx="3334895" cy="44465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4968504"/>
            <a:ext cx="2032635" cy="59862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836" y="1969532"/>
            <a:ext cx="4167818" cy="3675300"/>
          </a:xfrm>
          <a:prstGeom prst="rect">
            <a:avLst/>
          </a:prstGeom>
        </p:spPr>
      </p:pic>
      <p:sp>
        <p:nvSpPr>
          <p:cNvPr id="9" name="Zástupný symbol pro obsah 7"/>
          <p:cNvSpPr txBox="1">
            <a:spLocks/>
          </p:cNvSpPr>
          <p:nvPr/>
        </p:nvSpPr>
        <p:spPr bwMode="auto">
          <a:xfrm>
            <a:off x="4283968" y="5923675"/>
            <a:ext cx="396044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0" latinLnBrk="0" hangingPunct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685800" rtl="0" eaLnBrk="0" latinLnBrk="0" hangingPunc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0" latinLnBrk="0" hangingPunc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685800" rtl="0" eaLnBrk="0" latinLnBrk="0" hangingPunc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0" latinLnBrk="0" hangingPunc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None/>
            </a:pPr>
            <a:r>
              <a:rPr lang="cs-CZ" sz="1800" dirty="0" smtClean="0">
                <a:latin typeface="Verdana" pitchFamily="34" charset="0"/>
              </a:rPr>
              <a:t>Obr. 6 Barva obsahující toluen </a:t>
            </a:r>
            <a:endParaRPr lang="cs-CZ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886700" cy="1325563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Zástupci </a:t>
            </a:r>
            <a:r>
              <a:rPr lang="cs-CZ" sz="4000" dirty="0" err="1" smtClean="0">
                <a:latin typeface="Verdana" pitchFamily="34" charset="0"/>
              </a:rPr>
              <a:t>arenů</a:t>
            </a:r>
            <a:endParaRPr lang="cs-CZ" sz="4000" dirty="0" smtClean="0">
              <a:latin typeface="Verdana" pitchFamily="34" charset="0"/>
            </a:endParaRP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327650"/>
          </a:xfrm>
        </p:spPr>
        <p:txBody>
          <a:bodyPr>
            <a:normAutofit fontScale="47500" lnSpcReduction="20000"/>
          </a:bodyPr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cs-CZ" sz="5100" dirty="0">
                <a:solidFill>
                  <a:srgbClr val="FF0000"/>
                </a:solidFill>
                <a:latin typeface="Verdana" pitchFamily="34" charset="0"/>
              </a:rPr>
              <a:t>S</a:t>
            </a:r>
            <a:r>
              <a:rPr lang="cs-CZ" sz="5100" dirty="0" smtClean="0">
                <a:solidFill>
                  <a:srgbClr val="FF0000"/>
                </a:solidFill>
                <a:latin typeface="Verdana" pitchFamily="34" charset="0"/>
              </a:rPr>
              <a:t>tyren </a:t>
            </a:r>
            <a:r>
              <a:rPr lang="cs-CZ" sz="5100" dirty="0" smtClean="0">
                <a:latin typeface="Verdana" pitchFamily="34" charset="0"/>
              </a:rPr>
              <a:t>C</a:t>
            </a:r>
            <a:r>
              <a:rPr lang="cs-CZ" sz="5100" baseline="-25000" dirty="0" smtClean="0">
                <a:latin typeface="Verdana" pitchFamily="34" charset="0"/>
              </a:rPr>
              <a:t>6</a:t>
            </a:r>
            <a:r>
              <a:rPr lang="cs-CZ" sz="5100" dirty="0" smtClean="0">
                <a:latin typeface="Verdana" pitchFamily="34" charset="0"/>
              </a:rPr>
              <a:t>H</a:t>
            </a:r>
            <a:r>
              <a:rPr lang="cs-CZ" sz="5100" baseline="-25000" dirty="0" smtClean="0">
                <a:latin typeface="Verdana" pitchFamily="34" charset="0"/>
              </a:rPr>
              <a:t>5</a:t>
            </a:r>
            <a:r>
              <a:rPr lang="cs-CZ" sz="5100" dirty="0" smtClean="0">
                <a:latin typeface="Verdana" pitchFamily="34" charset="0"/>
              </a:rPr>
              <a:t>–CH=CH</a:t>
            </a:r>
            <a:r>
              <a:rPr lang="cs-CZ" sz="5100" baseline="-25000" dirty="0" smtClean="0">
                <a:latin typeface="Verdana" pitchFamily="34" charset="0"/>
              </a:rPr>
              <a:t>2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cs-CZ" sz="5100" dirty="0" smtClean="0">
                <a:latin typeface="Verdana" pitchFamily="34" charset="0"/>
              </a:rPr>
              <a:t>= bezbarvá až nažloutlá kapalina, těkavá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cs-CZ" sz="5100" dirty="0" smtClean="0">
                <a:latin typeface="Verdana" pitchFamily="34" charset="0"/>
              </a:rPr>
              <a:t>= má nasládlý zápach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cs-CZ" sz="5100" dirty="0" smtClean="0">
                <a:latin typeface="Verdana" pitchFamily="34" charset="0"/>
              </a:rPr>
              <a:t>= jedovatý = karcinogenní</a:t>
            </a:r>
          </a:p>
          <a:p>
            <a:pPr marL="365125" indent="-365125"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cs-CZ" sz="5100" dirty="0" smtClean="0">
                <a:latin typeface="Verdana" pitchFamily="34" charset="0"/>
              </a:rPr>
              <a:t>= používá se jako rozpouštědlo, ředidlo do barev a lepidel (pozor na vdechování par)</a:t>
            </a:r>
          </a:p>
          <a:p>
            <a:pPr marL="365125" indent="-365125"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cs-CZ" sz="5100" dirty="0" smtClean="0">
                <a:latin typeface="Verdana" pitchFamily="34" charset="0"/>
              </a:rPr>
              <a:t>= vyrábí se z něho polystyren (PS) a syntetický kaučuk (spolu s 1,3-butadienem)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endParaRPr lang="cs-CZ" sz="51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endParaRPr lang="cs-CZ" sz="51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cs-CZ" sz="5100" dirty="0" smtClean="0">
                <a:solidFill>
                  <a:srgbClr val="FF0000"/>
                </a:solidFill>
                <a:latin typeface="Verdana" pitchFamily="34" charset="0"/>
              </a:rPr>
              <a:t>Naftalen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cs-CZ" sz="5100" dirty="0" smtClean="0">
                <a:latin typeface="Verdana" pitchFamily="34" charset="0"/>
              </a:rPr>
              <a:t>= bílá krystalická látka, která sublimuje</a:t>
            </a:r>
          </a:p>
          <a:p>
            <a:pPr marL="365125" indent="-365125" eaLnBrk="1" hangingPunct="1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cs-CZ" sz="5100" dirty="0" smtClean="0">
                <a:latin typeface="Verdana" pitchFamily="34" charset="0"/>
              </a:rPr>
              <a:t>= používá se k hubení molů, k výrobě barviv, rozpouštědel a léčiv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graphicFrame>
        <p:nvGraphicFramePr>
          <p:cNvPr id="143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729066"/>
              </p:ext>
            </p:extLst>
          </p:nvPr>
        </p:nvGraphicFramePr>
        <p:xfrm>
          <a:off x="2195736" y="4797152"/>
          <a:ext cx="10144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4" name="ChemSketch" r:id="rId3" imgW="1014840" imgH="642960" progId="ACD.ChemSketch.20">
                  <p:embed/>
                </p:oleObj>
              </mc:Choice>
              <mc:Fallback>
                <p:oleObj name="ChemSketch" r:id="rId3" imgW="1014840" imgH="642960" progId="ACD.ChemSketch.2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4797152"/>
                        <a:ext cx="1014413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 idx="4294967295"/>
          </p:nvPr>
        </p:nvSpPr>
        <p:spPr>
          <a:xfrm>
            <a:off x="457200" y="227074"/>
            <a:ext cx="8229600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Zástupce </a:t>
            </a:r>
            <a:r>
              <a:rPr lang="cs-CZ" sz="4000" dirty="0" err="1" smtClean="0">
                <a:latin typeface="Verdana" pitchFamily="34" charset="0"/>
              </a:rPr>
              <a:t>arenů</a:t>
            </a:r>
            <a:endParaRPr lang="cs-CZ" sz="4000" dirty="0" smtClean="0">
              <a:latin typeface="Verdana" pitchFamily="34" charset="0"/>
            </a:endParaRPr>
          </a:p>
        </p:txBody>
      </p:sp>
      <p:sp>
        <p:nvSpPr>
          <p:cNvPr id="41987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341438"/>
            <a:ext cx="8229600" cy="5327650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400" dirty="0" err="1">
                <a:solidFill>
                  <a:srgbClr val="FF0000"/>
                </a:solidFill>
                <a:latin typeface="Verdana" pitchFamily="34" charset="0"/>
              </a:rPr>
              <a:t>B</a:t>
            </a:r>
            <a:r>
              <a:rPr lang="cs-CZ" sz="2400" dirty="0" err="1" smtClean="0">
                <a:solidFill>
                  <a:srgbClr val="FF0000"/>
                </a:solidFill>
                <a:latin typeface="Verdana" pitchFamily="34" charset="0"/>
              </a:rPr>
              <a:t>enzopyren</a:t>
            </a:r>
            <a:endParaRPr lang="cs-CZ" sz="2400" baseline="-250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žlutá krystalická látka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obsažen v dehtu</a:t>
            </a:r>
          </a:p>
          <a:p>
            <a:pPr marL="365125" indent="-365125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vzniká při spalování organických materiálů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  <a:tabLst>
                <a:tab pos="357188" algn="l"/>
              </a:tabLst>
            </a:pPr>
            <a:r>
              <a:rPr lang="cs-CZ" sz="2400" dirty="0" smtClean="0">
                <a:latin typeface="Verdana" pitchFamily="34" charset="0"/>
              </a:rPr>
              <a:t>	=&gt; je v cigaretové kouři, výfukových plynech, 	grilovaných potravinách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Symbol" pitchFamily="18" charset="2"/>
              <a:buNone/>
            </a:pPr>
            <a:r>
              <a:rPr lang="cs-CZ" sz="2400" dirty="0" smtClean="0">
                <a:latin typeface="Verdana" pitchFamily="34" charset="0"/>
              </a:rPr>
              <a:t>= karcinogenní</a:t>
            </a:r>
            <a:endParaRPr lang="en-US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itchFamily="34" charset="0"/>
              </a:rPr>
              <a:t>Seznam obrázků: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cs-CZ" sz="2000" dirty="0" smtClean="0">
                <a:latin typeface="Verdana" pitchFamily="34" charset="0"/>
              </a:rPr>
              <a:t>Obr. 1, 2, 3  Modely byly vytvořeny v programu ACD/</a:t>
            </a:r>
            <a:r>
              <a:rPr lang="cs-CZ" sz="2000" dirty="0" err="1" smtClean="0">
                <a:latin typeface="Verdana" pitchFamily="34" charset="0"/>
              </a:rPr>
              <a:t>ChemSketch</a:t>
            </a:r>
            <a:r>
              <a:rPr lang="cs-CZ" sz="2000" dirty="0" smtClean="0">
                <a:latin typeface="Verdana" pitchFamily="34" charset="0"/>
              </a:rPr>
              <a:t>(Freeware)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sz="2000" dirty="0" smtClean="0">
                <a:latin typeface="Verdana" pitchFamily="34" charset="0"/>
              </a:rPr>
              <a:t>Vzorce </a:t>
            </a:r>
            <a:r>
              <a:rPr lang="cs-CZ" sz="2000" smtClean="0">
                <a:latin typeface="Verdana" pitchFamily="34" charset="0"/>
              </a:rPr>
              <a:t>a reakce </a:t>
            </a:r>
            <a:r>
              <a:rPr lang="cs-CZ" sz="2000" dirty="0" smtClean="0">
                <a:latin typeface="Verdana" pitchFamily="34" charset="0"/>
              </a:rPr>
              <a:t>byly vytvořeny </a:t>
            </a:r>
            <a:r>
              <a:rPr lang="cs-CZ" sz="2000" dirty="0">
                <a:latin typeface="Verdana" pitchFamily="34" charset="0"/>
              </a:rPr>
              <a:t>v programu ACD/</a:t>
            </a:r>
            <a:r>
              <a:rPr lang="cs-CZ" sz="2000" dirty="0" err="1">
                <a:latin typeface="Verdana" pitchFamily="34" charset="0"/>
              </a:rPr>
              <a:t>ChemSketch</a:t>
            </a:r>
            <a:r>
              <a:rPr lang="cs-CZ" sz="2000" dirty="0">
                <a:latin typeface="Verdana" pitchFamily="34" charset="0"/>
              </a:rPr>
              <a:t>(Freeware)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cs-CZ" sz="2000" dirty="0" smtClean="0">
                <a:latin typeface="Verdana" pitchFamily="34" charset="0"/>
              </a:rPr>
              <a:t>Obr. </a:t>
            </a:r>
            <a:r>
              <a:rPr lang="cs-CZ" sz="2000" dirty="0">
                <a:latin typeface="Verdana" pitchFamily="34" charset="0"/>
              </a:rPr>
              <a:t>4</a:t>
            </a:r>
            <a:r>
              <a:rPr lang="cs-CZ" sz="2000" dirty="0" smtClean="0">
                <a:latin typeface="Verdana" pitchFamily="34" charset="0"/>
              </a:rPr>
              <a:t>, </a:t>
            </a:r>
            <a:r>
              <a:rPr lang="cs-CZ" sz="2000" dirty="0">
                <a:latin typeface="Verdana" pitchFamily="34" charset="0"/>
              </a:rPr>
              <a:t>5</a:t>
            </a:r>
            <a:r>
              <a:rPr lang="cs-CZ" sz="2000" dirty="0" smtClean="0">
                <a:latin typeface="Verdana" pitchFamily="34" charset="0"/>
              </a:rPr>
              <a:t>, </a:t>
            </a:r>
            <a:r>
              <a:rPr lang="cs-CZ" sz="2000" dirty="0">
                <a:latin typeface="Verdana" pitchFamily="34" charset="0"/>
              </a:rPr>
              <a:t>6</a:t>
            </a:r>
            <a:r>
              <a:rPr lang="cs-CZ" sz="2000" dirty="0" smtClean="0">
                <a:latin typeface="Verdana" pitchFamily="34" charset="0"/>
              </a:rPr>
              <a:t> foto Ivana Töpferová</a:t>
            </a:r>
          </a:p>
          <a:p>
            <a:pPr marL="0" indent="0" eaLnBrk="1" hangingPunct="1">
              <a:buFont typeface="Arial" charset="0"/>
              <a:buNone/>
            </a:pPr>
            <a:endParaRPr lang="cs-CZ" sz="2000" dirty="0" smtClean="0">
              <a:latin typeface="Verdana" pitchFamily="34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ŠIBOR</a:t>
            </a:r>
            <a:r>
              <a:rPr lang="cs-CZ" sz="2000" dirty="0">
                <a:latin typeface="Verdana" pitchFamily="34" charset="0"/>
              </a:rPr>
              <a:t>, J</a:t>
            </a:r>
            <a:r>
              <a:rPr lang="cs-CZ" sz="2000" dirty="0" smtClean="0">
                <a:latin typeface="Verdana" pitchFamily="34" charset="0"/>
              </a:rPr>
              <a:t>., PLUCKOVÁ, I., </a:t>
            </a:r>
            <a:r>
              <a:rPr lang="cs-CZ" sz="2000" dirty="0">
                <a:latin typeface="Verdana" pitchFamily="34" charset="0"/>
              </a:rPr>
              <a:t>MACH, </a:t>
            </a:r>
            <a:r>
              <a:rPr lang="cs-CZ" sz="2000" dirty="0" smtClean="0">
                <a:latin typeface="Verdana" pitchFamily="34" charset="0"/>
              </a:rPr>
              <a:t>J. </a:t>
            </a:r>
            <a:r>
              <a:rPr lang="cs-CZ" sz="2000" i="1" dirty="0" smtClean="0">
                <a:latin typeface="Verdana" pitchFamily="34" charset="0"/>
              </a:rPr>
              <a:t>Chemie pro 9. ročník. Úvod do obecné a organické chemie, biochemie a dalších chemických oborů</a:t>
            </a:r>
            <a:r>
              <a:rPr lang="cs-CZ" sz="2000" dirty="0" smtClean="0">
                <a:latin typeface="Verdana" pitchFamily="34" charset="0"/>
              </a:rPr>
              <a:t>. Brno: NOVÁ ŠKOLA, s.r.o., 2011. ISBN 978-80-7289-282-2.</a:t>
            </a:r>
          </a:p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BANÝR, J., BENEŠ, P. A KOLEKTIV. </a:t>
            </a:r>
            <a:r>
              <a:rPr lang="cs-CZ" sz="2000" i="1" dirty="0" smtClean="0">
                <a:latin typeface="Verdana" pitchFamily="34" charset="0"/>
              </a:rPr>
              <a:t>Chemie pro střední školy. </a:t>
            </a:r>
            <a:r>
              <a:rPr lang="cs-CZ" sz="2000" dirty="0" smtClean="0">
                <a:latin typeface="Verdana" pitchFamily="34" charset="0"/>
              </a:rPr>
              <a:t>Praha: SPN, a.s., 1995. ISBN 80-85937-11-5.</a:t>
            </a:r>
          </a:p>
          <a:p>
            <a:pPr eaLnBrk="1" hangingPunct="1">
              <a:defRPr/>
            </a:pPr>
            <a:r>
              <a:rPr lang="cs-CZ" sz="2000" cap="all" dirty="0" err="1">
                <a:latin typeface="Verdana" pitchFamily="34" charset="0"/>
              </a:rPr>
              <a:t>Čtrnáctová</a:t>
            </a:r>
            <a:r>
              <a:rPr lang="cs-CZ" sz="2000" dirty="0">
                <a:latin typeface="Verdana" pitchFamily="34" charset="0"/>
              </a:rPr>
              <a:t>, H., KOLÁŘ, K., SVOBODOVÁ, M., ZEMÁNEK, F. </a:t>
            </a:r>
            <a:r>
              <a:rPr lang="cs-CZ" sz="2000" i="1" dirty="0">
                <a:latin typeface="Verdana" pitchFamily="34" charset="0"/>
              </a:rPr>
              <a:t>Přehled chemie pro základní školy. </a:t>
            </a:r>
            <a:r>
              <a:rPr lang="cs-CZ" sz="2000" dirty="0">
                <a:latin typeface="Verdana" pitchFamily="34" charset="0"/>
              </a:rPr>
              <a:t>Praha: SPN a.s. , 2006. ISBN 80-7235-260-1</a:t>
            </a:r>
            <a:r>
              <a:rPr lang="cs-CZ" sz="2000" dirty="0" smtClean="0">
                <a:latin typeface="Verdana" pitchFamily="34" charset="0"/>
              </a:rPr>
              <a:t>.</a:t>
            </a:r>
          </a:p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VLČEK J., </a:t>
            </a:r>
            <a:r>
              <a:rPr lang="cs-CZ" sz="2000" i="1" dirty="0" smtClean="0">
                <a:latin typeface="Verdana" pitchFamily="34" charset="0"/>
              </a:rPr>
              <a:t>Základy středoškolské chemie. </a:t>
            </a:r>
            <a:r>
              <a:rPr lang="cs-CZ" sz="2000" dirty="0" smtClean="0">
                <a:latin typeface="Verdana" pitchFamily="34" charset="0"/>
              </a:rPr>
              <a:t>Praha: Ing. Jiří Vlček vlastním nákladem s využitím distribuční sítě nakladatelství BEN-technická literatura, 2007. </a:t>
            </a:r>
          </a:p>
          <a:p>
            <a:pPr eaLnBrk="1" hangingPunct="1">
              <a:defRPr/>
            </a:pPr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2060848"/>
            <a:ext cx="7161213" cy="3578225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Anotace: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 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 výuková prezentace v prvním ročníku studia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Předmět: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chemie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Ročník: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I. ročník SŠ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Tematický celek: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organická chemie a biochemie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Klíčová slova: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</a:t>
            </a:r>
            <a:r>
              <a:rPr lang="cs-CZ" sz="2000" i="1" dirty="0" err="1" smtClean="0">
                <a:solidFill>
                  <a:srgbClr val="898989"/>
                </a:solidFill>
                <a:latin typeface="Calibri" panose="020F0502020204030204" pitchFamily="34" charset="0"/>
              </a:rPr>
              <a:t>areny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, benzen, rozdělení </a:t>
            </a:r>
            <a:r>
              <a:rPr lang="cs-CZ" sz="2000" i="1" dirty="0" err="1" smtClean="0">
                <a:solidFill>
                  <a:srgbClr val="898989"/>
                </a:solidFill>
                <a:latin typeface="Calibri" panose="020F0502020204030204" pitchFamily="34" charset="0"/>
              </a:rPr>
              <a:t>arenů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, názvosloví, vlastnosti, přehled </a:t>
            </a:r>
            <a:r>
              <a:rPr lang="cs-CZ" sz="2000" i="1" dirty="0" err="1" smtClean="0">
                <a:solidFill>
                  <a:srgbClr val="898989"/>
                </a:solidFill>
                <a:latin typeface="Calibri" panose="020F0502020204030204" pitchFamily="34" charset="0"/>
              </a:rPr>
              <a:t>arenů</a:t>
            </a:r>
            <a:endParaRPr lang="cs-CZ" sz="2000" i="1" dirty="0" smtClean="0">
              <a:solidFill>
                <a:srgbClr val="898989"/>
              </a:solidFill>
              <a:latin typeface="Calibri" panose="020F050202020403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Forma: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vysvětlování, demonstrace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Datum vytvoření: </a:t>
            </a:r>
            <a:r>
              <a:rPr lang="cs-CZ" sz="2000" i="1" dirty="0">
                <a:solidFill>
                  <a:srgbClr val="898989"/>
                </a:solidFill>
                <a:latin typeface="Calibri" panose="020F0502020204030204" pitchFamily="34" charset="0"/>
              </a:rPr>
              <a:t>5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. </a:t>
            </a:r>
            <a:r>
              <a:rPr lang="cs-CZ" sz="2000" i="1" dirty="0">
                <a:solidFill>
                  <a:srgbClr val="898989"/>
                </a:solidFill>
                <a:latin typeface="Calibri" panose="020F0502020204030204" pitchFamily="34" charset="0"/>
              </a:rPr>
              <a:t>5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. 2013</a:t>
            </a:r>
          </a:p>
          <a:p>
            <a:pPr algn="l" eaLnBrk="1" hangingPunct="1">
              <a:lnSpc>
                <a:spcPct val="90000"/>
              </a:lnSpc>
            </a:pPr>
            <a:endParaRPr lang="cs-CZ" sz="20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/>
          </p:nvPr>
        </p:nvSpPr>
        <p:spPr>
          <a:xfrm>
            <a:off x="684213" y="1700213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 err="1" smtClean="0">
                <a:solidFill>
                  <a:srgbClr val="C00000"/>
                </a:solidFill>
                <a:latin typeface="Verdana" pitchFamily="34" charset="0"/>
              </a:rPr>
              <a:t>Areny</a:t>
            </a:r>
            <a:r>
              <a:rPr lang="cs-CZ" dirty="0" smtClean="0">
                <a:solidFill>
                  <a:srgbClr val="C00000"/>
                </a:solidFill>
                <a:latin typeface="Verdana" pitchFamily="34" charset="0"/>
              </a:rPr>
              <a:t>= aromatické uhlovodíky</a:t>
            </a: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1116013" y="3357563"/>
            <a:ext cx="7056437" cy="2951162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sz="3500" dirty="0" smtClean="0">
                <a:solidFill>
                  <a:schemeClr val="tx1"/>
                </a:solidFill>
                <a:latin typeface="Verdana" pitchFamily="34" charset="0"/>
              </a:rPr>
              <a:t>= cyklické uhlovodíky</a:t>
            </a:r>
          </a:p>
          <a:p>
            <a:pPr marL="533400" indent="-533400" algn="l" eaLnBrk="1" hangingPunct="1"/>
            <a:r>
              <a:rPr lang="cs-CZ" sz="3500" dirty="0" smtClean="0">
                <a:solidFill>
                  <a:schemeClr val="tx1"/>
                </a:solidFill>
                <a:latin typeface="Verdana" pitchFamily="34" charset="0"/>
              </a:rPr>
              <a:t>= uhlovodíky odvozené od benzenu C</a:t>
            </a:r>
            <a:r>
              <a:rPr lang="cs-CZ" sz="3500" baseline="-25000" dirty="0" smtClean="0">
                <a:solidFill>
                  <a:schemeClr val="tx1"/>
                </a:solidFill>
                <a:latin typeface="Verdana" pitchFamily="34" charset="0"/>
              </a:rPr>
              <a:t>6</a:t>
            </a:r>
            <a:r>
              <a:rPr lang="cs-CZ" sz="3500" dirty="0" smtClean="0">
                <a:solidFill>
                  <a:schemeClr val="tx1"/>
                </a:solidFill>
                <a:latin typeface="Verdana" pitchFamily="34" charset="0"/>
              </a:rPr>
              <a:t>H</a:t>
            </a:r>
            <a:r>
              <a:rPr lang="cs-CZ" sz="3500" baseline="-25000" dirty="0" smtClean="0">
                <a:solidFill>
                  <a:schemeClr val="tx1"/>
                </a:solidFill>
                <a:latin typeface="Verdana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Benzen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5068887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latin typeface="Verdana" pitchFamily="34" charset="0"/>
              </a:rPr>
              <a:t>základní </a:t>
            </a:r>
            <a:r>
              <a:rPr lang="cs-CZ" sz="2400" dirty="0" err="1" smtClean="0">
                <a:latin typeface="Verdana" pitchFamily="34" charset="0"/>
              </a:rPr>
              <a:t>aren</a:t>
            </a:r>
            <a:r>
              <a:rPr lang="cs-CZ" sz="2400" dirty="0" smtClean="0">
                <a:latin typeface="Verdana" pitchFamily="34" charset="0"/>
              </a:rPr>
              <a:t> C</a:t>
            </a:r>
            <a:r>
              <a:rPr lang="cs-CZ" sz="2400" baseline="-25000" dirty="0" smtClean="0">
                <a:latin typeface="Verdana" pitchFamily="34" charset="0"/>
              </a:rPr>
              <a:t>6</a:t>
            </a:r>
            <a:r>
              <a:rPr lang="cs-CZ" sz="2400" dirty="0" smtClean="0">
                <a:latin typeface="Verdana" pitchFamily="34" charset="0"/>
              </a:rPr>
              <a:t>H</a:t>
            </a:r>
            <a:r>
              <a:rPr lang="cs-CZ" sz="2400" baseline="-25000" dirty="0" smtClean="0">
                <a:latin typeface="Verdana" pitchFamily="34" charset="0"/>
              </a:rPr>
              <a:t>6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latin typeface="Verdana" pitchFamily="34" charset="0"/>
              </a:rPr>
              <a:t>má zvláštní strukturu = šest uhlíkových atomů je uspořádáno do cyklu (kruhu) a jako by byly spojeny 1,5 násobnou vazbou</a:t>
            </a:r>
            <a:r>
              <a:rPr lang="cs-CZ" sz="2400" baseline="-25000" dirty="0" smtClean="0">
                <a:latin typeface="Verdana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</a:pPr>
            <a:endParaRPr lang="cs-CZ" sz="2400" baseline="-250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</a:pPr>
            <a:endParaRPr lang="cs-CZ" sz="2400" baseline="-250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</a:pPr>
            <a:endParaRPr lang="cs-CZ" sz="2400" baseline="-250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</a:pPr>
            <a:endParaRPr lang="cs-CZ" sz="2400" baseline="-250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</a:pPr>
            <a:endParaRPr lang="cs-CZ" sz="2400" baseline="-250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</a:pPr>
            <a:endParaRPr lang="cs-CZ" sz="2400" baseline="-250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</a:pPr>
            <a:endParaRPr lang="cs-CZ" sz="2400" baseline="-250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latin typeface="Verdana" pitchFamily="34" charset="0"/>
              </a:rPr>
              <a:t>důsledkem této struktury je jeho velká stálost</a:t>
            </a:r>
          </a:p>
          <a:p>
            <a:pPr eaLnBrk="1" hangingPunct="1"/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sp>
        <p:nvSpPr>
          <p:cNvPr id="6148" name="Zástupný symbol pro obsah 7"/>
          <p:cNvSpPr txBox="1">
            <a:spLocks/>
          </p:cNvSpPr>
          <p:nvPr/>
        </p:nvSpPr>
        <p:spPr bwMode="auto">
          <a:xfrm>
            <a:off x="2841154" y="4973229"/>
            <a:ext cx="24238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1, 2, 3  </a:t>
            </a:r>
            <a:r>
              <a:rPr lang="cs-CZ" dirty="0">
                <a:latin typeface="Verdana" pitchFamily="34" charset="0"/>
              </a:rPr>
              <a:t>Model </a:t>
            </a:r>
            <a:r>
              <a:rPr lang="cs-CZ" dirty="0" smtClean="0">
                <a:latin typeface="Verdana" pitchFamily="34" charset="0"/>
              </a:rPr>
              <a:t>benzenového </a:t>
            </a:r>
            <a:r>
              <a:rPr lang="cs-CZ" dirty="0">
                <a:latin typeface="Verdana" pitchFamily="34" charset="0"/>
              </a:rPr>
              <a:t>jádra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6156" name="Picture 12" descr="benze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616" y="3179384"/>
            <a:ext cx="2000250" cy="22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15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645575"/>
              </p:ext>
            </p:extLst>
          </p:nvPr>
        </p:nvGraphicFramePr>
        <p:xfrm>
          <a:off x="2990652" y="3816627"/>
          <a:ext cx="8397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6" name="ChemSketch" r:id="rId4" imgW="576000" imgH="642960" progId="ACD.ChemSketch.20">
                  <p:embed/>
                </p:oleObj>
              </mc:Choice>
              <mc:Fallback>
                <p:oleObj name="ChemSketch" r:id="rId4" imgW="576000" imgH="642960" progId="ACD.ChemSketch.20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0652" y="3816627"/>
                        <a:ext cx="8397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075451"/>
              </p:ext>
            </p:extLst>
          </p:nvPr>
        </p:nvGraphicFramePr>
        <p:xfrm>
          <a:off x="4331531" y="3735010"/>
          <a:ext cx="933450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7" name="ChemSketch" r:id="rId6" imgW="932760" imgH="1094400" progId="ACD.ChemSketch.20">
                  <p:embed/>
                </p:oleObj>
              </mc:Choice>
              <mc:Fallback>
                <p:oleObj name="ChemSketch" r:id="rId6" imgW="932760" imgH="1094400" progId="ACD.ChemSketch.20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1531" y="3735010"/>
                        <a:ext cx="933450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 idx="4294967295"/>
          </p:nvPr>
        </p:nvSpPr>
        <p:spPr>
          <a:xfrm>
            <a:off x="539552" y="227074"/>
            <a:ext cx="8229600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Rozdělení </a:t>
            </a:r>
            <a:r>
              <a:rPr lang="cs-CZ" sz="4000" dirty="0" err="1" smtClean="0">
                <a:latin typeface="Verdana" pitchFamily="34" charset="0"/>
              </a:rPr>
              <a:t>arenů</a:t>
            </a:r>
            <a:endParaRPr lang="cs-CZ" sz="4000" dirty="0" smtClean="0">
              <a:latin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914400" y="1341438"/>
            <a:ext cx="8229600" cy="506888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z="2400" smtClean="0">
                <a:latin typeface="Verdana" pitchFamily="34" charset="0"/>
              </a:rPr>
              <a:t>            </a:t>
            </a:r>
          </a:p>
          <a:p>
            <a:pPr eaLnBrk="1" hangingPunct="1">
              <a:buFont typeface="Arial" charset="0"/>
              <a:buNone/>
            </a:pPr>
            <a:r>
              <a:rPr lang="cs-CZ" sz="2400" smtClean="0">
                <a:latin typeface="Verdana" pitchFamily="34" charset="0"/>
              </a:rPr>
              <a:t>                  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41101655"/>
              </p:ext>
            </p:extLst>
          </p:nvPr>
        </p:nvGraphicFramePr>
        <p:xfrm>
          <a:off x="415727" y="1124744"/>
          <a:ext cx="8353425" cy="511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645156" y="252705"/>
            <a:ext cx="7886700" cy="1325563"/>
          </a:xfrm>
        </p:spPr>
        <p:txBody>
          <a:bodyPr/>
          <a:lstStyle/>
          <a:p>
            <a:r>
              <a:rPr lang="cs-CZ" sz="4000" dirty="0" err="1" smtClean="0">
                <a:latin typeface="Verdana" pitchFamily="34" charset="0"/>
              </a:rPr>
              <a:t>Areny</a:t>
            </a:r>
            <a:r>
              <a:rPr lang="cs-CZ" sz="4000" dirty="0" smtClean="0">
                <a:latin typeface="Verdana" pitchFamily="34" charset="0"/>
              </a:rPr>
              <a:t> – názvy a vzorce</a:t>
            </a:r>
            <a:r>
              <a:rPr lang="cs-CZ" dirty="0" smtClean="0">
                <a:latin typeface="Verdana" pitchFamily="34" charset="0"/>
              </a:rPr>
              <a:t> </a:t>
            </a:r>
          </a:p>
        </p:txBody>
      </p:sp>
      <p:sp>
        <p:nvSpPr>
          <p:cNvPr id="31747" name="Rectangle 3"/>
          <p:cNvSpPr>
            <a:spLocks noGrp="1"/>
          </p:cNvSpPr>
          <p:nvPr>
            <p:ph idx="1"/>
          </p:nvPr>
        </p:nvSpPr>
        <p:spPr>
          <a:xfrm>
            <a:off x="645156" y="1578268"/>
            <a:ext cx="7886700" cy="459869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Monocyklické: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benzen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toluen = </a:t>
            </a:r>
            <a:r>
              <a:rPr lang="cs-CZ" sz="2400" dirty="0" err="1" smtClean="0">
                <a:latin typeface="Verdana" pitchFamily="34" charset="0"/>
              </a:rPr>
              <a:t>methylbenzen</a:t>
            </a:r>
            <a:endParaRPr lang="cs-CZ" sz="2400" dirty="0" smtClean="0">
              <a:latin typeface="Verdana" pitchFamily="34" charset="0"/>
            </a:endParaRP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xyleny = </a:t>
            </a:r>
            <a:r>
              <a:rPr lang="cs-CZ" sz="2400" dirty="0" err="1" smtClean="0">
                <a:latin typeface="Verdana" pitchFamily="34" charset="0"/>
              </a:rPr>
              <a:t>dimethylbenzeny</a:t>
            </a:r>
            <a:r>
              <a:rPr lang="cs-CZ" sz="2400" dirty="0" smtClean="0">
                <a:latin typeface="Verdana" pitchFamily="34" charset="0"/>
              </a:rPr>
              <a:t>:</a:t>
            </a:r>
          </a:p>
          <a:p>
            <a:pPr>
              <a:lnSpc>
                <a:spcPct val="11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 1,2-dimethylbenzen=o-xylen(o=</a:t>
            </a:r>
            <a:r>
              <a:rPr lang="cs-CZ" sz="2400" dirty="0" err="1" smtClean="0">
                <a:latin typeface="Verdana" pitchFamily="34" charset="0"/>
              </a:rPr>
              <a:t>ortho</a:t>
            </a:r>
            <a:r>
              <a:rPr lang="cs-CZ" sz="2400" dirty="0" smtClean="0">
                <a:latin typeface="Verdana" pitchFamily="34" charset="0"/>
              </a:rPr>
              <a:t>)</a:t>
            </a:r>
            <a:endParaRPr lang="cs-CZ" sz="2400" dirty="0">
              <a:latin typeface="Verdana" pitchFamily="34" charset="0"/>
            </a:endParaRP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1,3-dimethylbenzen=m-xylen(m=meta)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1,4-dimethylbenzen=p-xylen(p=para)</a:t>
            </a:r>
          </a:p>
          <a:p>
            <a:pPr>
              <a:lnSpc>
                <a:spcPct val="11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styren=</a:t>
            </a:r>
            <a:r>
              <a:rPr lang="cs-CZ" sz="2400" dirty="0" err="1" smtClean="0">
                <a:latin typeface="Verdana" pitchFamily="34" charset="0"/>
              </a:rPr>
              <a:t>vinylbenzen</a:t>
            </a:r>
            <a:endParaRPr lang="cs-CZ" sz="2400" dirty="0" smtClean="0">
              <a:latin typeface="Verdana" pitchFamily="34" charset="0"/>
            </a:endParaRPr>
          </a:p>
        </p:txBody>
      </p:sp>
      <p:graphicFrame>
        <p:nvGraphicFramePr>
          <p:cNvPr id="3175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540295"/>
              </p:ext>
            </p:extLst>
          </p:nvPr>
        </p:nvGraphicFramePr>
        <p:xfrm>
          <a:off x="4561642" y="2219402"/>
          <a:ext cx="576262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5" name="ChemSketch" r:id="rId3" imgW="576000" imgH="902160" progId="ACD.ChemSketch.20">
                  <p:embed/>
                </p:oleObj>
              </mc:Choice>
              <mc:Fallback>
                <p:oleObj name="ChemSketch" r:id="rId3" imgW="576000" imgH="902160" progId="ACD.ChemSketch.20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1642" y="2219402"/>
                        <a:ext cx="576262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032941"/>
              </p:ext>
            </p:extLst>
          </p:nvPr>
        </p:nvGraphicFramePr>
        <p:xfrm>
          <a:off x="7020544" y="3916919"/>
          <a:ext cx="917575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6" name="ChemSketch" r:id="rId5" imgW="917280" imgH="938880" progId="ACD.ChemSketch.20">
                  <p:embed/>
                </p:oleObj>
              </mc:Choice>
              <mc:Fallback>
                <p:oleObj name="ChemSketch" r:id="rId5" imgW="917280" imgH="938880" progId="ACD.ChemSketch.20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544" y="3916919"/>
                        <a:ext cx="917575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73156"/>
              </p:ext>
            </p:extLst>
          </p:nvPr>
        </p:nvGraphicFramePr>
        <p:xfrm>
          <a:off x="7020544" y="4984751"/>
          <a:ext cx="576262" cy="1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7" name="ChemSketch" r:id="rId7" imgW="576000" imgH="1191600" progId="ACD.ChemSketch.20">
                  <p:embed/>
                </p:oleObj>
              </mc:Choice>
              <mc:Fallback>
                <p:oleObj name="ChemSketch" r:id="rId7" imgW="576000" imgH="1191600" progId="ACD.ChemSketch.20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544" y="4984751"/>
                        <a:ext cx="576262" cy="1192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7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313457"/>
              </p:ext>
            </p:extLst>
          </p:nvPr>
        </p:nvGraphicFramePr>
        <p:xfrm>
          <a:off x="2079252" y="2062735"/>
          <a:ext cx="576263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8" name="ChemSketch" r:id="rId9" imgW="576000" imgH="642960" progId="ACD.ChemSketch.20">
                  <p:embed/>
                </p:oleObj>
              </mc:Choice>
              <mc:Fallback>
                <p:oleObj name="ChemSketch" r:id="rId9" imgW="576000" imgH="642960" progId="ACD.ChemSketch.20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252" y="2062735"/>
                        <a:ext cx="576263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72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599709"/>
              </p:ext>
            </p:extLst>
          </p:nvPr>
        </p:nvGraphicFramePr>
        <p:xfrm>
          <a:off x="4102692" y="5108278"/>
          <a:ext cx="706437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9" name="ChemSketch" r:id="rId11" imgW="707040" imgH="1036440" progId="ACD.ChemSketch.20">
                  <p:embed/>
                </p:oleObj>
              </mc:Choice>
              <mc:Fallback>
                <p:oleObj name="ChemSketch" r:id="rId11" imgW="707040" imgH="1036440" progId="ACD.ChemSketch.20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2692" y="5108278"/>
                        <a:ext cx="706437" cy="103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4291" y="2937484"/>
            <a:ext cx="927303" cy="914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>
                <a:latin typeface="Verdana" pitchFamily="34" charset="0"/>
              </a:rPr>
              <a:t>Areny</a:t>
            </a:r>
            <a:r>
              <a:rPr lang="cs-CZ" sz="4000" dirty="0" smtClean="0">
                <a:latin typeface="Verdana" pitchFamily="34" charset="0"/>
              </a:rPr>
              <a:t> – názvy a vzorce</a:t>
            </a:r>
            <a:r>
              <a:rPr lang="cs-CZ" dirty="0" smtClean="0">
                <a:latin typeface="Verdana" pitchFamily="34" charset="0"/>
              </a:rPr>
              <a:t> </a:t>
            </a:r>
          </a:p>
        </p:txBody>
      </p:sp>
      <p:sp>
        <p:nvSpPr>
          <p:cNvPr id="40963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93115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Polycyklické:</a:t>
            </a:r>
          </a:p>
          <a:p>
            <a:pPr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naftalen</a:t>
            </a:r>
          </a:p>
          <a:p>
            <a:pPr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anthracen</a:t>
            </a:r>
          </a:p>
          <a:p>
            <a:pPr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>
              <a:buFont typeface="Arial" charset="0"/>
              <a:buNone/>
            </a:pPr>
            <a:r>
              <a:rPr lang="cs-CZ" sz="2400" dirty="0" err="1" smtClean="0">
                <a:latin typeface="Verdana" pitchFamily="34" charset="0"/>
              </a:rPr>
              <a:t>fenantren</a:t>
            </a:r>
            <a:endParaRPr lang="cs-CZ" sz="2400" dirty="0" smtClean="0">
              <a:latin typeface="Verdana" pitchFamily="34" charset="0"/>
            </a:endParaRPr>
          </a:p>
          <a:p>
            <a:pPr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>
              <a:buFont typeface="Arial" charset="0"/>
              <a:buNone/>
            </a:pPr>
            <a:r>
              <a:rPr lang="cs-CZ" sz="2400" dirty="0" err="1" smtClean="0">
                <a:latin typeface="Verdana" pitchFamily="34" charset="0"/>
              </a:rPr>
              <a:t>benzopyren</a:t>
            </a:r>
            <a:endParaRPr lang="cs-CZ" sz="2400" dirty="0" smtClean="0">
              <a:latin typeface="Verdana" pitchFamily="34" charset="0"/>
            </a:endParaRPr>
          </a:p>
          <a:p>
            <a:pPr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sp>
        <p:nvSpPr>
          <p:cNvPr id="12" name="Zástupný symbol pro obsah 7"/>
          <p:cNvSpPr txBox="1">
            <a:spLocks noGrp="1"/>
          </p:cNvSpPr>
          <p:nvPr>
            <p:ph sz="quarter" idx="2"/>
          </p:nvPr>
        </p:nvSpPr>
        <p:spPr bwMode="auto">
          <a:xfrm>
            <a:off x="4852229" y="6156276"/>
            <a:ext cx="194284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sz="1800" dirty="0">
                <a:latin typeface="Verdana" pitchFamily="34" charset="0"/>
              </a:rPr>
              <a:t>Obr. 4</a:t>
            </a:r>
            <a:r>
              <a:rPr lang="cs-CZ" sz="1800" dirty="0" smtClean="0">
                <a:latin typeface="Verdana" pitchFamily="34" charset="0"/>
              </a:rPr>
              <a:t> Naftalen</a:t>
            </a:r>
            <a:endParaRPr lang="cs-CZ" sz="1800" dirty="0">
              <a:latin typeface="Calibri" pitchFamily="34" charset="0"/>
            </a:endParaRPr>
          </a:p>
        </p:txBody>
      </p:sp>
      <p:graphicFrame>
        <p:nvGraphicFramePr>
          <p:cNvPr id="40964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195513" y="2060575"/>
          <a:ext cx="1014412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2" name="ChemSketch" r:id="rId3" imgW="1014840" imgH="642960" progId="ACD.ChemSketch.20">
                  <p:embed/>
                </p:oleObj>
              </mc:Choice>
              <mc:Fallback>
                <p:oleObj name="ChemSketch" r:id="rId3" imgW="1014840" imgH="642960" progId="ACD.ChemSketch.2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2060575"/>
                        <a:ext cx="1014412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Object 7"/>
          <p:cNvGraphicFramePr>
            <a:graphicFrameLocks noChangeAspect="1"/>
          </p:cNvGraphicFramePr>
          <p:nvPr/>
        </p:nvGraphicFramePr>
        <p:xfrm>
          <a:off x="2339975" y="2781300"/>
          <a:ext cx="145415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3" name="ChemSketch" r:id="rId5" imgW="1454040" imgH="642960" progId="ACD.ChemSketch.20">
                  <p:embed/>
                </p:oleObj>
              </mc:Choice>
              <mc:Fallback>
                <p:oleObj name="ChemSketch" r:id="rId5" imgW="1454040" imgH="642960" progId="ACD.ChemSketch.2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781300"/>
                        <a:ext cx="145415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8" name="Object 8"/>
          <p:cNvGraphicFramePr>
            <a:graphicFrameLocks noChangeAspect="1"/>
          </p:cNvGraphicFramePr>
          <p:nvPr/>
        </p:nvGraphicFramePr>
        <p:xfrm>
          <a:off x="2339975" y="3500438"/>
          <a:ext cx="1235075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4" name="ChemSketch" r:id="rId7" imgW="1234440" imgH="1020960" progId="ACD.ChemSketch.20">
                  <p:embed/>
                </p:oleObj>
              </mc:Choice>
              <mc:Fallback>
                <p:oleObj name="ChemSketch" r:id="rId7" imgW="1234440" imgH="1020960" progId="ACD.ChemSketch.2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3500438"/>
                        <a:ext cx="1235075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9" name="Object 19"/>
          <p:cNvGraphicFramePr>
            <a:graphicFrameLocks noChangeAspect="1"/>
          </p:cNvGraphicFramePr>
          <p:nvPr/>
        </p:nvGraphicFramePr>
        <p:xfrm>
          <a:off x="2484438" y="5013325"/>
          <a:ext cx="576262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5" name="ChemSketch" r:id="rId9" imgW="576000" imgH="642960" progId="ACD.ChemSketch.20">
                  <p:embed/>
                </p:oleObj>
              </mc:Choice>
              <mc:Fallback>
                <p:oleObj name="ChemSketch" r:id="rId9" imgW="576000" imgH="642960" progId="ACD.ChemSketch.20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5013325"/>
                        <a:ext cx="576262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80" name="Object 20"/>
          <p:cNvGraphicFramePr>
            <a:graphicFrameLocks noChangeAspect="1"/>
          </p:cNvGraphicFramePr>
          <p:nvPr/>
        </p:nvGraphicFramePr>
        <p:xfrm>
          <a:off x="2916238" y="4652963"/>
          <a:ext cx="1252537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6" name="ChemSketch" r:id="rId11" imgW="1252800" imgH="1042560" progId="ACD.ChemSketch.20">
                  <p:embed/>
                </p:oleObj>
              </mc:Choice>
              <mc:Fallback>
                <p:oleObj name="ChemSketch" r:id="rId11" imgW="1252800" imgH="1042560" progId="ACD.ChemSketch.20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652963"/>
                        <a:ext cx="1252537" cy="1042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2229" y="1417638"/>
            <a:ext cx="3763939" cy="4585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 smtClean="0">
                <a:latin typeface="+mn-lt"/>
              </a:rPr>
              <a:t>Areny</a:t>
            </a:r>
            <a:r>
              <a:rPr lang="cs-CZ" sz="4000" dirty="0" smtClean="0">
                <a:latin typeface="+mn-lt"/>
              </a:rPr>
              <a:t> – uhlovodíkové zbytky</a:t>
            </a:r>
            <a:endParaRPr lang="cs-CZ" sz="4000" dirty="0">
              <a:latin typeface="+mn-lt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fenyl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 </a:t>
            </a:r>
          </a:p>
          <a:p>
            <a:r>
              <a:rPr lang="cs-CZ" sz="2400" dirty="0" smtClean="0"/>
              <a:t>benzyl    CH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– </a:t>
            </a:r>
          </a:p>
          <a:p>
            <a:endParaRPr lang="cs-CZ" sz="2400" dirty="0"/>
          </a:p>
          <a:p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err="1"/>
              <a:t>n</a:t>
            </a:r>
            <a:r>
              <a:rPr lang="cs-CZ" sz="2400" dirty="0" err="1" smtClean="0"/>
              <a:t>aftyl</a:t>
            </a:r>
            <a:endParaRPr lang="cs-CZ" sz="2400" dirty="0" smtClean="0"/>
          </a:p>
          <a:p>
            <a:endParaRPr lang="cs-CZ" sz="24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51720" y="16906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707350"/>
              </p:ext>
            </p:extLst>
          </p:nvPr>
        </p:nvGraphicFramePr>
        <p:xfrm>
          <a:off x="2019747" y="1829642"/>
          <a:ext cx="792088" cy="976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1" name="ChemSketch" r:id="rId3" imgW="576072" imgH="707136" progId="ACD.ChemSketch.20">
                  <p:embed/>
                </p:oleObj>
              </mc:Choice>
              <mc:Fallback>
                <p:oleObj name="ChemSketch" r:id="rId3" imgW="576072" imgH="707136" progId="ACD.ChemSketch.2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9747" y="1829642"/>
                        <a:ext cx="792088" cy="9769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594788"/>
              </p:ext>
            </p:extLst>
          </p:nvPr>
        </p:nvGraphicFramePr>
        <p:xfrm>
          <a:off x="2035746" y="3501888"/>
          <a:ext cx="880369" cy="1079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2" name="ChemSketch" r:id="rId5" imgW="576000" imgH="707040" progId="ACD.ChemSketch.20">
                  <p:embed/>
                </p:oleObj>
              </mc:Choice>
              <mc:Fallback>
                <p:oleObj name="ChemSketch" r:id="rId5" imgW="576000" imgH="70704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5746" y="3501888"/>
                        <a:ext cx="880369" cy="1079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821976"/>
              </p:ext>
            </p:extLst>
          </p:nvPr>
        </p:nvGraphicFramePr>
        <p:xfrm>
          <a:off x="1998216" y="4716062"/>
          <a:ext cx="1627237" cy="1168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3" name="ChemSketch" r:id="rId7" imgW="1030320" imgH="740520" progId="ACD.ChemSketch.20">
                  <p:embed/>
                </p:oleObj>
              </mc:Choice>
              <mc:Fallback>
                <p:oleObj name="ChemSketch" r:id="rId7" imgW="1030320" imgH="74052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98216" y="4716062"/>
                        <a:ext cx="1627237" cy="1168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619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 idx="4294967295"/>
          </p:nvPr>
        </p:nvSpPr>
        <p:spPr>
          <a:xfrm>
            <a:off x="467544" y="199779"/>
            <a:ext cx="8229600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Fyzikální vlastnosti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67544" y="1342779"/>
            <a:ext cx="8676456" cy="5067546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Verdana" pitchFamily="34" charset="0"/>
              </a:rPr>
              <a:t>areny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 monocyklické </a:t>
            </a:r>
          </a:p>
          <a:p>
            <a:pPr marL="365125" indent="-365125" eaLnBrk="1" hangingPunct="1">
              <a:lnSpc>
                <a:spcPct val="100000"/>
              </a:lnSpc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jsou většinou hořlavé kapaliny, které mají charakteristický zápach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rozpouštědla </a:t>
            </a:r>
          </a:p>
          <a:p>
            <a:pPr eaLnBrk="1" hangingPunct="1">
              <a:lnSpc>
                <a:spcPct val="100000"/>
              </a:lnSpc>
              <a:buFontTx/>
              <a:buNone/>
              <a:tabLst>
                <a:tab pos="1171575" algn="l"/>
              </a:tabLst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Pokus:</a:t>
            </a:r>
            <a:r>
              <a:rPr lang="cs-CZ" sz="2400" dirty="0" smtClean="0">
                <a:latin typeface="Verdana" pitchFamily="34" charset="0"/>
              </a:rPr>
              <a:t> hoření naftalenu nebo toluenu</a:t>
            </a:r>
          </a:p>
          <a:p>
            <a:pPr eaLnBrk="1" hangingPunct="1">
              <a:lnSpc>
                <a:spcPct val="100000"/>
              </a:lnSpc>
              <a:buFontTx/>
              <a:buNone/>
              <a:tabLst>
                <a:tab pos="1171575" algn="l"/>
              </a:tabLst>
            </a:pPr>
            <a:r>
              <a:rPr lang="cs-CZ" sz="2400" dirty="0">
                <a:latin typeface="Verdana" pitchFamily="34" charset="0"/>
              </a:rPr>
              <a:t> </a:t>
            </a:r>
            <a:r>
              <a:rPr lang="cs-CZ" sz="2400" dirty="0" smtClean="0">
                <a:latin typeface="Verdana" pitchFamily="34" charset="0"/>
              </a:rPr>
              <a:t>         	</a:t>
            </a:r>
            <a:r>
              <a:rPr lang="cs-CZ" sz="2400" dirty="0" smtClean="0">
                <a:latin typeface="Verdana" pitchFamily="34" charset="0"/>
                <a:hlinkClick r:id="rId2"/>
              </a:rPr>
              <a:t>oxidace toluenu manganistanem draselným</a:t>
            </a: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  <a:tabLst>
                <a:tab pos="1171575" algn="l"/>
              </a:tabLst>
            </a:pPr>
            <a:r>
              <a:rPr lang="cs-CZ" sz="2400" dirty="0">
                <a:latin typeface="Verdana" pitchFamily="34" charset="0"/>
              </a:rPr>
              <a:t> </a:t>
            </a:r>
            <a:r>
              <a:rPr lang="cs-CZ" sz="2400" dirty="0" smtClean="0">
                <a:latin typeface="Verdana" pitchFamily="34" charset="0"/>
              </a:rPr>
              <a:t>          sublimace naftalenu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ve vodě nerozpustné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Verdana" pitchFamily="34" charset="0"/>
              </a:rPr>
              <a:t>areny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 polycyklické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za normálních podmínek pevné látky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       </a:t>
            </a:r>
            <a:r>
              <a:rPr lang="cs-CZ" sz="2400" dirty="0" smtClean="0">
                <a:latin typeface="Verdana" pitchFamily="34" charset="0"/>
              </a:rPr>
              <a:t>   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jedovaté, zdraví nebezpečné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4940</TotalTime>
  <Words>542</Words>
  <Application>Microsoft Office PowerPoint</Application>
  <PresentationFormat>Předvádění na obrazovce (4:3)</PresentationFormat>
  <Paragraphs>147</Paragraphs>
  <Slides>16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Consolas</vt:lpstr>
      <vt:lpstr>Symbol</vt:lpstr>
      <vt:lpstr>Verdana</vt:lpstr>
      <vt:lpstr>Motiv Office</vt:lpstr>
      <vt:lpstr>ChemSketch</vt:lpstr>
      <vt:lpstr>Prezentace aplikace PowerPoint</vt:lpstr>
      <vt:lpstr>Prezentace aplikace PowerPoint</vt:lpstr>
      <vt:lpstr>Areny= aromatické uhlovodíky</vt:lpstr>
      <vt:lpstr>Benzen</vt:lpstr>
      <vt:lpstr>Rozdělení arenů</vt:lpstr>
      <vt:lpstr>Areny – názvy a vzorce </vt:lpstr>
      <vt:lpstr>Areny – názvy a vzorce </vt:lpstr>
      <vt:lpstr>Areny – uhlovodíkové zbytky</vt:lpstr>
      <vt:lpstr>Fyzikální vlastnosti</vt:lpstr>
      <vt:lpstr>Chemické vlastnosti </vt:lpstr>
      <vt:lpstr>Zástupci arenů</vt:lpstr>
      <vt:lpstr>Benzen a toluen </vt:lpstr>
      <vt:lpstr>Zástupci arenů</vt:lpstr>
      <vt:lpstr>Zástupce arenů</vt:lpstr>
      <vt:lpstr>Seznam obrázků:</vt:lpstr>
      <vt:lpstr>Použité 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Ivana Töpferová</cp:lastModifiedBy>
  <cp:revision>475</cp:revision>
  <dcterms:created xsi:type="dcterms:W3CDTF">2012-09-09T15:49:48Z</dcterms:created>
  <dcterms:modified xsi:type="dcterms:W3CDTF">2013-05-05T17:59:03Z</dcterms:modified>
</cp:coreProperties>
</file>