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256" r:id="rId4"/>
    <p:sldId id="279" r:id="rId5"/>
    <p:sldId id="306" r:id="rId6"/>
    <p:sldId id="308" r:id="rId7"/>
    <p:sldId id="312" r:id="rId8"/>
    <p:sldId id="311" r:id="rId9"/>
    <p:sldId id="313" r:id="rId10"/>
    <p:sldId id="305" r:id="rId11"/>
    <p:sldId id="307" r:id="rId12"/>
    <p:sldId id="314" r:id="rId13"/>
    <p:sldId id="309" r:id="rId14"/>
    <p:sldId id="271" r:id="rId15"/>
    <p:sldId id="310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6EDED40-5830-465C-AB43-6FA4754CA1EE}" type="datetimeFigureOut">
              <a:rPr lang="cs-CZ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06108E2-A471-496B-9870-92DABC275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84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6A8843F-A284-4FD0-A2F3-BBE163FE58D3}" type="datetimeFigureOut">
              <a:rPr lang="cs-CZ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CE39B1-CEE9-40BC-B048-A227BA7989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040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8D2E2-04B9-427B-96AA-BC93C8931610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E076F5-F627-4056-836B-FA14FD4070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93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70EA0-3FDC-4C71-AD2F-244D14878745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1C707-2DED-4B25-9CA8-ECD3B796E7D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20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48FE0-0803-4358-851E-D0B60152F1F0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99739-EDC4-4E4E-ABAF-352511784F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6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D05A3-81E7-40F2-BD40-DD456D48B54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06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4A7BC9-C220-404D-A99E-D5DA6D7EC550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F742E-0EAB-4C92-8FC1-5055E8943E0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76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EFB164-AA8B-4AC5-8A23-8226ABD0DC0E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A3889-54E7-4036-984E-1D07FFC31F1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28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B34A8F-08DF-4449-BF51-85A8BE84CF9A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5C47A-ECEB-4949-B4E9-1C9ABE55ECE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60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6543F6-3A70-406F-9D2F-2013A222B27D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635FC-F315-4CF3-8A57-B5649386607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96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F3E26-56B7-4778-B539-F8C77F5140DD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2316B-B1A5-4F93-BBE6-AC72FACABB5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1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26BC7-EAFE-4682-BA57-ACC962160D33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CA58B-BF9B-44DA-B67E-0680C4FD321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23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FC0108-0CE4-4898-92C4-25FFD1805C79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448AE-4CDF-430E-AB5A-3C1A96D47B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31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04E767-2BC7-457E-B3CF-42F3BE8BDF3F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28ED5-D010-4C9E-849E-5D1B0DDA66C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47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AEED34-8066-410C-8392-5FAD745EE838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5FCCC-A393-402F-A92C-5DE5F13CF7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97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3000">
              <a:srgbClr val="FFFFB3">
                <a:alpha val="44000"/>
              </a:srgbClr>
            </a:gs>
            <a:gs pos="100000">
              <a:srgbClr val="29C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FB150B-F73F-429A-AF9A-D18E958F27D0}" type="datetimeFigureOut">
              <a:rPr lang="cs-CZ" smtClean="0"/>
              <a:pPr>
                <a:defRPr/>
              </a:pPr>
              <a:t>21.4.2013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CAF8A2-FE41-44C1-B869-5CCB4859ACF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05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youtube.com/watch?v=xbh5Ea_hP5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/>
              <a:t>Přírodní zdroje uhlovodíků</a:t>
            </a:r>
          </a:p>
          <a:p>
            <a:pPr algn="ctr"/>
            <a:endParaRPr lang="cs-CZ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755576" y="274638"/>
            <a:ext cx="7474024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Zemní plyn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55576" y="1341438"/>
            <a:ext cx="7704856" cy="50688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plynná přírodní surovina</a:t>
            </a:r>
          </a:p>
          <a:p>
            <a:pPr marL="365125" indent="-365125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obsahuje </a:t>
            </a:r>
            <a:r>
              <a:rPr lang="cs-CZ" sz="2400" dirty="0" err="1" smtClean="0">
                <a:latin typeface="Verdana" pitchFamily="34" charset="0"/>
              </a:rPr>
              <a:t>methan</a:t>
            </a:r>
            <a:r>
              <a:rPr lang="cs-CZ" sz="2400" dirty="0" smtClean="0">
                <a:latin typeface="Verdana" pitchFamily="34" charset="0"/>
              </a:rPr>
              <a:t> (93-98%), </a:t>
            </a:r>
            <a:r>
              <a:rPr lang="cs-CZ" sz="2400" dirty="0" err="1" smtClean="0">
                <a:latin typeface="Verdana" pitchFamily="34" charset="0"/>
              </a:rPr>
              <a:t>ethan</a:t>
            </a:r>
            <a:r>
              <a:rPr lang="cs-CZ" sz="2400" dirty="0" smtClean="0">
                <a:latin typeface="Verdana" pitchFamily="34" charset="0"/>
              </a:rPr>
              <a:t>, propan, butan, oxid uhličitý, hélium, dusík, síru …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doprovází výskyt ropy, černého uhlí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kvalitní palivo: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CNG </a:t>
            </a:r>
            <a:r>
              <a:rPr lang="cs-CZ" sz="2400" dirty="0" smtClean="0">
                <a:latin typeface="Verdana" pitchFamily="34" charset="0"/>
              </a:rPr>
              <a:t>(</a:t>
            </a:r>
            <a:r>
              <a:rPr lang="cs-CZ" sz="2400" dirty="0" err="1" smtClean="0">
                <a:latin typeface="Verdana" pitchFamily="34" charset="0"/>
              </a:rPr>
              <a:t>compressed</a:t>
            </a:r>
            <a:r>
              <a:rPr lang="cs-CZ" sz="2400" dirty="0" smtClean="0">
                <a:latin typeface="Verdana" pitchFamily="34" charset="0"/>
              </a:rPr>
              <a:t> natural </a:t>
            </a:r>
            <a:r>
              <a:rPr lang="cs-CZ" sz="2400" dirty="0" err="1" smtClean="0">
                <a:latin typeface="Verdana" pitchFamily="34" charset="0"/>
              </a:rPr>
              <a:t>gas</a:t>
            </a:r>
            <a:r>
              <a:rPr lang="cs-CZ" sz="2400" dirty="0" smtClean="0">
                <a:latin typeface="Verdana" pitchFamily="34" charset="0"/>
              </a:rPr>
              <a:t> = stlačený plyn)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LNG </a:t>
            </a:r>
            <a:r>
              <a:rPr lang="cs-CZ" sz="2400" dirty="0" smtClean="0">
                <a:latin typeface="Verdana" pitchFamily="34" charset="0"/>
              </a:rPr>
              <a:t>(</a:t>
            </a:r>
            <a:r>
              <a:rPr lang="cs-CZ" sz="2400" dirty="0" err="1" smtClean="0">
                <a:latin typeface="Verdana" pitchFamily="34" charset="0"/>
              </a:rPr>
              <a:t>liquefied</a:t>
            </a:r>
            <a:r>
              <a:rPr lang="cs-CZ" sz="2400" dirty="0" smtClean="0">
                <a:latin typeface="Verdana" pitchFamily="34" charset="0"/>
              </a:rPr>
              <a:t> natural </a:t>
            </a:r>
            <a:r>
              <a:rPr lang="cs-CZ" sz="2400" dirty="0" err="1" smtClean="0">
                <a:latin typeface="Verdana" pitchFamily="34" charset="0"/>
              </a:rPr>
              <a:t>gas</a:t>
            </a:r>
            <a:r>
              <a:rPr lang="cs-CZ" sz="2400" dirty="0" smtClean="0">
                <a:latin typeface="Verdana" pitchFamily="34" charset="0"/>
              </a:rPr>
              <a:t> = zkapalněný plyn)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365125" indent="-365125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surovina na výrobu formaldehydu, amoniaku, </a:t>
            </a:r>
          </a:p>
          <a:p>
            <a:pPr marL="0" indent="365125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err="1" smtClean="0">
                <a:latin typeface="Verdana" pitchFamily="34" charset="0"/>
              </a:rPr>
              <a:t>methanolu</a:t>
            </a:r>
            <a:r>
              <a:rPr lang="cs-CZ" sz="2400" dirty="0" smtClean="0">
                <a:latin typeface="Verdana" pitchFamily="34" charset="0"/>
              </a:rPr>
              <a:t>, acetylenu, halogenových</a:t>
            </a:r>
          </a:p>
          <a:p>
            <a:pPr marL="0" indent="365125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derivátů uhlovodíků, sazí, vodíku, …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využívá se k vaření, topení, svícení</a:t>
            </a: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2050" name="Picture 2" descr="Light_my_fire_(2152952690).jpg (3600×240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87" y="5360046"/>
            <a:ext cx="1861397" cy="124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4211960" y="6293354"/>
            <a:ext cx="2608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8  Hořáky plynu</a:t>
            </a:r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761804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Zemní plyn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06425" y="1417638"/>
            <a:ext cx="8229600" cy="5068887"/>
          </a:xfrm>
        </p:spPr>
        <p:txBody>
          <a:bodyPr/>
          <a:lstStyle/>
          <a:p>
            <a:pPr marL="360000" indent="-36000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výhody: šetrnost k životnímu prostředí, snadná doprava na větší vzdálenosti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 smtClean="0">
                <a:latin typeface="Verdana" pitchFamily="34" charset="0"/>
              </a:rPr>
              <a:t>nevýhody: nebezpečí </a:t>
            </a:r>
            <a:r>
              <a:rPr lang="cs-CZ" sz="2400" dirty="0" smtClean="0">
                <a:latin typeface="Verdana" pitchFamily="34" charset="0"/>
              </a:rPr>
              <a:t>požáru, výbuchu, havárie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Co je a proč se provádí odorizace zemního plynu?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sz="2400" dirty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Umělé </a:t>
            </a:r>
            <a:r>
              <a:rPr lang="cs-CZ" sz="2400" dirty="0"/>
              <a:t>obohacení </a:t>
            </a:r>
            <a:r>
              <a:rPr lang="cs-CZ" sz="2400" dirty="0" smtClean="0"/>
              <a:t>plynu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speciální </a:t>
            </a:r>
            <a:r>
              <a:rPr lang="cs-CZ" sz="2400" dirty="0"/>
              <a:t>látkou nebo směsí </a:t>
            </a:r>
            <a:r>
              <a:rPr lang="cs-CZ" sz="2400" dirty="0" smtClean="0"/>
              <a:t>látek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s</a:t>
            </a:r>
            <a:r>
              <a:rPr lang="cs-CZ" sz="2400" dirty="0"/>
              <a:t> </a:t>
            </a:r>
            <a:r>
              <a:rPr lang="cs-CZ" sz="2400" dirty="0" smtClean="0"/>
              <a:t>intenzivním </a:t>
            </a:r>
            <a:r>
              <a:rPr lang="cs-CZ" sz="2400" dirty="0"/>
              <a:t>a </a:t>
            </a:r>
            <a:r>
              <a:rPr lang="cs-CZ" sz="2400" dirty="0" smtClean="0"/>
              <a:t>charakteristickým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zápachem, aby </a:t>
            </a:r>
            <a:r>
              <a:rPr lang="cs-CZ" sz="2400" dirty="0"/>
              <a:t>již při </a:t>
            </a:r>
            <a:r>
              <a:rPr lang="cs-CZ" sz="2400" dirty="0" smtClean="0"/>
              <a:t>nízké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koncentraci plynu ve </a:t>
            </a:r>
            <a:r>
              <a:rPr lang="cs-CZ" sz="2400" dirty="0"/>
              <a:t>vzduchu </a:t>
            </a:r>
            <a:r>
              <a:rPr lang="cs-CZ" sz="2400" dirty="0" smtClean="0"/>
              <a:t>byl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signalizován jeho </a:t>
            </a:r>
            <a:r>
              <a:rPr lang="cs-CZ" sz="2400" dirty="0"/>
              <a:t>únik.</a:t>
            </a: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44034" name="Picture 2" descr="Soubor: Gaskessel 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33" y="3489929"/>
            <a:ext cx="2370936" cy="28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2421126" y="6117193"/>
            <a:ext cx="3687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9</a:t>
            </a:r>
            <a:r>
              <a:rPr lang="cs-CZ" dirty="0" smtClean="0">
                <a:latin typeface="Verdana" pitchFamily="34" charset="0"/>
              </a:rPr>
              <a:t> Úložiště zemního plynu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761804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Břidlicový</a:t>
            </a:r>
            <a:r>
              <a:rPr lang="cs-CZ" sz="4000" dirty="0" smtClean="0">
                <a:latin typeface="Verdana" pitchFamily="34" charset="0"/>
              </a:rPr>
              <a:t> </a:t>
            </a:r>
            <a:r>
              <a:rPr lang="cs-CZ" sz="4000" dirty="0" smtClean="0">
                <a:latin typeface="Verdana" pitchFamily="34" charset="0"/>
              </a:rPr>
              <a:t>plyn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06425" y="1417638"/>
            <a:ext cx="8229600" cy="50688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zemní plyn nahromaděný ve formacích břidlic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nově objevený zdroj zemního plynu</a:t>
            </a:r>
            <a:endParaRPr lang="cs-CZ" sz="2400" dirty="0">
              <a:latin typeface="Verdana" pitchFamily="34" charset="0"/>
            </a:endParaRPr>
          </a:p>
        </p:txBody>
      </p:sp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720725" y="6301859"/>
            <a:ext cx="44644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10 Ložisko břidlicového  </a:t>
            </a:r>
            <a:r>
              <a:rPr lang="cs-CZ" dirty="0" smtClean="0">
                <a:latin typeface="Verdana" pitchFamily="34" charset="0"/>
              </a:rPr>
              <a:t>plynu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1026" name="Picture 2" descr="Soubor:GasDeposit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0638"/>
            <a:ext cx="5612551" cy="369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755576" y="274638"/>
            <a:ext cx="7474024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Uhlí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55576" y="1341438"/>
            <a:ext cx="7704856" cy="506888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usazená hořlavá hornina hnědá až černá</a:t>
            </a:r>
          </a:p>
          <a:p>
            <a:pPr marL="365125" indent="-365125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obsahuje převážně uhlík, vodík, kyslík, dusík, síru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druhy </a:t>
            </a:r>
            <a:r>
              <a:rPr lang="cs-CZ" sz="2400" dirty="0" smtClean="0">
                <a:latin typeface="Verdana" pitchFamily="34" charset="0"/>
              </a:rPr>
              <a:t>uhlí: </a:t>
            </a:r>
            <a:r>
              <a:rPr lang="cs-CZ" sz="2400" dirty="0" smtClean="0">
                <a:latin typeface="Verdana" pitchFamily="34" charset="0"/>
              </a:rPr>
              <a:t>hnědé 60% – 75% uhlíku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                 </a:t>
            </a:r>
            <a:r>
              <a:rPr lang="cs-CZ" sz="2400" dirty="0" smtClean="0">
                <a:latin typeface="Verdana" pitchFamily="34" charset="0"/>
              </a:rPr>
              <a:t>  </a:t>
            </a:r>
            <a:r>
              <a:rPr lang="cs-CZ" sz="2400" dirty="0" smtClean="0">
                <a:latin typeface="Verdana" pitchFamily="34" charset="0"/>
              </a:rPr>
              <a:t>černé  75% – 92% uhlíku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důležitá je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výhřevnost</a:t>
            </a:r>
            <a:r>
              <a:rPr lang="cs-CZ" sz="2400" dirty="0" smtClean="0">
                <a:latin typeface="Verdana" pitchFamily="34" charset="0"/>
              </a:rPr>
              <a:t>, která udává množství tepla, které se uvolní dokonalým spálením 1kg pevného nebo 1m</a:t>
            </a:r>
            <a:r>
              <a:rPr lang="cs-CZ" sz="2400" baseline="30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plynného paliva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Využití:</a:t>
            </a:r>
            <a:endParaRPr lang="cs-CZ" sz="2400" dirty="0">
              <a:latin typeface="Verdana" pitchFamily="34" charset="0"/>
            </a:endParaRPr>
          </a:p>
          <a:p>
            <a:pPr marL="365125" indent="-365125">
              <a:buNone/>
            </a:pP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 smtClean="0"/>
              <a:t>spalování </a:t>
            </a:r>
            <a:r>
              <a:rPr lang="cs-CZ" sz="2400" dirty="0" smtClean="0"/>
              <a:t>v </a:t>
            </a:r>
            <a:r>
              <a:rPr lang="cs-CZ" sz="2400" dirty="0"/>
              <a:t>tepelných elektrárnách, lokálních topeništích</a:t>
            </a:r>
          </a:p>
          <a:p>
            <a:pPr marL="365125" indent="-365125">
              <a:buNone/>
            </a:pPr>
            <a:r>
              <a:rPr lang="cs-CZ" sz="2400" dirty="0" smtClean="0"/>
              <a:t>= zpracování </a:t>
            </a:r>
            <a:r>
              <a:rPr lang="cs-CZ" sz="2400" dirty="0" err="1"/>
              <a:t>vysokotepelnou</a:t>
            </a:r>
            <a:r>
              <a:rPr lang="cs-CZ" sz="2400" dirty="0"/>
              <a:t> karbonizací na koks, koksárenský plyn, čpavkovou vodu a dehet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613792" y="1690688"/>
            <a:ext cx="8134672" cy="454662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</a:rPr>
              <a:t>Obr. 1 Ropa. Zdroj: </a:t>
            </a:r>
            <a:r>
              <a:rPr lang="cs-CZ" sz="2000" dirty="0" smtClean="0">
                <a:latin typeface="Verdana" pitchFamily="34" charset="0"/>
              </a:rPr>
              <a:t>Petroleum.cz </a:t>
            </a:r>
            <a:r>
              <a:rPr lang="en-US" sz="2000" i="1" dirty="0" smtClean="0">
                <a:latin typeface="Verdana" pitchFamily="34" charset="0"/>
              </a:rPr>
              <a:t>[o</a:t>
            </a:r>
            <a:r>
              <a:rPr lang="cs-CZ" sz="2000" i="1" dirty="0" err="1" smtClean="0">
                <a:latin typeface="Verdana" pitchFamily="34" charset="0"/>
              </a:rPr>
              <a:t>nline</a:t>
            </a:r>
            <a:r>
              <a:rPr lang="en-US" sz="2000" i="1" dirty="0" smtClean="0">
                <a:latin typeface="Verdana" pitchFamily="34" charset="0"/>
              </a:rPr>
              <a:t>]</a:t>
            </a:r>
            <a:r>
              <a:rPr lang="cs-CZ" sz="2000" dirty="0" smtClean="0">
                <a:latin typeface="Verdana" pitchFamily="34" charset="0"/>
              </a:rPr>
              <a:t>. </a:t>
            </a:r>
            <a:r>
              <a:rPr lang="en-US" sz="2000" dirty="0" smtClean="0">
                <a:latin typeface="Verdana" pitchFamily="34" charset="0"/>
              </a:rPr>
              <a:t>[</a:t>
            </a:r>
            <a:r>
              <a:rPr lang="cs-CZ" sz="2000" dirty="0" smtClean="0">
                <a:latin typeface="Verdana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</a:rPr>
              <a:t>21.4.2013</a:t>
            </a:r>
            <a:r>
              <a:rPr lang="en-US" sz="2000" dirty="0" smtClean="0">
                <a:latin typeface="Verdana" pitchFamily="34" charset="0"/>
              </a:rPr>
              <a:t>]</a:t>
            </a:r>
            <a:r>
              <a:rPr lang="cs-CZ" sz="2000" dirty="0" smtClean="0">
                <a:latin typeface="Verdana" pitchFamily="34" charset="0"/>
              </a:rPr>
              <a:t>. Dostupné z: </a:t>
            </a:r>
            <a:endParaRPr lang="cs-CZ" sz="2000" dirty="0" smtClean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/>
              <a:t>http://www.petroleum.cz/ropa/</a:t>
            </a:r>
            <a:endParaRPr lang="cs-CZ" sz="20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 Těžba ropy. Zdroj: </a:t>
            </a:r>
            <a:r>
              <a:rPr lang="cs-CZ" sz="2000" dirty="0" err="1" smtClean="0">
                <a:latin typeface="Verdana" pitchFamily="34" charset="0"/>
              </a:rPr>
              <a:t>Wikimedia</a:t>
            </a:r>
            <a:r>
              <a:rPr lang="cs-CZ" sz="2000" dirty="0" smtClean="0">
                <a:latin typeface="Verdana" pitchFamily="34" charset="0"/>
              </a:rPr>
              <a:t> 27.5. 2005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 smtClean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</a:rPr>
              <a:t>24.3.2013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commons.wikimedia.org/wiki/File:Pumpe_Hemmingstedt.JPG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3 Destilační kolona. Zdroj: </a:t>
            </a:r>
            <a:r>
              <a:rPr lang="cs-CZ" sz="2000" dirty="0"/>
              <a:t>Výukové materiály ZŠ Kaplice, Školní 226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24.3.2013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www.vyukovematerialy.cz/chemie/rocnik9/zdro03.htm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4, 5, 6, 7 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 Ivana Töpferová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613792" y="1556792"/>
            <a:ext cx="8062664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8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Hořáky plynu. Zdroj: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3.2.2013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24.3.2013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http://commons.wikimedia.org/wiki/File:Light_my_fire_(2152952690).jpg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>
                <a:latin typeface="Verdana" pitchFamily="34" charset="0"/>
              </a:rPr>
              <a:t>Obr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cs-CZ" sz="2000" dirty="0" smtClean="0">
                <a:latin typeface="Verdana" pitchFamily="34" charset="0"/>
              </a:rPr>
              <a:t>9 </a:t>
            </a:r>
            <a:r>
              <a:rPr lang="cs-CZ" sz="2000" dirty="0">
                <a:latin typeface="Verdana" pitchFamily="34" charset="0"/>
              </a:rPr>
              <a:t>Úložiště zemního plynu. Zdroj: </a:t>
            </a:r>
            <a:r>
              <a:rPr lang="cs-CZ" sz="2000" dirty="0" err="1">
                <a:latin typeface="Verdana" pitchFamily="34" charset="0"/>
              </a:rPr>
              <a:t>Wikimedia</a:t>
            </a:r>
            <a:r>
              <a:rPr lang="cs-CZ" sz="2000" dirty="0">
                <a:latin typeface="Verdana" pitchFamily="34" charset="0"/>
              </a:rPr>
              <a:t> 5.3.2005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4.3.2013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commons.wikimedia.org/wiki/File:Gaskessel_gr.jpg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itchFamily="34" charset="0"/>
              </a:rPr>
              <a:t>Obr. </a:t>
            </a:r>
            <a:r>
              <a:rPr lang="cs-CZ" sz="2000" dirty="0" smtClean="0">
                <a:latin typeface="Verdana" pitchFamily="34" charset="0"/>
              </a:rPr>
              <a:t>10 Ložisko břidlicového </a:t>
            </a:r>
            <a:r>
              <a:rPr lang="cs-CZ" sz="2000" dirty="0">
                <a:latin typeface="Verdana" pitchFamily="34" charset="0"/>
              </a:rPr>
              <a:t>plynu. Zdroj: </a:t>
            </a:r>
            <a:r>
              <a:rPr lang="cs-CZ" sz="2000" dirty="0" err="1" smtClean="0">
                <a:latin typeface="Verdana" pitchFamily="34" charset="0"/>
              </a:rPr>
              <a:t>Wikipedia</a:t>
            </a:r>
            <a:r>
              <a:rPr lang="cs-CZ" sz="2000" dirty="0" smtClean="0">
                <a:latin typeface="Verdana" pitchFamily="34" charset="0"/>
              </a:rPr>
              <a:t> 19.2.2010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</a:rPr>
              <a:t>21.4.2013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</a:p>
          <a:p>
            <a:pPr marL="0" indent="0">
              <a:buNone/>
            </a:pPr>
            <a:r>
              <a:rPr lang="cs-CZ" sz="2000" dirty="0"/>
              <a:t>http://cs.wikipedia.org/wiki/Soubor:GasDepositDiagram.jpg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978-80-7289-282-2.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marL="0" indent="0" eaLnBrk="1" hangingPunct="1">
              <a:buNone/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Anotace: </a:t>
            </a:r>
            <a:r>
              <a:rPr lang="cs-CZ" sz="2000" i="1" dirty="0" smtClean="0">
                <a:solidFill>
                  <a:srgbClr val="898989"/>
                </a:solidFill>
              </a:rPr>
              <a:t>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</a:rPr>
              <a:t>organická chemie a biochemie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přírodní zdroje uhlovodíků, ropa, uhlí, zemní plyn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vysvětlování, demonstrace </a:t>
            </a:r>
            <a:endParaRPr lang="cs-CZ" sz="2000" dirty="0" smtClean="0">
              <a:solidFill>
                <a:srgbClr val="898989"/>
              </a:solidFill>
            </a:endParaRP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</a:rPr>
              <a:t>Datum vytvoření: </a:t>
            </a:r>
            <a:r>
              <a:rPr lang="cs-CZ" sz="2000" i="1" dirty="0" smtClean="0">
                <a:solidFill>
                  <a:srgbClr val="898989"/>
                </a:solidFill>
              </a:rPr>
              <a:t>21</a:t>
            </a:r>
            <a:r>
              <a:rPr lang="cs-CZ" sz="2000" i="1" dirty="0" smtClean="0">
                <a:solidFill>
                  <a:srgbClr val="898989"/>
                </a:solidFill>
              </a:rPr>
              <a:t>. </a:t>
            </a:r>
            <a:r>
              <a:rPr lang="cs-CZ" sz="2000" i="1" dirty="0">
                <a:solidFill>
                  <a:srgbClr val="898989"/>
                </a:solidFill>
              </a:rPr>
              <a:t>4</a:t>
            </a:r>
            <a:r>
              <a:rPr lang="cs-CZ" sz="2000" i="1" dirty="0" smtClean="0">
                <a:solidFill>
                  <a:srgbClr val="898989"/>
                </a:solidFill>
              </a:rPr>
              <a:t>. </a:t>
            </a:r>
            <a:r>
              <a:rPr lang="cs-CZ" sz="2000" i="1" dirty="0" smtClean="0">
                <a:solidFill>
                  <a:srgbClr val="898989"/>
                </a:solidFill>
              </a:rPr>
              <a:t>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052737"/>
            <a:ext cx="7772400" cy="1368151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Arial" charset="0"/>
              </a:rPr>
              <a:t>Přírodní zdroje uhlovodíků</a:t>
            </a:r>
            <a:endParaRPr lang="cs-CZ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2996952"/>
            <a:ext cx="7056437" cy="3311773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sz="3500" dirty="0" smtClean="0">
                <a:solidFill>
                  <a:schemeClr val="tx1"/>
                </a:solidFill>
                <a:latin typeface="Arial" charset="0"/>
              </a:rPr>
              <a:t>Neobnovitelné, fosilní = ropa, zemní plyn, uhlí</a:t>
            </a:r>
            <a:endParaRPr lang="cs-CZ" sz="3500" baseline="-25000" dirty="0" smtClean="0">
              <a:solidFill>
                <a:schemeClr val="tx1"/>
              </a:solidFill>
              <a:latin typeface="Arial" charset="0"/>
            </a:endParaRPr>
          </a:p>
          <a:p>
            <a:pPr algn="l" eaLnBrk="1" hangingPunct="1"/>
            <a:r>
              <a:rPr lang="cs-CZ" sz="3500" dirty="0" smtClean="0">
                <a:solidFill>
                  <a:schemeClr val="tx1"/>
                </a:solidFill>
                <a:latin typeface="Arial" charset="0"/>
              </a:rPr>
              <a:t>Obnovitelné, recentní = dřevo, plody rostlin, živočišné a rostlinné odpady,…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Ropa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34655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kapalná přírodní surovina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má charakteristický zápach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vyskytuje se v různých odstínech hnědé barvy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nemísí se s vodou, má menší hustotu </a:t>
            </a:r>
          </a:p>
          <a:p>
            <a:pPr marL="365125" indent="-365125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směs</a:t>
            </a:r>
            <a:r>
              <a:rPr lang="cs-CZ" sz="2400" dirty="0" smtClean="0">
                <a:latin typeface="Verdana" pitchFamily="34" charset="0"/>
              </a:rPr>
              <a:t> kapalných, pevných a plynných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uhlovodíků</a:t>
            </a:r>
            <a:r>
              <a:rPr lang="cs-CZ" sz="2400" dirty="0" smtClean="0">
                <a:latin typeface="Verdana" pitchFamily="34" charset="0"/>
              </a:rPr>
              <a:t>, některých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sloučenin dusíku</a:t>
            </a:r>
            <a:r>
              <a:rPr lang="cs-CZ" sz="2400" dirty="0" smtClean="0">
                <a:latin typeface="Verdana" pitchFamily="34" charset="0"/>
              </a:rPr>
              <a:t>,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kyslíku</a:t>
            </a:r>
            <a:r>
              <a:rPr lang="cs-CZ" sz="2400" dirty="0" smtClean="0">
                <a:latin typeface="Verdana" pitchFamily="34" charset="0"/>
              </a:rPr>
              <a:t> a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síry</a:t>
            </a:r>
          </a:p>
          <a:p>
            <a:pPr marL="365125" indent="-365125" eaLnBrk="1" hangingPunct="1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složení a zastoupení uhlovodíků </a:t>
            </a:r>
            <a:r>
              <a:rPr lang="cs-CZ" sz="2400" dirty="0" smtClean="0">
                <a:latin typeface="Verdana" pitchFamily="34" charset="0"/>
              </a:rPr>
              <a:t>kolísá </a:t>
            </a:r>
            <a:r>
              <a:rPr lang="cs-CZ" sz="2400" dirty="0" smtClean="0">
                <a:latin typeface="Verdana" pitchFamily="34" charset="0"/>
              </a:rPr>
              <a:t>podle naleziště </a:t>
            </a:r>
          </a:p>
          <a:p>
            <a:pPr marL="365125" indent="-365125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itchFamily="34" charset="0"/>
              </a:rPr>
              <a:t>= vznikla z planktonu za nepřístupu vzduchu pod tlakem nadložních vrstev hornin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/>
            <a:endParaRPr lang="cs-CZ" sz="2400" baseline="-25000" dirty="0" smtClean="0">
              <a:latin typeface="Verdana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5422753" y="1861996"/>
            <a:ext cx="1635966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1  </a:t>
            </a:r>
            <a:r>
              <a:rPr lang="cs-CZ" dirty="0" smtClean="0">
                <a:latin typeface="Verdana" pitchFamily="34" charset="0"/>
              </a:rPr>
              <a:t>Ropa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2050" name="Picture 2" descr="http://www.petroleum.cz/ropa/system/index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9" y="365125"/>
            <a:ext cx="1653361" cy="20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Ropa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indent="-365125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postupně se stala nejvýznamnější strategickou surovinou chemického průmyslu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významná naleziště ve světě: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Venezuela, USA, Střední východ, severní Afrika, Indonésie, Rusko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naleziště v České republice: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Hodonínsko, Břeclavsko, Ostravsko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365125" indent="-365125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při těžbě, dopravě, zpracování =</a:t>
            </a:r>
          </a:p>
          <a:p>
            <a:pPr marL="365125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dochází ke znečišťování životního</a:t>
            </a:r>
          </a:p>
          <a:p>
            <a:pPr marL="0" indent="365125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prostředí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3948413" y="6311899"/>
            <a:ext cx="2320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  Těžba ropy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44649" y="2996952"/>
            <a:ext cx="818348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44649" y="4108555"/>
            <a:ext cx="8183486" cy="42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Pumpe_Hemmingstedt.JPG (1722×132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91" y="4717267"/>
            <a:ext cx="2469567" cy="18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Zpracování ropy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 rafineriích </a:t>
            </a:r>
            <a:r>
              <a:rPr lang="cs-CZ" sz="2400" dirty="0" smtClean="0">
                <a:solidFill>
                  <a:srgbClr val="FF0000"/>
                </a:solidFill>
              </a:rPr>
              <a:t>frakční </a:t>
            </a:r>
            <a:r>
              <a:rPr lang="cs-CZ" sz="2400" smtClean="0">
                <a:solidFill>
                  <a:srgbClr val="FF0000"/>
                </a:solidFill>
              </a:rPr>
              <a:t>destilací = rektifikací</a:t>
            </a:r>
            <a:endParaRPr lang="cs-CZ" sz="2400" dirty="0" smtClean="0">
              <a:solidFill>
                <a:srgbClr val="FF0000"/>
              </a:solidFill>
            </a:endParaRPr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047776"/>
            <a:ext cx="1987595" cy="3351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9"/>
          <a:stretch/>
        </p:blipFill>
        <p:spPr>
          <a:xfrm>
            <a:off x="745510" y="2043485"/>
            <a:ext cx="3667309" cy="4499095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4546819" y="6051291"/>
            <a:ext cx="2955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3 Destilační kolona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5364088" y="5517572"/>
            <a:ext cx="2955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4 Technický benzín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Zpracování ropy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Až dojde ropa: </a:t>
            </a:r>
            <a:r>
              <a:rPr lang="cs-CZ" sz="2400" dirty="0">
                <a:hlinkClick r:id="rId2"/>
              </a:rPr>
              <a:t>http://www.youtube.com/watch?v=xbh5Ea_hP5c</a:t>
            </a:r>
            <a:endParaRPr lang="cs-CZ" sz="2400" dirty="0" smtClean="0"/>
          </a:p>
          <a:p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02" y="2276872"/>
            <a:ext cx="4464586" cy="4288195"/>
          </a:xfrm>
          <a:prstGeom prst="rect">
            <a:avLst/>
          </a:prstGeom>
        </p:spPr>
      </p:pic>
      <p:sp>
        <p:nvSpPr>
          <p:cNvPr id="9" name="Zástupný symbol pro obsah 7"/>
          <p:cNvSpPr txBox="1">
            <a:spLocks/>
          </p:cNvSpPr>
          <p:nvPr/>
        </p:nvSpPr>
        <p:spPr bwMode="auto">
          <a:xfrm>
            <a:off x="5136188" y="6195735"/>
            <a:ext cx="3926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5 Stojan benzinové stanice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Zpracování ropy</a:t>
            </a:r>
            <a:endParaRPr lang="cs-CZ" sz="4000" dirty="0">
              <a:latin typeface="+mn-lt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450496"/>
              </p:ext>
            </p:extLst>
          </p:nvPr>
        </p:nvGraphicFramePr>
        <p:xfrm>
          <a:off x="628650" y="1196749"/>
          <a:ext cx="8119814" cy="53068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59907"/>
                <a:gridCol w="4059907"/>
              </a:tblGrid>
              <a:tr h="371194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ropné frakce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použití</a:t>
                      </a:r>
                      <a:endParaRPr lang="cs-CZ" sz="1800" dirty="0"/>
                    </a:p>
                  </a:txBody>
                  <a:tcPr/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30°C</a:t>
                      </a:r>
                      <a:endParaRPr lang="cs-CZ" sz="1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topné plyny, LPG, propan-butan,</a:t>
                      </a:r>
                      <a:r>
                        <a:rPr lang="cs-CZ" sz="1800" baseline="0" dirty="0" smtClean="0"/>
                        <a:t> vaření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plyn</a:t>
                      </a:r>
                      <a:endParaRPr lang="cs-CZ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30°C</a:t>
                      </a:r>
                      <a:r>
                        <a:rPr lang="cs-CZ" sz="1800" baseline="0" dirty="0" smtClean="0"/>
                        <a:t> – 100°C</a:t>
                      </a:r>
                      <a:endParaRPr lang="cs-CZ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pohonné</a:t>
                      </a:r>
                      <a:r>
                        <a:rPr lang="cs-CZ" sz="1800" baseline="0" dirty="0" smtClean="0"/>
                        <a:t> hmoty pro spalovací motory,</a:t>
                      </a:r>
                      <a:r>
                        <a:rPr lang="cs-CZ" sz="1800" dirty="0" smtClean="0"/>
                        <a:t> rozpouštědlo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30862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benzin</a:t>
                      </a:r>
                      <a:endParaRPr lang="cs-CZ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100°C</a:t>
                      </a:r>
                      <a:r>
                        <a:rPr lang="cs-CZ" sz="1800" baseline="0" dirty="0" smtClean="0"/>
                        <a:t> – 180°C</a:t>
                      </a:r>
                      <a:endParaRPr lang="cs-CZ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pohonné</a:t>
                      </a:r>
                      <a:r>
                        <a:rPr lang="cs-CZ" sz="1800" baseline="0" dirty="0" smtClean="0"/>
                        <a:t> hmoty pro letecké motory</a:t>
                      </a:r>
                      <a:r>
                        <a:rPr lang="cs-CZ" sz="1800" dirty="0" smtClean="0"/>
                        <a:t>,</a:t>
                      </a:r>
                      <a:r>
                        <a:rPr lang="cs-CZ" sz="1800" baseline="0" dirty="0" smtClean="0"/>
                        <a:t> rozpouštědla, svícení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střední destiláty, petrolej</a:t>
                      </a:r>
                      <a:endParaRPr lang="cs-CZ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180°C</a:t>
                      </a:r>
                      <a:r>
                        <a:rPr lang="cs-CZ" sz="1800" baseline="0" dirty="0" smtClean="0"/>
                        <a:t> – 250°C</a:t>
                      </a:r>
                      <a:endParaRPr lang="cs-CZ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motorová nafta = pohonné</a:t>
                      </a:r>
                      <a:r>
                        <a:rPr lang="cs-CZ" sz="1800" baseline="0" dirty="0" smtClean="0"/>
                        <a:t> palivo pro Dieselové motory</a:t>
                      </a:r>
                      <a:r>
                        <a:rPr lang="cs-CZ" sz="1800" dirty="0" smtClean="0"/>
                        <a:t>, topení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plynový olej</a:t>
                      </a:r>
                      <a:endParaRPr lang="cs-CZ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250°C</a:t>
                      </a:r>
                      <a:r>
                        <a:rPr lang="cs-CZ" sz="1800" baseline="0" dirty="0" smtClean="0"/>
                        <a:t> – 360°C</a:t>
                      </a:r>
                      <a:endParaRPr lang="cs-CZ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pohonné</a:t>
                      </a:r>
                      <a:r>
                        <a:rPr lang="cs-CZ" sz="1800" baseline="0" dirty="0" smtClean="0"/>
                        <a:t> palivo</a:t>
                      </a:r>
                      <a:r>
                        <a:rPr lang="cs-CZ" sz="1800" dirty="0" smtClean="0"/>
                        <a:t> pro lodní motory, topný olej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17483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mazut</a:t>
                      </a:r>
                      <a:endParaRPr lang="cs-CZ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800" dirty="0"/>
                    </a:p>
                  </a:txBody>
                  <a:tcPr/>
                </a:tc>
              </a:tr>
              <a:tr h="396619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nad 360°C</a:t>
                      </a:r>
                      <a:endParaRPr lang="cs-CZ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sz="1800" dirty="0" smtClean="0"/>
                        <a:t>destilací mazutu se získávají mazací oleje, destilační zbytek = asfalt = pojivo, impregnace</a:t>
                      </a:r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96619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7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98116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Ropa – chemické zpracování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63243"/>
            <a:ext cx="7886700" cy="45137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= záměrné chemické přeměny původních složek</a:t>
            </a:r>
          </a:p>
          <a:p>
            <a:pPr marL="365125" indent="-365125">
              <a:lnSpc>
                <a:spcPct val="100000"/>
              </a:lnSpc>
              <a:buNone/>
            </a:pPr>
            <a:r>
              <a:rPr lang="cs-CZ" sz="2400" dirty="0" smtClean="0"/>
              <a:t>= z meziproduktů se vyrábějí jiné uhlovodíky, alkoholy, estery, …</a:t>
            </a:r>
          </a:p>
          <a:p>
            <a:pPr marL="365125" indent="-365125">
              <a:lnSpc>
                <a:spcPct val="100000"/>
              </a:lnSpc>
              <a:buNone/>
            </a:pPr>
            <a:r>
              <a:rPr lang="cs-CZ" sz="2400" dirty="0" smtClean="0"/>
              <a:t>= výroba plastů, změkčovadel, pesticidů, barviv,  tenzidů, …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029906"/>
            <a:ext cx="3062630" cy="22969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98" y="3470173"/>
            <a:ext cx="2033612" cy="2856706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5913510" y="5957547"/>
            <a:ext cx="3230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</a:t>
            </a:r>
            <a:r>
              <a:rPr lang="cs-CZ" dirty="0" smtClean="0">
                <a:latin typeface="Verdana" pitchFamily="34" charset="0"/>
              </a:rPr>
              <a:t>. 6, 7 Výrobky z ropy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ganika_motiv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ka_motiv" id="{76EBF333-FE0F-4909-A21F-77FC70645D9E}" vid="{99EEB8F3-D527-454D-9E3F-197A0EA5835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organika_motiv</Template>
  <TotalTime>5443</TotalTime>
  <Words>952</Words>
  <Application>Microsoft Office PowerPoint</Application>
  <PresentationFormat>Předvádění na obrazovce (4:3)</PresentationFormat>
  <Paragraphs>137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Consolas</vt:lpstr>
      <vt:lpstr>Verdana</vt:lpstr>
      <vt:lpstr>organika_motiv</vt:lpstr>
      <vt:lpstr>Prezentace aplikace PowerPoint</vt:lpstr>
      <vt:lpstr>Prezentace aplikace PowerPoint</vt:lpstr>
      <vt:lpstr>Přírodní zdroje uhlovodíků</vt:lpstr>
      <vt:lpstr>Ropa</vt:lpstr>
      <vt:lpstr>Ropa</vt:lpstr>
      <vt:lpstr>Zpracování ropy</vt:lpstr>
      <vt:lpstr>Zpracování ropy</vt:lpstr>
      <vt:lpstr>Zpracování ropy</vt:lpstr>
      <vt:lpstr>Ropa – chemické zpracování</vt:lpstr>
      <vt:lpstr>Zemní plyn</vt:lpstr>
      <vt:lpstr>Zemní plyn</vt:lpstr>
      <vt:lpstr>Břidlicový plyn</vt:lpstr>
      <vt:lpstr>Uhlí</vt:lpstr>
      <vt:lpstr>Seznam obrázků: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526</cp:revision>
  <dcterms:created xsi:type="dcterms:W3CDTF">2012-09-09T15:49:48Z</dcterms:created>
  <dcterms:modified xsi:type="dcterms:W3CDTF">2013-04-21T16:28:23Z</dcterms:modified>
</cp:coreProperties>
</file>