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0" r:id="rId1"/>
  </p:sldMasterIdLst>
  <p:notesMasterIdLst>
    <p:notesMasterId r:id="rId23"/>
  </p:notesMasterIdLst>
  <p:handoutMasterIdLst>
    <p:handoutMasterId r:id="rId24"/>
  </p:handoutMasterIdLst>
  <p:sldIdLst>
    <p:sldId id="277" r:id="rId2"/>
    <p:sldId id="278" r:id="rId3"/>
    <p:sldId id="256" r:id="rId4"/>
    <p:sldId id="279" r:id="rId5"/>
    <p:sldId id="286" r:id="rId6"/>
    <p:sldId id="295" r:id="rId7"/>
    <p:sldId id="294" r:id="rId8"/>
    <p:sldId id="297" r:id="rId9"/>
    <p:sldId id="285" r:id="rId10"/>
    <p:sldId id="287" r:id="rId11"/>
    <p:sldId id="301" r:id="rId12"/>
    <p:sldId id="298" r:id="rId13"/>
    <p:sldId id="303" r:id="rId14"/>
    <p:sldId id="288" r:id="rId15"/>
    <p:sldId id="299" r:id="rId16"/>
    <p:sldId id="300" r:id="rId17"/>
    <p:sldId id="283" r:id="rId18"/>
    <p:sldId id="289" r:id="rId19"/>
    <p:sldId id="296" r:id="rId20"/>
    <p:sldId id="271" r:id="rId21"/>
    <p:sldId id="270" r:id="rId22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7EA666B-2C7C-4FD7-978C-D39967684BF5}" type="datetimeFigureOut">
              <a:rPr lang="cs-CZ"/>
              <a:pPr>
                <a:defRPr/>
              </a:pPr>
              <a:t>29.4.2013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733C067-37F8-4EEE-BF31-B34943DAD1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7864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5646936-F332-49F9-B2EE-671F70D1A9EA}" type="datetimeFigureOut">
              <a:rPr lang="cs-CZ"/>
              <a:pPr>
                <a:defRPr/>
              </a:pPr>
              <a:t>29.4.2013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FD3E529-5EEA-4A40-BF18-FA609EA703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7528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B2D792-2F6F-4F4B-A3A4-7E388510E2AF}" type="slidenum">
              <a:rPr lang="cs-CZ" smtClean="0"/>
              <a:pPr/>
              <a:t>17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899520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2A423-19EA-432F-927D-B9ED1BAF2430}" type="datetimeFigureOut">
              <a:rPr lang="cs-CZ"/>
              <a:pPr>
                <a:defRPr/>
              </a:pPr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BB7F4-E2DD-4323-AFE3-09B110B1A5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4302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3D58C-2FF5-4C60-A081-139ACE3B8C85}" type="datetimeFigureOut">
              <a:rPr lang="cs-CZ"/>
              <a:pPr>
                <a:defRPr/>
              </a:pPr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73F61-AECA-4D55-B96F-7FCEC63E2F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350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CD7CD-41BE-47E8-9F87-79BD3A288842}" type="datetimeFigureOut">
              <a:rPr lang="cs-CZ"/>
              <a:pPr>
                <a:defRPr/>
              </a:pPr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E6B66-2826-4DA2-8B58-046B77662E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850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C7211-48AA-4746-895F-285B7A982F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32258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1E5FD-442A-43CA-8017-30173A574F19}" type="datetimeFigureOut">
              <a:rPr lang="cs-CZ"/>
              <a:pPr>
                <a:defRPr/>
              </a:pPr>
              <a:t>29.4.2013</a:t>
            </a:fld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F782B-8882-440A-B853-BD892972A0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1537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FB7F6-4CF6-46B2-BB76-85B46BFFAC25}" type="datetimeFigureOut">
              <a:rPr lang="cs-CZ"/>
              <a:pPr>
                <a:defRPr/>
              </a:pPr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62BDD-3FF4-49F3-B0FB-0961E1329F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1734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A54DD-E3FA-4E8E-977B-4A64AACBB6AA}" type="datetimeFigureOut">
              <a:rPr lang="cs-CZ"/>
              <a:pPr>
                <a:defRPr/>
              </a:pPr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48A4D-7961-485F-A482-4F334C3511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100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90139-7B24-4049-B250-A6DD4F662A62}" type="datetimeFigureOut">
              <a:rPr lang="cs-CZ"/>
              <a:pPr>
                <a:defRPr/>
              </a:pPr>
              <a:t>29.4.2013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D0784-248E-4EC1-9B6B-56AB3B9F56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6584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57913-1D9C-4EA6-84F8-2F4DB25EC364}" type="datetimeFigureOut">
              <a:rPr lang="cs-CZ"/>
              <a:pPr>
                <a:defRPr/>
              </a:pPr>
              <a:t>29.4.2013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90176-4224-49E4-8B19-9B4D6AA8CD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942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C5A95-C5F6-4DA5-B525-4932D83419FE}" type="datetimeFigureOut">
              <a:rPr lang="cs-CZ"/>
              <a:pPr>
                <a:defRPr/>
              </a:pPr>
              <a:t>29.4.2013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53C61-CB47-4280-AC47-147D893CF2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0386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EF981-956A-47D9-98CB-B783864D53D6}" type="datetimeFigureOut">
              <a:rPr lang="cs-CZ"/>
              <a:pPr>
                <a:defRPr/>
              </a:pPr>
              <a:t>29.4.2013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C46FB-AB17-407F-8C5E-BAF65BF89D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016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93918-E07F-4D9C-930E-7C1E6FA80962}" type="datetimeFigureOut">
              <a:rPr lang="cs-CZ"/>
              <a:pPr>
                <a:defRPr/>
              </a:pPr>
              <a:t>29.4.2013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40BE6-CD70-40BF-A0F8-4060601799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255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4C470-1405-4B18-8B9E-1E9D62DBE887}" type="datetimeFigureOut">
              <a:rPr lang="cs-CZ"/>
              <a:pPr>
                <a:defRPr/>
              </a:pPr>
              <a:t>29.4.2013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3505B-95C7-4972-88BF-6311CCBE04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4465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chemeClr val="accent1">
                <a:lumMod val="5000"/>
                <a:lumOff val="95000"/>
              </a:schemeClr>
            </a:gs>
            <a:gs pos="0">
              <a:schemeClr val="accent1">
                <a:lumMod val="45000"/>
                <a:lumOff val="55000"/>
              </a:schemeClr>
            </a:gs>
            <a:gs pos="63000">
              <a:srgbClr val="FFFFB3">
                <a:alpha val="44000"/>
              </a:srgbClr>
            </a:gs>
            <a:gs pos="100000">
              <a:srgbClr val="29C7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6199D330-622F-47B9-8988-B734DDA15911}" type="datetimeFigureOut">
              <a:rPr lang="cs-CZ"/>
              <a:pPr>
                <a:defRPr/>
              </a:pPr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A87BF84-F684-461B-B254-45EF15C8CD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  <p:sldLayoutId id="2147483873" r:id="rId13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onsolas" panose="020B0609020204030204" pitchFamily="49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onsolas" panose="020B0609020204030204" pitchFamily="49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onsolas" panose="020B0609020204030204" pitchFamily="49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onsolas" panose="020B0609020204030204" pitchFamily="49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onsolas" panose="020B0609020204030204" pitchFamily="49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onsolas" panose="020B0609020204030204" pitchFamily="49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onsolas" panose="020B0609020204030204" pitchFamily="49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onsolas" panose="020B0609020204030204" pitchFamily="49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1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6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kch.zf.jcu.cz/didaktika/organchem/index.ht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Obráze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692150"/>
            <a:ext cx="5403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1042988" y="2349500"/>
            <a:ext cx="72009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b="1">
                <a:solidFill>
                  <a:srgbClr val="000000"/>
                </a:solidFill>
              </a:rPr>
              <a:t>Typy vzorců, stavba molekul a izomerie v organické chemii</a:t>
            </a:r>
            <a:r>
              <a:rPr lang="cs-CZ" b="1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ctr" eaLnBrk="1" hangingPunct="1"/>
            <a:endParaRPr lang="cs-CZ">
              <a:solidFill>
                <a:srgbClr val="000000"/>
              </a:solidFill>
            </a:endParaRPr>
          </a:p>
          <a:p>
            <a:pPr algn="ctr" eaLnBrk="1" hangingPunct="1"/>
            <a:r>
              <a:rPr lang="cs-CZ">
                <a:solidFill>
                  <a:srgbClr val="000000"/>
                </a:solidFill>
              </a:rPr>
              <a:t>PaedDr. Ivana Töpferová </a:t>
            </a:r>
          </a:p>
          <a:p>
            <a:pPr algn="ctr" eaLnBrk="1" hangingPunct="1"/>
            <a:endParaRPr lang="cs-CZ">
              <a:solidFill>
                <a:srgbClr val="000000"/>
              </a:solidFill>
            </a:endParaRPr>
          </a:p>
          <a:p>
            <a:pPr algn="ctr" eaLnBrk="1" hangingPunct="1"/>
            <a:endParaRPr lang="cs-CZ">
              <a:solidFill>
                <a:srgbClr val="000000"/>
              </a:solidFill>
            </a:endParaRPr>
          </a:p>
          <a:p>
            <a:pPr algn="ctr" eaLnBrk="1" hangingPunct="1"/>
            <a:r>
              <a:rPr lang="cs-CZ">
                <a:solidFill>
                  <a:srgbClr val="000000"/>
                </a:solidFill>
              </a:rPr>
              <a:t>Střední průmyslová škola, Mladá Boleslav, Havlíčkova 456</a:t>
            </a:r>
          </a:p>
          <a:p>
            <a:pPr algn="ctr" eaLnBrk="1" hangingPunct="1"/>
            <a:r>
              <a:rPr lang="cs-CZ">
                <a:solidFill>
                  <a:srgbClr val="000000"/>
                </a:solidFill>
              </a:rPr>
              <a:t>CZ.1.07/1.5.00/34.0861</a:t>
            </a:r>
          </a:p>
          <a:p>
            <a:pPr algn="ctr" eaLnBrk="1" hangingPunct="1"/>
            <a:r>
              <a:rPr lang="cs-CZ">
                <a:solidFill>
                  <a:srgbClr val="000000"/>
                </a:solidFill>
              </a:rPr>
              <a:t>MODERNIZACE VÝUKY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8058150" cy="1325563"/>
          </a:xfrm>
        </p:spPr>
        <p:txBody>
          <a:bodyPr/>
          <a:lstStyle/>
          <a:p>
            <a:pPr eaLnBrk="1" hangingPunct="1"/>
            <a:r>
              <a:rPr lang="cs-CZ" sz="4000" smtClean="0">
                <a:latin typeface="Verdana" panose="020B0604030504040204" pitchFamily="34" charset="0"/>
              </a:rPr>
              <a:t>Konstituční izomerie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504031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sz="2400" dirty="0" smtClean="0"/>
              <a:t>Druhy:</a:t>
            </a:r>
          </a:p>
          <a:p>
            <a:pPr marL="0" indent="0" eaLnBrk="1" hangingPunct="1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a) řetězová </a:t>
            </a:r>
            <a:r>
              <a:rPr lang="cs-CZ" sz="2400" dirty="0" smtClean="0"/>
              <a:t>= rozdílné uspořádání uhlíkových  </a:t>
            </a:r>
            <a:br>
              <a:rPr lang="cs-CZ" sz="2400" dirty="0" smtClean="0"/>
            </a:br>
            <a:r>
              <a:rPr lang="cs-CZ" sz="2400" dirty="0" smtClean="0"/>
              <a:t>    atomů v řetězci molekuly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cs-CZ" sz="2400" dirty="0" smtClean="0"/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C</a:t>
            </a:r>
            <a:r>
              <a:rPr lang="cs-CZ" sz="2400" baseline="-25000" dirty="0" smtClean="0">
                <a:solidFill>
                  <a:srgbClr val="FF0000"/>
                </a:solidFill>
              </a:rPr>
              <a:t>5</a:t>
            </a:r>
            <a:r>
              <a:rPr lang="cs-CZ" sz="2400" dirty="0" smtClean="0">
                <a:solidFill>
                  <a:srgbClr val="FF0000"/>
                </a:solidFill>
              </a:rPr>
              <a:t>H</a:t>
            </a:r>
            <a:r>
              <a:rPr lang="cs-CZ" sz="2400" baseline="-25000" dirty="0" smtClean="0">
                <a:solidFill>
                  <a:srgbClr val="FF0000"/>
                </a:solidFill>
              </a:rPr>
              <a:t>12</a:t>
            </a:r>
            <a:r>
              <a:rPr lang="cs-CZ" sz="2400" dirty="0" smtClean="0"/>
              <a:t> je vzorec: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cs-CZ" sz="2400" dirty="0" smtClean="0"/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AutoNum type="arabicPeriod"/>
            </a:pPr>
            <a:r>
              <a:rPr lang="cs-CZ" sz="2400" dirty="0" smtClean="0"/>
              <a:t> pentanu    </a:t>
            </a:r>
            <a:r>
              <a:rPr lang="cs-CZ" sz="2400" dirty="0" smtClean="0"/>
              <a:t>CH</a:t>
            </a:r>
            <a:r>
              <a:rPr lang="cs-CZ" sz="2400" baseline="-25000" dirty="0" smtClean="0"/>
              <a:t>3</a:t>
            </a:r>
            <a:r>
              <a:rPr lang="cs-CZ" sz="2400" dirty="0" smtClean="0"/>
              <a:t>–CH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–CH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–CH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–CH</a:t>
            </a:r>
            <a:r>
              <a:rPr lang="cs-CZ" sz="2400" baseline="-25000" dirty="0" smtClean="0"/>
              <a:t>3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cs-CZ" sz="2400" baseline="-25000" dirty="0" smtClean="0"/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sz="2400" dirty="0" smtClean="0"/>
              <a:t>2. 2-methylbutanu (</a:t>
            </a:r>
            <a:r>
              <a:rPr lang="cs-CZ" sz="2400" dirty="0" err="1" smtClean="0"/>
              <a:t>isopentanu</a:t>
            </a:r>
            <a:r>
              <a:rPr lang="cs-CZ" sz="2400" dirty="0" smtClean="0"/>
              <a:t>)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cs-CZ" sz="2400" dirty="0" smtClean="0"/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cs-CZ" sz="2400" dirty="0" smtClean="0"/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cs-CZ" sz="2400" dirty="0" smtClean="0"/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AutoNum type="arabicPeriod"/>
            </a:pPr>
            <a:endParaRPr lang="cs-CZ" sz="2400" dirty="0" smtClean="0"/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cs-CZ" sz="2400" dirty="0" smtClean="0"/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sz="2400" dirty="0" smtClean="0"/>
              <a:t>3. 2,2-dimethylpropanu (</a:t>
            </a:r>
            <a:r>
              <a:rPr lang="cs-CZ" sz="2400" dirty="0" err="1" smtClean="0"/>
              <a:t>neopentanu</a:t>
            </a:r>
            <a:r>
              <a:rPr lang="cs-CZ" sz="2400" dirty="0" smtClean="0"/>
              <a:t>)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cs-CZ" sz="2000" dirty="0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sz="2000" dirty="0" smtClean="0"/>
              <a:t>         </a:t>
            </a:r>
            <a:endParaRPr lang="cs-CZ" sz="2000" dirty="0" smtClean="0">
              <a:solidFill>
                <a:srgbClr val="FF0000"/>
              </a:solidFill>
            </a:endParaRPr>
          </a:p>
        </p:txBody>
      </p:sp>
      <p:pic>
        <p:nvPicPr>
          <p:cNvPr id="15364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941888"/>
            <a:ext cx="1854200" cy="141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4221163"/>
            <a:ext cx="269875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8058150" cy="1325563"/>
          </a:xfrm>
        </p:spPr>
        <p:txBody>
          <a:bodyPr/>
          <a:lstStyle/>
          <a:p>
            <a:pPr eaLnBrk="1" hangingPunct="1"/>
            <a:r>
              <a:rPr lang="cs-CZ" sz="4000" smtClean="0">
                <a:latin typeface="Verdana" panose="020B0604030504040204" pitchFamily="34" charset="0"/>
              </a:rPr>
              <a:t>Konstituční izomerie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5040312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sz="2400" dirty="0" smtClean="0"/>
              <a:t>Druhy: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b) polohová</a:t>
            </a:r>
            <a:r>
              <a:rPr lang="cs-CZ" sz="2400" dirty="0" smtClean="0"/>
              <a:t> =  rozdílná poloha násobné vazby 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sz="2400" dirty="0" smtClean="0"/>
              <a:t>    v řetězci nebo rozdílné umístění některého  </a:t>
            </a:r>
            <a:br>
              <a:rPr lang="cs-CZ" sz="2400" dirty="0" smtClean="0"/>
            </a:br>
            <a:r>
              <a:rPr lang="cs-CZ" sz="2400" dirty="0" smtClean="0"/>
              <a:t>    atomu nebo skupiny atomů v molekule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cs-CZ" sz="2400" dirty="0" smtClean="0"/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C</a:t>
            </a:r>
            <a:r>
              <a:rPr lang="cs-CZ" sz="2400" baseline="-25000" dirty="0" smtClean="0">
                <a:solidFill>
                  <a:srgbClr val="FF0000"/>
                </a:solidFill>
              </a:rPr>
              <a:t>4</a:t>
            </a:r>
            <a:r>
              <a:rPr lang="cs-CZ" sz="2400" dirty="0" smtClean="0">
                <a:solidFill>
                  <a:srgbClr val="FF0000"/>
                </a:solidFill>
              </a:rPr>
              <a:t>H</a:t>
            </a:r>
            <a:r>
              <a:rPr lang="cs-CZ" sz="2400" baseline="-25000" dirty="0" smtClean="0">
                <a:solidFill>
                  <a:srgbClr val="FF0000"/>
                </a:solidFill>
              </a:rPr>
              <a:t>8</a:t>
            </a:r>
            <a:r>
              <a:rPr lang="cs-CZ" sz="2400" dirty="0" smtClean="0"/>
              <a:t> je vzorec:</a:t>
            </a:r>
          </a:p>
          <a:p>
            <a:pPr marL="0" indent="0" eaLnBrk="1" hangingPunct="1">
              <a:lnSpc>
                <a:spcPct val="100000"/>
              </a:lnSpc>
              <a:buFont typeface="Arial" panose="020B0604020202020204" pitchFamily="34" charset="0"/>
              <a:buAutoNum type="arabicPeriod"/>
            </a:pPr>
            <a:r>
              <a:rPr lang="cs-CZ" sz="2400" dirty="0" smtClean="0"/>
              <a:t> 1-butanu      </a:t>
            </a:r>
            <a:r>
              <a:rPr lang="cs-CZ" sz="2400" dirty="0" smtClean="0"/>
              <a:t>CH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=CH–CH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–CH</a:t>
            </a:r>
            <a:r>
              <a:rPr lang="cs-CZ" sz="2400" baseline="-25000" dirty="0" smtClean="0"/>
              <a:t>3</a:t>
            </a:r>
            <a:r>
              <a:rPr lang="cs-CZ" sz="2400" dirty="0" smtClean="0"/>
              <a:t> </a:t>
            </a:r>
          </a:p>
          <a:p>
            <a:pPr marL="0" indent="0" eaLnBrk="1" hangingPunct="1">
              <a:lnSpc>
                <a:spcPct val="100000"/>
              </a:lnSpc>
              <a:buFont typeface="Arial" panose="020B0604020202020204" pitchFamily="34" charset="0"/>
              <a:buAutoNum type="arabicPeriod"/>
            </a:pPr>
            <a:r>
              <a:rPr lang="cs-CZ" sz="2400" dirty="0" smtClean="0"/>
              <a:t> 2-butanu      </a:t>
            </a:r>
            <a:r>
              <a:rPr lang="cs-CZ" sz="2400" dirty="0" smtClean="0"/>
              <a:t>CH</a:t>
            </a:r>
            <a:r>
              <a:rPr lang="cs-CZ" sz="2400" baseline="-25000" dirty="0" smtClean="0"/>
              <a:t>3</a:t>
            </a:r>
            <a:r>
              <a:rPr lang="cs-CZ" sz="2400" dirty="0" smtClean="0"/>
              <a:t>–CH=CH–CH</a:t>
            </a:r>
            <a:r>
              <a:rPr lang="cs-CZ" sz="2400" baseline="-25000" dirty="0" smtClean="0"/>
              <a:t>3</a:t>
            </a:r>
            <a:r>
              <a:rPr lang="cs-CZ" sz="2400" dirty="0" smtClean="0"/>
              <a:t> 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611188" y="365125"/>
            <a:ext cx="7904162" cy="1325563"/>
          </a:xfrm>
        </p:spPr>
        <p:txBody>
          <a:bodyPr/>
          <a:lstStyle/>
          <a:p>
            <a:pPr eaLnBrk="1" hangingPunct="1"/>
            <a:r>
              <a:rPr lang="cs-CZ" sz="4000" smtClean="0">
                <a:latin typeface="Verdana" panose="020B0604030504040204" pitchFamily="34" charset="0"/>
              </a:rPr>
              <a:t>Konstituční izomerie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sz="2400" dirty="0" smtClean="0"/>
              <a:t>Druhy: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c) funkční = skupinová</a:t>
            </a:r>
            <a:r>
              <a:rPr lang="cs-CZ" sz="2400" dirty="0" smtClean="0"/>
              <a:t> = přítomnost rozdílných </a:t>
            </a:r>
            <a:br>
              <a:rPr lang="cs-CZ" sz="2400" dirty="0" smtClean="0"/>
            </a:br>
            <a:r>
              <a:rPr lang="cs-CZ" sz="2400" dirty="0" smtClean="0"/>
              <a:t>    charakteristických skupin atomů v molekule</a:t>
            </a:r>
            <a:endParaRPr lang="cs-CZ" sz="2400" dirty="0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cs-CZ" sz="2400" dirty="0" smtClean="0"/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C</a:t>
            </a:r>
            <a:r>
              <a:rPr lang="cs-CZ" sz="2400" baseline="-25000" dirty="0" smtClean="0">
                <a:solidFill>
                  <a:srgbClr val="FF0000"/>
                </a:solidFill>
              </a:rPr>
              <a:t>2</a:t>
            </a:r>
            <a:r>
              <a:rPr lang="cs-CZ" sz="2400" dirty="0" smtClean="0">
                <a:solidFill>
                  <a:srgbClr val="FF0000"/>
                </a:solidFill>
              </a:rPr>
              <a:t>H</a:t>
            </a:r>
            <a:r>
              <a:rPr lang="cs-CZ" sz="2400" baseline="-25000" dirty="0" smtClean="0">
                <a:solidFill>
                  <a:srgbClr val="FF0000"/>
                </a:solidFill>
              </a:rPr>
              <a:t>6</a:t>
            </a:r>
            <a:r>
              <a:rPr lang="cs-CZ" sz="2400" dirty="0" smtClean="0">
                <a:solidFill>
                  <a:srgbClr val="FF0000"/>
                </a:solidFill>
              </a:rPr>
              <a:t>O</a:t>
            </a:r>
            <a:r>
              <a:rPr lang="cs-CZ" sz="2400" dirty="0" smtClean="0"/>
              <a:t> je vzorec: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sz="2400" dirty="0" smtClean="0"/>
              <a:t>1. </a:t>
            </a:r>
            <a:r>
              <a:rPr lang="cs-CZ" sz="2400" dirty="0" err="1" smtClean="0"/>
              <a:t>ethanolu</a:t>
            </a:r>
            <a:r>
              <a:rPr lang="cs-CZ" sz="2400" dirty="0" smtClean="0"/>
              <a:t>   CH</a:t>
            </a:r>
            <a:r>
              <a:rPr lang="cs-CZ" sz="2400" baseline="-25000" dirty="0" smtClean="0"/>
              <a:t>3</a:t>
            </a:r>
            <a:r>
              <a:rPr lang="cs-CZ" sz="2400" dirty="0" smtClean="0"/>
              <a:t>–CH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–OH 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sz="2400" dirty="0" smtClean="0"/>
              <a:t>2. </a:t>
            </a:r>
            <a:r>
              <a:rPr lang="cs-CZ" sz="2400" dirty="0" err="1" smtClean="0"/>
              <a:t>dimethyletheru</a:t>
            </a:r>
            <a:r>
              <a:rPr lang="cs-CZ" sz="2400" dirty="0" smtClean="0"/>
              <a:t>  H</a:t>
            </a:r>
            <a:r>
              <a:rPr lang="cs-CZ" sz="2400" baseline="-25000" dirty="0" smtClean="0"/>
              <a:t>3</a:t>
            </a:r>
            <a:r>
              <a:rPr lang="cs-CZ" sz="2400" dirty="0" smtClean="0"/>
              <a:t>C–O–CH</a:t>
            </a:r>
            <a:r>
              <a:rPr lang="cs-CZ" sz="2400" baseline="-25000" dirty="0" smtClean="0"/>
              <a:t>3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cs-CZ" sz="2400" dirty="0" smtClean="0"/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sz="2400" dirty="0" smtClean="0"/>
              <a:t>Vyhledejte </a:t>
            </a:r>
            <a:r>
              <a:rPr lang="cs-CZ" sz="2400" dirty="0" smtClean="0"/>
              <a:t>teploty varu </a:t>
            </a:r>
            <a:r>
              <a:rPr lang="cs-CZ" sz="2400" dirty="0" smtClean="0"/>
              <a:t>těchto látek v MFCH tabulkách pro SŠ.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sz="2400" dirty="0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sz="2400" dirty="0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sz="2400" dirty="0" smtClean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auto">
          <a:xfrm>
            <a:off x="611188" y="5445125"/>
            <a:ext cx="7448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>
                <a:latin typeface="Verdana" panose="020B0604030504040204" pitchFamily="34" charset="0"/>
              </a:rPr>
              <a:t>Teplota varu ethanolu je 78,3 °C a dimethyletheru je -24°C.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>
                <a:latin typeface="Verdana" panose="020B0604030504040204" pitchFamily="34" charset="0"/>
              </a:rPr>
              <a:t>Konstituční izomerie</a:t>
            </a:r>
          </a:p>
        </p:txBody>
      </p:sp>
      <p:sp>
        <p:nvSpPr>
          <p:cNvPr id="18435" name="Rectangle 3"/>
          <p:cNvSpPr>
            <a:spLocks noChangeArrowheads="1"/>
          </p:cNvSpPr>
          <p:nvPr>
            <p:ph type="body" idx="1"/>
          </p:nvPr>
        </p:nvSpPr>
        <p:spPr>
          <a:xfrm>
            <a:off x="628650" y="1825625"/>
            <a:ext cx="7886700" cy="4411663"/>
          </a:xfrm>
        </p:spPr>
        <p:txBody>
          <a:bodyPr/>
          <a:lstStyle/>
          <a:p>
            <a:pPr marL="447675" indent="-447675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sz="2400" smtClean="0"/>
              <a:t>Druhy:</a:t>
            </a:r>
          </a:p>
          <a:p>
            <a:pPr marL="447675" indent="-447675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sz="2400" smtClean="0">
                <a:solidFill>
                  <a:srgbClr val="FF0000"/>
                </a:solidFill>
              </a:rPr>
              <a:t>d) tautomerie</a:t>
            </a:r>
            <a:r>
              <a:rPr lang="cs-CZ" sz="2400" smtClean="0"/>
              <a:t> = izomery se liší polohou dvojné vazby a uhlíku</a:t>
            </a:r>
          </a:p>
          <a:p>
            <a:pPr marL="447675" indent="-447675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cs-CZ" sz="2400" smtClean="0"/>
          </a:p>
          <a:p>
            <a:pPr marL="447675" indent="-447675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sz="2400" smtClean="0"/>
              <a:t>Formy:</a:t>
            </a:r>
          </a:p>
          <a:p>
            <a:pPr marL="447675" indent="-447675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sz="2400" smtClean="0">
                <a:solidFill>
                  <a:srgbClr val="FF0000"/>
                </a:solidFill>
              </a:rPr>
              <a:t>Keto    </a:t>
            </a:r>
            <a:r>
              <a:rPr lang="cs-CZ" sz="2400" smtClean="0"/>
              <a:t>– CH</a:t>
            </a:r>
            <a:r>
              <a:rPr lang="cs-CZ" sz="2400" baseline="-25000" smtClean="0"/>
              <a:t>2 </a:t>
            </a:r>
            <a:r>
              <a:rPr lang="cs-CZ" sz="2400" smtClean="0"/>
              <a:t>– C –      </a:t>
            </a:r>
            <a:r>
              <a:rPr lang="cs-CZ" sz="2400" smtClean="0">
                <a:solidFill>
                  <a:srgbClr val="FF0000"/>
                </a:solidFill>
              </a:rPr>
              <a:t>Amino   </a:t>
            </a:r>
            <a:r>
              <a:rPr lang="cs-CZ" sz="2400" smtClean="0"/>
              <a:t>– CH = C – NH</a:t>
            </a:r>
            <a:r>
              <a:rPr lang="cs-CZ" sz="2400" baseline="-25000" smtClean="0"/>
              <a:t>2</a:t>
            </a:r>
            <a:endParaRPr lang="cs-CZ" sz="2400" smtClean="0">
              <a:solidFill>
                <a:srgbClr val="FF0000"/>
              </a:solidFill>
            </a:endParaRPr>
          </a:p>
          <a:p>
            <a:pPr marL="447675" indent="-447675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sz="2400" smtClean="0">
                <a:solidFill>
                  <a:srgbClr val="FF0000"/>
                </a:solidFill>
              </a:rPr>
              <a:t>                      </a:t>
            </a:r>
            <a:r>
              <a:rPr lang="en-US" sz="2400" smtClean="0"/>
              <a:t>||</a:t>
            </a:r>
            <a:r>
              <a:rPr lang="cs-CZ" sz="2400" smtClean="0"/>
              <a:t>                                </a:t>
            </a:r>
            <a:r>
              <a:rPr lang="en-US" sz="2400" smtClean="0"/>
              <a:t>|</a:t>
            </a:r>
          </a:p>
          <a:p>
            <a:pPr marL="447675" indent="-447675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sz="2400" smtClean="0">
                <a:solidFill>
                  <a:srgbClr val="FF0000"/>
                </a:solidFill>
              </a:rPr>
              <a:t>                      </a:t>
            </a:r>
            <a:r>
              <a:rPr lang="cs-CZ" sz="2400" smtClean="0"/>
              <a:t>O</a:t>
            </a:r>
          </a:p>
          <a:p>
            <a:pPr marL="447675" indent="-447675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cs-CZ" sz="2400" smtClean="0">
              <a:solidFill>
                <a:srgbClr val="FF0000"/>
              </a:solidFill>
            </a:endParaRPr>
          </a:p>
          <a:p>
            <a:pPr marL="447675" indent="-447675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sz="2400" smtClean="0">
                <a:solidFill>
                  <a:srgbClr val="FF0000"/>
                </a:solidFill>
              </a:rPr>
              <a:t>Enol    </a:t>
            </a:r>
            <a:r>
              <a:rPr lang="cs-CZ" sz="2400" smtClean="0"/>
              <a:t>– CH</a:t>
            </a:r>
            <a:r>
              <a:rPr lang="cs-CZ" sz="2400" baseline="-25000" smtClean="0"/>
              <a:t> </a:t>
            </a:r>
            <a:r>
              <a:rPr lang="cs-CZ" sz="2400" smtClean="0"/>
              <a:t>= C – OH  </a:t>
            </a:r>
            <a:r>
              <a:rPr lang="cs-CZ" sz="2400" smtClean="0">
                <a:solidFill>
                  <a:srgbClr val="FF0000"/>
                </a:solidFill>
              </a:rPr>
              <a:t>Imino    </a:t>
            </a:r>
            <a:r>
              <a:rPr lang="cs-CZ" sz="2400" smtClean="0"/>
              <a:t>– CH</a:t>
            </a:r>
            <a:r>
              <a:rPr lang="cs-CZ" sz="2400" baseline="-25000" smtClean="0"/>
              <a:t>2 </a:t>
            </a:r>
            <a:r>
              <a:rPr lang="cs-CZ" sz="2400" smtClean="0"/>
              <a:t>– C = NH</a:t>
            </a:r>
            <a:r>
              <a:rPr lang="cs-CZ" sz="2400" smtClean="0">
                <a:solidFill>
                  <a:srgbClr val="FF0000"/>
                </a:solidFill>
              </a:rPr>
              <a:t>                                   </a:t>
            </a:r>
            <a:r>
              <a:rPr lang="cs-CZ" sz="2400" smtClean="0"/>
              <a:t>                               </a:t>
            </a:r>
            <a:endParaRPr lang="en-US" sz="2400" smtClean="0"/>
          </a:p>
          <a:p>
            <a:pPr marL="447675" indent="-447675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sz="2400" smtClean="0">
                <a:solidFill>
                  <a:srgbClr val="FF0000"/>
                </a:solidFill>
              </a:rPr>
              <a:t>                     </a:t>
            </a:r>
            <a:r>
              <a:rPr lang="en-US" sz="2400" smtClean="0"/>
              <a:t>|</a:t>
            </a:r>
            <a:r>
              <a:rPr lang="cs-CZ" sz="2400" smtClean="0">
                <a:solidFill>
                  <a:srgbClr val="FF0000"/>
                </a:solidFill>
              </a:rPr>
              <a:t>                                   </a:t>
            </a:r>
            <a:r>
              <a:rPr lang="en-US" sz="2400" smtClean="0"/>
              <a:t>|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/>
          <a:lstStyle/>
          <a:p>
            <a:pPr eaLnBrk="1" hangingPunct="1"/>
            <a:r>
              <a:rPr lang="cs-CZ" sz="4000" smtClean="0">
                <a:latin typeface="Verdana" panose="020B0604030504040204" pitchFamily="34" charset="0"/>
              </a:rPr>
              <a:t>Konfigurační izomerie(stereoizomerie)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457200" y="1736725"/>
            <a:ext cx="8229600" cy="4645025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sz="2400" dirty="0" smtClean="0"/>
              <a:t>Druhy: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a) geometrická </a:t>
            </a:r>
            <a:r>
              <a:rPr lang="cs-CZ" sz="2400" dirty="0" smtClean="0"/>
              <a:t>= příčinou je přítomnost dvojné </a:t>
            </a:r>
            <a:br>
              <a:rPr lang="cs-CZ" sz="2400" dirty="0" smtClean="0"/>
            </a:br>
            <a:r>
              <a:rPr lang="cs-CZ" sz="2400" dirty="0" smtClean="0"/>
              <a:t>    vazby v molekule, kolem které neexistuje volná </a:t>
            </a:r>
            <a:br>
              <a:rPr lang="cs-CZ" sz="2400" dirty="0" smtClean="0"/>
            </a:br>
            <a:r>
              <a:rPr lang="cs-CZ" sz="2400" dirty="0" smtClean="0"/>
              <a:t>    otáčivost atomů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sz="2400" dirty="0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C</a:t>
            </a:r>
            <a:r>
              <a:rPr lang="cs-CZ" sz="2400" baseline="-25000" dirty="0" smtClean="0">
                <a:solidFill>
                  <a:srgbClr val="FF0000"/>
                </a:solidFill>
              </a:rPr>
              <a:t>2</a:t>
            </a:r>
            <a:r>
              <a:rPr lang="cs-CZ" sz="2400" dirty="0" smtClean="0">
                <a:solidFill>
                  <a:srgbClr val="FF0000"/>
                </a:solidFill>
              </a:rPr>
              <a:t>Br</a:t>
            </a:r>
            <a:r>
              <a:rPr lang="cs-CZ" sz="2400" baseline="-25000" dirty="0" smtClean="0">
                <a:solidFill>
                  <a:srgbClr val="FF0000"/>
                </a:solidFill>
              </a:rPr>
              <a:t>2</a:t>
            </a:r>
            <a:r>
              <a:rPr lang="cs-CZ" sz="2400" dirty="0" smtClean="0">
                <a:solidFill>
                  <a:srgbClr val="FF0000"/>
                </a:solidFill>
              </a:rPr>
              <a:t>F</a:t>
            </a:r>
            <a:r>
              <a:rPr lang="cs-CZ" sz="2400" baseline="-25000" dirty="0" smtClean="0">
                <a:solidFill>
                  <a:srgbClr val="FF0000"/>
                </a:solidFill>
              </a:rPr>
              <a:t>2</a:t>
            </a:r>
            <a:r>
              <a:rPr lang="cs-CZ" sz="2400" dirty="0" smtClean="0"/>
              <a:t> je vzorec:</a:t>
            </a:r>
          </a:p>
          <a:p>
            <a:pPr marL="0" indent="0" eaLnBrk="1" hangingPunct="1">
              <a:buFont typeface="Arial" panose="020B0604020202020204" pitchFamily="34" charset="0"/>
              <a:buAutoNum type="arabicPeriod"/>
            </a:pPr>
            <a:r>
              <a:rPr lang="cs-CZ" sz="2400" dirty="0" smtClean="0"/>
              <a:t> cis </a:t>
            </a:r>
            <a:r>
              <a:rPr lang="cs-CZ" sz="2400" dirty="0" smtClean="0"/>
              <a:t>– 1,2-dibrom-1,2-difluorethenu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sz="2400" dirty="0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sz="2400" dirty="0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sz="2400" dirty="0" smtClean="0"/>
              <a:t>2. trans-1,2-dibrom-1,2-difluorethenu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sz="2200" dirty="0" smtClean="0">
                <a:solidFill>
                  <a:srgbClr val="FF0000"/>
                </a:solidFill>
              </a:rPr>
              <a:t>                                                      </a:t>
            </a:r>
          </a:p>
        </p:txBody>
      </p:sp>
      <p:pic>
        <p:nvPicPr>
          <p:cNvPr id="19460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4932363"/>
            <a:ext cx="1535112" cy="14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088" y="3295650"/>
            <a:ext cx="1614487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/>
          <a:lstStyle/>
          <a:p>
            <a:pPr eaLnBrk="1" hangingPunct="1"/>
            <a:r>
              <a:rPr lang="cs-CZ" sz="4000" smtClean="0">
                <a:latin typeface="Verdana" panose="020B0604030504040204" pitchFamily="34" charset="0"/>
              </a:rPr>
              <a:t>Konfigurační izomerie (stereoizomerie)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36725"/>
            <a:ext cx="8229600" cy="4645025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400" smtClean="0"/>
              <a:t>Druhy:</a:t>
            </a:r>
          </a:p>
          <a:p>
            <a:pPr marL="0" indent="0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400" smtClean="0">
                <a:solidFill>
                  <a:srgbClr val="FF0000"/>
                </a:solidFill>
              </a:rPr>
              <a:t>b) optická </a:t>
            </a:r>
            <a:r>
              <a:rPr lang="cs-CZ" sz="2400" smtClean="0"/>
              <a:t>= příčinou je přítomnost uhlíkového </a:t>
            </a:r>
            <a:br>
              <a:rPr lang="cs-CZ" sz="2400" smtClean="0"/>
            </a:br>
            <a:r>
              <a:rPr lang="cs-CZ" sz="2400" smtClean="0"/>
              <a:t>    atomu v hybridním stavu sp</a:t>
            </a:r>
            <a:r>
              <a:rPr lang="cs-CZ" sz="2400" baseline="30000" smtClean="0"/>
              <a:t>3</a:t>
            </a:r>
            <a:r>
              <a:rPr lang="cs-CZ" sz="2400" smtClean="0"/>
              <a:t>, který k sobě váže </a:t>
            </a:r>
            <a:br>
              <a:rPr lang="cs-CZ" sz="2400" smtClean="0"/>
            </a:br>
            <a:r>
              <a:rPr lang="cs-CZ" sz="2400" smtClean="0"/>
              <a:t>    čtyři různé atomy nebo skupiny atomů</a:t>
            </a:r>
          </a:p>
        </p:txBody>
      </p:sp>
      <p:pic>
        <p:nvPicPr>
          <p:cNvPr id="20484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675" y="4041775"/>
            <a:ext cx="1506538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4041775"/>
            <a:ext cx="1430337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/>
          <a:lstStyle/>
          <a:p>
            <a:pPr eaLnBrk="1" hangingPunct="1"/>
            <a:r>
              <a:rPr lang="cs-CZ" sz="4000" smtClean="0">
                <a:latin typeface="Verdana" panose="020B0604030504040204" pitchFamily="34" charset="0"/>
              </a:rPr>
              <a:t>Konformační izomerie(stereoizomerie)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457200" y="1736725"/>
            <a:ext cx="8229600" cy="4645025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endParaRPr lang="cs-CZ" sz="2400" smtClean="0"/>
          </a:p>
          <a:p>
            <a:pPr marL="0" indent="0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400" smtClean="0"/>
              <a:t>= izomery se liší prostorovým uspořádáním a </a:t>
            </a:r>
            <a:br>
              <a:rPr lang="cs-CZ" sz="2400" smtClean="0"/>
            </a:br>
            <a:r>
              <a:rPr lang="cs-CZ" sz="2400" smtClean="0"/>
              <a:t>   stabilitou </a:t>
            </a:r>
          </a:p>
          <a:p>
            <a:pPr marL="0" indent="0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400" smtClean="0"/>
              <a:t>= židličková a vaničková </a:t>
            </a:r>
          </a:p>
          <a:p>
            <a:pPr marL="0" indent="0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endParaRPr lang="cs-CZ" sz="2400" smtClean="0"/>
          </a:p>
          <a:p>
            <a:pPr marL="0" indent="0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endParaRPr lang="cs-CZ" sz="2400" smtClean="0"/>
          </a:p>
          <a:p>
            <a:pPr marL="0" indent="0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400" smtClean="0"/>
              <a:t>= zákrytová a střídavá (nezákrytová)</a:t>
            </a:r>
          </a:p>
        </p:txBody>
      </p:sp>
      <p:graphicFrame>
        <p:nvGraphicFramePr>
          <p:cNvPr id="21508" name="Objekt 11"/>
          <p:cNvGraphicFramePr>
            <a:graphicFrameLocks noChangeAspect="1"/>
          </p:cNvGraphicFramePr>
          <p:nvPr/>
        </p:nvGraphicFramePr>
        <p:xfrm>
          <a:off x="1139825" y="4906963"/>
          <a:ext cx="1030288" cy="125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ChemSketch" r:id="rId3" imgW="1030224" imgH="1258824" progId="ACD.ChemSketch.20">
                  <p:embed/>
                </p:oleObj>
              </mc:Choice>
              <mc:Fallback>
                <p:oleObj name="ChemSketch" r:id="rId3" imgW="1030224" imgH="1258824" progId="ACD.ChemSketch.20">
                  <p:embed/>
                  <p:pic>
                    <p:nvPicPr>
                      <p:cNvPr id="0" name="Objek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4906963"/>
                        <a:ext cx="1030288" cy="1258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kt 12"/>
          <p:cNvGraphicFramePr>
            <a:graphicFrameLocks noChangeAspect="1"/>
          </p:cNvGraphicFramePr>
          <p:nvPr/>
        </p:nvGraphicFramePr>
        <p:xfrm>
          <a:off x="2987675" y="4899025"/>
          <a:ext cx="1030288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ChemSketch" r:id="rId5" imgW="1030224" imgH="1463040" progId="ACD.ChemSketch.20">
                  <p:embed/>
                </p:oleObj>
              </mc:Choice>
              <mc:Fallback>
                <p:oleObj name="ChemSketch" r:id="rId5" imgW="1030224" imgH="1463040" progId="ACD.ChemSketch.20">
                  <p:embed/>
                  <p:pic>
                    <p:nvPicPr>
                      <p:cNvPr id="0" name="Objek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4899025"/>
                        <a:ext cx="1030288" cy="146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510" name="Obrázek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570288"/>
            <a:ext cx="18002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Obrázek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3556000"/>
            <a:ext cx="1655763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>
                <a:latin typeface="Verdana" panose="020B0604030504040204" pitchFamily="34" charset="0"/>
              </a:rPr>
              <a:t>Typy řetězců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539750" y="1484313"/>
            <a:ext cx="8229600" cy="504031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sz="2400" smtClean="0"/>
              <a:t>Atomy uhlíku tvoří ve sloučeninách různě dlouhé řetězce(různě rozvětvené) a cykly: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smtClean="0"/>
              <a:t>                                                       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sz="2400" smtClean="0"/>
              <a:t>                                                 C    C    C    C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sz="2400" smtClean="0"/>
              <a:t>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sz="2400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sz="2400" smtClean="0"/>
              <a:t>                                                 C     C    C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sz="2400" smtClean="0"/>
              <a:t>                                                        C   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sz="2400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sz="2400" smtClean="0"/>
              <a:t>                                               C    C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sz="2400" smtClean="0"/>
              <a:t>                                               C    C</a:t>
            </a:r>
          </a:p>
        </p:txBody>
      </p:sp>
      <p:sp>
        <p:nvSpPr>
          <p:cNvPr id="4" name="Obdélník 3"/>
          <p:cNvSpPr/>
          <p:nvPr/>
        </p:nvSpPr>
        <p:spPr>
          <a:xfrm>
            <a:off x="539552" y="3813330"/>
            <a:ext cx="1296144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řetězec</a:t>
            </a:r>
          </a:p>
        </p:txBody>
      </p:sp>
      <p:sp>
        <p:nvSpPr>
          <p:cNvPr id="5" name="Obdélník 4"/>
          <p:cNvSpPr/>
          <p:nvPr/>
        </p:nvSpPr>
        <p:spPr>
          <a:xfrm>
            <a:off x="2097027" y="3337223"/>
            <a:ext cx="1346216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otevřený</a:t>
            </a:r>
          </a:p>
        </p:txBody>
      </p:sp>
      <p:sp>
        <p:nvSpPr>
          <p:cNvPr id="6" name="Obdélník 5"/>
          <p:cNvSpPr/>
          <p:nvPr/>
        </p:nvSpPr>
        <p:spPr>
          <a:xfrm>
            <a:off x="2159999" y="4653136"/>
            <a:ext cx="1387337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uzavřený</a:t>
            </a:r>
          </a:p>
        </p:txBody>
      </p:sp>
      <p:sp>
        <p:nvSpPr>
          <p:cNvPr id="7" name="Obdélník 6"/>
          <p:cNvSpPr/>
          <p:nvPr/>
        </p:nvSpPr>
        <p:spPr>
          <a:xfrm>
            <a:off x="3850191" y="3799991"/>
            <a:ext cx="1709234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rozvětvený</a:t>
            </a:r>
          </a:p>
        </p:txBody>
      </p:sp>
      <p:sp>
        <p:nvSpPr>
          <p:cNvPr id="8" name="Obdélník 7"/>
          <p:cNvSpPr/>
          <p:nvPr/>
        </p:nvSpPr>
        <p:spPr>
          <a:xfrm>
            <a:off x="3872732" y="5157192"/>
            <a:ext cx="1275331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cyklický</a:t>
            </a:r>
          </a:p>
        </p:txBody>
      </p:sp>
      <p:sp>
        <p:nvSpPr>
          <p:cNvPr id="9" name="Obdélník 8"/>
          <p:cNvSpPr/>
          <p:nvPr/>
        </p:nvSpPr>
        <p:spPr>
          <a:xfrm>
            <a:off x="3851919" y="2848892"/>
            <a:ext cx="1296143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přímý</a:t>
            </a:r>
          </a:p>
        </p:txBody>
      </p:sp>
      <p:cxnSp>
        <p:nvCxnSpPr>
          <p:cNvPr id="12" name="Přímá spojnice se šipkou 11"/>
          <p:cNvCxnSpPr>
            <a:endCxn id="5" idx="1"/>
          </p:cNvCxnSpPr>
          <p:nvPr/>
        </p:nvCxnSpPr>
        <p:spPr>
          <a:xfrm flipV="1">
            <a:off x="1628775" y="3589338"/>
            <a:ext cx="468313" cy="247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1692275" y="4368800"/>
            <a:ext cx="468313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V="1">
            <a:off x="3405188" y="3100388"/>
            <a:ext cx="446087" cy="252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3402013" y="3814763"/>
            <a:ext cx="449262" cy="250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>
            <a:off x="3382963" y="5157788"/>
            <a:ext cx="468312" cy="250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flipH="1">
            <a:off x="5546725" y="2835275"/>
            <a:ext cx="2873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 flipH="1">
            <a:off x="6196013" y="2801938"/>
            <a:ext cx="2889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 flipH="1">
            <a:off x="6875463" y="2822575"/>
            <a:ext cx="2889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 flipH="1">
            <a:off x="7496175" y="2835275"/>
            <a:ext cx="2889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>
            <a:off x="6040438" y="2420938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>
            <a:off x="6637338" y="2420938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6013450" y="2992438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>
            <a:off x="6637338" y="2992438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>
            <a:off x="7308850" y="2420938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>
            <a:off x="7308850" y="2992438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>
            <a:off x="6040438" y="3714750"/>
            <a:ext cx="0" cy="1873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50"/>
          <p:cNvCxnSpPr/>
          <p:nvPr/>
        </p:nvCxnSpPr>
        <p:spPr>
          <a:xfrm>
            <a:off x="7954963" y="2420938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>
            <a:off x="7937500" y="2992438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>
            <a:off x="6753225" y="3714750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53"/>
          <p:cNvCxnSpPr/>
          <p:nvPr/>
        </p:nvCxnSpPr>
        <p:spPr>
          <a:xfrm>
            <a:off x="7451725" y="3714750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56"/>
          <p:cNvCxnSpPr/>
          <p:nvPr/>
        </p:nvCxnSpPr>
        <p:spPr>
          <a:xfrm>
            <a:off x="6013450" y="4318000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57"/>
          <p:cNvCxnSpPr/>
          <p:nvPr/>
        </p:nvCxnSpPr>
        <p:spPr>
          <a:xfrm>
            <a:off x="6777038" y="4248150"/>
            <a:ext cx="0" cy="177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59"/>
          <p:cNvCxnSpPr/>
          <p:nvPr/>
        </p:nvCxnSpPr>
        <p:spPr>
          <a:xfrm flipH="1">
            <a:off x="6229350" y="4117975"/>
            <a:ext cx="2873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60"/>
          <p:cNvCxnSpPr/>
          <p:nvPr/>
        </p:nvCxnSpPr>
        <p:spPr>
          <a:xfrm flipH="1">
            <a:off x="6924675" y="4117975"/>
            <a:ext cx="2873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61"/>
          <p:cNvCxnSpPr/>
          <p:nvPr/>
        </p:nvCxnSpPr>
        <p:spPr>
          <a:xfrm flipH="1">
            <a:off x="8101013" y="2835275"/>
            <a:ext cx="2873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62"/>
          <p:cNvCxnSpPr/>
          <p:nvPr/>
        </p:nvCxnSpPr>
        <p:spPr>
          <a:xfrm flipH="1">
            <a:off x="7640638" y="4130675"/>
            <a:ext cx="2873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nice 63"/>
          <p:cNvCxnSpPr/>
          <p:nvPr/>
        </p:nvCxnSpPr>
        <p:spPr>
          <a:xfrm flipH="1">
            <a:off x="5591175" y="4092575"/>
            <a:ext cx="2889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64"/>
          <p:cNvCxnSpPr/>
          <p:nvPr/>
        </p:nvCxnSpPr>
        <p:spPr>
          <a:xfrm flipH="1">
            <a:off x="6924675" y="4556125"/>
            <a:ext cx="2873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65"/>
          <p:cNvCxnSpPr/>
          <p:nvPr/>
        </p:nvCxnSpPr>
        <p:spPr>
          <a:xfrm flipH="1">
            <a:off x="6353175" y="4556125"/>
            <a:ext cx="2889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66"/>
          <p:cNvCxnSpPr/>
          <p:nvPr/>
        </p:nvCxnSpPr>
        <p:spPr>
          <a:xfrm>
            <a:off x="6777038" y="4692650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67"/>
          <p:cNvCxnSpPr/>
          <p:nvPr/>
        </p:nvCxnSpPr>
        <p:spPr>
          <a:xfrm>
            <a:off x="6484938" y="5549900"/>
            <a:ext cx="0" cy="1635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68"/>
          <p:cNvCxnSpPr/>
          <p:nvPr/>
        </p:nvCxnSpPr>
        <p:spPr>
          <a:xfrm>
            <a:off x="5834063" y="5549900"/>
            <a:ext cx="0" cy="1635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69"/>
          <p:cNvCxnSpPr/>
          <p:nvPr/>
        </p:nvCxnSpPr>
        <p:spPr>
          <a:xfrm flipH="1">
            <a:off x="6000750" y="5408613"/>
            <a:ext cx="2873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nice 70"/>
          <p:cNvCxnSpPr/>
          <p:nvPr/>
        </p:nvCxnSpPr>
        <p:spPr>
          <a:xfrm flipH="1">
            <a:off x="5986463" y="5837238"/>
            <a:ext cx="2873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nice 71"/>
          <p:cNvCxnSpPr/>
          <p:nvPr/>
        </p:nvCxnSpPr>
        <p:spPr>
          <a:xfrm>
            <a:off x="5538788" y="5095875"/>
            <a:ext cx="165100" cy="2095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Přímá spojnice 73"/>
          <p:cNvCxnSpPr/>
          <p:nvPr/>
        </p:nvCxnSpPr>
        <p:spPr>
          <a:xfrm flipV="1">
            <a:off x="5967413" y="5080000"/>
            <a:ext cx="146050" cy="1793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nice 77"/>
          <p:cNvCxnSpPr/>
          <p:nvPr/>
        </p:nvCxnSpPr>
        <p:spPr>
          <a:xfrm flipV="1">
            <a:off x="6599238" y="5081588"/>
            <a:ext cx="141287" cy="193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nice 78"/>
          <p:cNvCxnSpPr/>
          <p:nvPr/>
        </p:nvCxnSpPr>
        <p:spPr>
          <a:xfrm flipH="1" flipV="1">
            <a:off x="6216650" y="5110163"/>
            <a:ext cx="144463" cy="149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nice 83"/>
          <p:cNvCxnSpPr/>
          <p:nvPr/>
        </p:nvCxnSpPr>
        <p:spPr>
          <a:xfrm flipV="1">
            <a:off x="5591175" y="5984875"/>
            <a:ext cx="146050" cy="1809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římá spojnice 86"/>
          <p:cNvCxnSpPr/>
          <p:nvPr/>
        </p:nvCxnSpPr>
        <p:spPr>
          <a:xfrm flipV="1">
            <a:off x="6170613" y="5984875"/>
            <a:ext cx="146050" cy="1809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nice 87"/>
          <p:cNvCxnSpPr/>
          <p:nvPr/>
        </p:nvCxnSpPr>
        <p:spPr>
          <a:xfrm flipH="1" flipV="1">
            <a:off x="5938838" y="6007100"/>
            <a:ext cx="119062" cy="1793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Přímá spojnice 88"/>
          <p:cNvCxnSpPr/>
          <p:nvPr/>
        </p:nvCxnSpPr>
        <p:spPr>
          <a:xfrm flipH="1" flipV="1">
            <a:off x="6573838" y="5984875"/>
            <a:ext cx="203200" cy="1809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nice 72"/>
          <p:cNvCxnSpPr/>
          <p:nvPr/>
        </p:nvCxnSpPr>
        <p:spPr>
          <a:xfrm>
            <a:off x="7451725" y="4303713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>
                <a:latin typeface="Verdana" panose="020B0604030504040204" pitchFamily="34" charset="0"/>
              </a:rPr>
              <a:t>Vazby v molekulách organických sloučenin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sz="2400" smtClean="0">
                <a:solidFill>
                  <a:srgbClr val="FF0000"/>
                </a:solidFill>
              </a:rPr>
              <a:t>Typy vazeb: </a:t>
            </a:r>
            <a:r>
              <a:rPr lang="cs-CZ" sz="2400" smtClean="0"/>
              <a:t>převážně kovalentní</a:t>
            </a:r>
            <a:endParaRPr lang="cs-CZ" sz="24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400" smtClean="0"/>
              <a:t> jednoduché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400" smtClean="0"/>
              <a:t> dvojné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400" smtClean="0"/>
              <a:t> trojné</a:t>
            </a:r>
          </a:p>
          <a:p>
            <a:pPr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400" smtClean="0">
                <a:hlinkClick r:id="rId2"/>
              </a:rPr>
              <a:t>Důkaz uhlíku</a:t>
            </a:r>
            <a:endParaRPr lang="cs-CZ" sz="2400" smtClean="0"/>
          </a:p>
          <a:p>
            <a:pPr eaLnBrk="1" hangingPunct="1">
              <a:lnSpc>
                <a:spcPct val="100000"/>
              </a:lnSpc>
            </a:pPr>
            <a:r>
              <a:rPr lang="cs-CZ" sz="2400" smtClean="0">
                <a:solidFill>
                  <a:srgbClr val="FF0000"/>
                </a:solidFill>
              </a:rPr>
              <a:t>Rozdělení podle rozmístění dvojných vazeb: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400" smtClean="0"/>
              <a:t> kumulované        C = C = C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400" smtClean="0"/>
              <a:t> konjugované       C = C – C = C – C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400" smtClean="0"/>
              <a:t> izolované            C = C – C – C = C</a:t>
            </a:r>
          </a:p>
          <a:p>
            <a:pPr eaLnBrk="1" hangingPunct="1">
              <a:lnSpc>
                <a:spcPct val="100000"/>
              </a:lnSpc>
            </a:pPr>
            <a:endParaRPr lang="cs-CZ" sz="24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>
                <a:latin typeface="Verdana" panose="020B0604030504040204" pitchFamily="34" charset="0"/>
              </a:rPr>
              <a:t>Modely organických sloučenin</a:t>
            </a:r>
          </a:p>
        </p:txBody>
      </p:sp>
      <p:pic>
        <p:nvPicPr>
          <p:cNvPr id="25603" name="Picture 4" descr="E:\DUM 2012-2013\foto  organika\P123010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1773238"/>
            <a:ext cx="3168650" cy="2376487"/>
          </a:xfrm>
          <a:noFill/>
        </p:spPr>
      </p:pic>
      <p:pic>
        <p:nvPicPr>
          <p:cNvPr id="25604" name="Picture 7" descr="E:\DUM 2012-2013\foto  organika\P12401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773238"/>
            <a:ext cx="3168650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8" descr="E:\DUM 2012-2013\foto  organika\P124011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4275138"/>
            <a:ext cx="3168650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Obdélník 11"/>
          <p:cNvSpPr>
            <a:spLocks noChangeArrowheads="1"/>
          </p:cNvSpPr>
          <p:nvPr/>
        </p:nvSpPr>
        <p:spPr bwMode="auto">
          <a:xfrm>
            <a:off x="1006475" y="4275138"/>
            <a:ext cx="36861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>
                <a:latin typeface="Verdana" panose="020B0604030504040204" pitchFamily="34" charset="0"/>
              </a:rPr>
              <a:t>Obr. 5, 6, 7  Modely methanu,</a:t>
            </a:r>
          </a:p>
          <a:p>
            <a:pPr eaLnBrk="1" hangingPunct="1"/>
            <a:r>
              <a:rPr lang="cs-CZ">
                <a:latin typeface="Verdana" panose="020B0604030504040204" pitchFamily="34" charset="0"/>
              </a:rPr>
              <a:t> ethenu a ethynu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908050"/>
            <a:ext cx="7161213" cy="3578225"/>
          </a:xfrm>
        </p:spPr>
        <p:txBody>
          <a:bodyPr/>
          <a:lstStyle/>
          <a:p>
            <a:pPr algn="l" eaLnBrk="1" hangingPunct="1"/>
            <a:r>
              <a:rPr lang="cs-CZ" sz="2000" b="1" smtClean="0">
                <a:latin typeface="Calibri" panose="020F0502020204030204" pitchFamily="34" charset="0"/>
              </a:rPr>
              <a:t>Anotace: </a:t>
            </a:r>
            <a:r>
              <a:rPr lang="cs-CZ" sz="2000" i="1" smtClean="0">
                <a:latin typeface="Calibri" panose="020F0502020204030204" pitchFamily="34" charset="0"/>
              </a:rPr>
              <a:t>výuková prezentace v prvním ročníku studia </a:t>
            </a:r>
          </a:p>
          <a:p>
            <a:pPr algn="l" eaLnBrk="1" hangingPunct="1"/>
            <a:r>
              <a:rPr lang="cs-CZ" sz="2000" b="1" smtClean="0">
                <a:latin typeface="Calibri" panose="020F0502020204030204" pitchFamily="34" charset="0"/>
              </a:rPr>
              <a:t>Předmět:</a:t>
            </a:r>
            <a:r>
              <a:rPr lang="cs-CZ" sz="2000" smtClean="0">
                <a:latin typeface="Calibri" panose="020F0502020204030204" pitchFamily="34" charset="0"/>
              </a:rPr>
              <a:t> </a:t>
            </a:r>
            <a:r>
              <a:rPr lang="cs-CZ" sz="2000" i="1" smtClean="0">
                <a:latin typeface="Calibri" panose="020F0502020204030204" pitchFamily="34" charset="0"/>
              </a:rPr>
              <a:t>chemie</a:t>
            </a:r>
          </a:p>
          <a:p>
            <a:pPr algn="l" eaLnBrk="1" hangingPunct="1"/>
            <a:r>
              <a:rPr lang="cs-CZ" sz="2000" b="1" smtClean="0">
                <a:latin typeface="Calibri" panose="020F0502020204030204" pitchFamily="34" charset="0"/>
              </a:rPr>
              <a:t>Ročník: </a:t>
            </a:r>
            <a:r>
              <a:rPr lang="cs-CZ" sz="2000" i="1" smtClean="0">
                <a:latin typeface="Calibri" panose="020F0502020204030204" pitchFamily="34" charset="0"/>
              </a:rPr>
              <a:t>I. ročník SŠ</a:t>
            </a:r>
          </a:p>
          <a:p>
            <a:pPr algn="l" eaLnBrk="1" hangingPunct="1"/>
            <a:r>
              <a:rPr lang="cs-CZ" sz="2000" b="1" smtClean="0">
                <a:latin typeface="Calibri" panose="020F0502020204030204" pitchFamily="34" charset="0"/>
              </a:rPr>
              <a:t>Tematický celek: </a:t>
            </a:r>
            <a:r>
              <a:rPr lang="cs-CZ" sz="2000" i="1" smtClean="0">
                <a:latin typeface="Calibri" panose="020F0502020204030204" pitchFamily="34" charset="0"/>
              </a:rPr>
              <a:t>organická chemie a biochemie</a:t>
            </a:r>
          </a:p>
          <a:p>
            <a:pPr algn="l" eaLnBrk="1" hangingPunct="1"/>
            <a:r>
              <a:rPr lang="cs-CZ" sz="2000" b="1" smtClean="0">
                <a:latin typeface="Calibri" panose="020F0502020204030204" pitchFamily="34" charset="0"/>
              </a:rPr>
              <a:t>Klíčová slova: </a:t>
            </a:r>
            <a:r>
              <a:rPr lang="cs-CZ" sz="2000" smtClean="0">
                <a:latin typeface="Calibri" panose="020F0502020204030204" pitchFamily="34" charset="0"/>
              </a:rPr>
              <a:t> </a:t>
            </a:r>
            <a:r>
              <a:rPr lang="cs-CZ" sz="2000" i="1" smtClean="0">
                <a:latin typeface="Calibri" panose="020F0502020204030204" pitchFamily="34" charset="0"/>
              </a:rPr>
              <a:t>vzorce, řetězce, vazby, izomerie, modely, IUPAC</a:t>
            </a:r>
          </a:p>
          <a:p>
            <a:pPr algn="l" eaLnBrk="1" hangingPunct="1"/>
            <a:r>
              <a:rPr lang="cs-CZ" sz="2000" b="1" smtClean="0">
                <a:latin typeface="Calibri" panose="020F0502020204030204" pitchFamily="34" charset="0"/>
              </a:rPr>
              <a:t>Forma:</a:t>
            </a:r>
            <a:r>
              <a:rPr lang="cs-CZ" sz="2000" smtClean="0">
                <a:latin typeface="Calibri" panose="020F0502020204030204" pitchFamily="34" charset="0"/>
              </a:rPr>
              <a:t> </a:t>
            </a:r>
            <a:r>
              <a:rPr lang="cs-CZ" sz="2000" i="1" smtClean="0">
                <a:latin typeface="Calibri" panose="020F0502020204030204" pitchFamily="34" charset="0"/>
              </a:rPr>
              <a:t>vysvětlování, skupinová práce s modely </a:t>
            </a:r>
          </a:p>
          <a:p>
            <a:pPr algn="l" eaLnBrk="1" hangingPunct="1"/>
            <a:r>
              <a:rPr lang="cs-CZ" sz="2000" b="1" smtClean="0">
                <a:latin typeface="Calibri" panose="020F0502020204030204" pitchFamily="34" charset="0"/>
              </a:rPr>
              <a:t>Datum vytvoření: </a:t>
            </a:r>
            <a:r>
              <a:rPr lang="cs-CZ" sz="2000" i="1" smtClean="0">
                <a:latin typeface="Calibri" panose="020F0502020204030204" pitchFamily="34" charset="0"/>
              </a:rPr>
              <a:t>26. 2. 2013</a:t>
            </a:r>
          </a:p>
          <a:p>
            <a:pPr algn="l" eaLnBrk="1" hangingPunct="1"/>
            <a:endParaRPr lang="cs-CZ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>
                <a:latin typeface="Verdana" panose="020B0604030504040204" pitchFamily="34" charset="0"/>
              </a:rPr>
              <a:t>Seznam obrázků: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sz="2000" smtClean="0"/>
              <a:t>Obr. 1, 5, 6, 7 foto Ivana Töpferová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sz="2000" smtClean="0"/>
              <a:t>Obr. 2, 3, 4 byly vytvořeny v programu  ACD/ChemSketch(Freeware)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sz="2000" smtClean="0"/>
              <a:t>Vzorce byly vytvořeny v programu ACD/ChemSketch(Freeware)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sz="2000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sz="2000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sz="2000" smtClean="0"/>
              <a:t>Pomůcky: stavebnice pro stavbu modelů organických sloučenin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>
                <a:latin typeface="Verdana" panose="020B0604030504040204" pitchFamily="34" charset="0"/>
              </a:rPr>
              <a:t>Použité zdroje:</a:t>
            </a:r>
          </a:p>
        </p:txBody>
      </p:sp>
      <p:sp>
        <p:nvSpPr>
          <p:cNvPr id="17411" name="Zástupný symbol pro obsah 5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 smtClean="0"/>
              <a:t>ŠIBOR</a:t>
            </a:r>
            <a:r>
              <a:rPr lang="cs-CZ" sz="2000" dirty="0"/>
              <a:t>, J</a:t>
            </a:r>
            <a:r>
              <a:rPr lang="cs-CZ" sz="2000" dirty="0" smtClean="0"/>
              <a:t>., PLUCKOVÁ, I., </a:t>
            </a:r>
            <a:r>
              <a:rPr lang="cs-CZ" sz="2000" dirty="0"/>
              <a:t>MACH, </a:t>
            </a:r>
            <a:r>
              <a:rPr lang="cs-CZ" sz="2000" dirty="0" smtClean="0"/>
              <a:t>J. </a:t>
            </a:r>
            <a:r>
              <a:rPr lang="cs-CZ" sz="2000" i="1" dirty="0" smtClean="0"/>
              <a:t>Chemie pro 9. ročník. Úvod do obecné a organické chemie, biochemie a dalších chemických oborů</a:t>
            </a:r>
            <a:r>
              <a:rPr lang="cs-CZ" sz="2000" dirty="0" smtClean="0"/>
              <a:t>. Brno: NOVÁ ŠKOLA, s.r.o., 2011. ISBN 978-80-7289-282-2.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 smtClean="0"/>
              <a:t>BANÝR, J., BENEŠ, P. A KOLEKTIV. </a:t>
            </a:r>
            <a:r>
              <a:rPr lang="cs-CZ" sz="2000" i="1" dirty="0" smtClean="0"/>
              <a:t>Chemie pro střední školy. </a:t>
            </a:r>
            <a:r>
              <a:rPr lang="cs-CZ" sz="2000" dirty="0" smtClean="0"/>
              <a:t>Praha: SPN, a.s., 1995. ISBN 80-85937-11-5.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000" cap="all" dirty="0" err="1"/>
              <a:t>Čtrnáctová</a:t>
            </a:r>
            <a:r>
              <a:rPr lang="cs-CZ" sz="2000" dirty="0"/>
              <a:t>, H., KOLÁŘ, K., SVOBODOVÁ, M., ZEMÁNEK, F. </a:t>
            </a:r>
            <a:r>
              <a:rPr lang="cs-CZ" sz="2000" i="1" dirty="0"/>
              <a:t>Přehled chemie pro základní školy. </a:t>
            </a:r>
            <a:r>
              <a:rPr lang="cs-CZ" sz="2000" dirty="0"/>
              <a:t>Praha: SPN a.s. , 2006. ISBN 80-7235-260-1</a:t>
            </a:r>
            <a:r>
              <a:rPr lang="cs-CZ" sz="2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ctrTitle"/>
          </p:nvPr>
        </p:nvSpPr>
        <p:spPr>
          <a:xfrm>
            <a:off x="611188" y="476250"/>
            <a:ext cx="7772400" cy="1470025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rgbClr val="C00000"/>
                </a:solidFill>
                <a:latin typeface="Verdana" panose="020B0604030504040204" pitchFamily="34" charset="0"/>
              </a:rPr>
              <a:t>Molekuly organických sloučenin</a:t>
            </a:r>
          </a:p>
        </p:txBody>
      </p:sp>
      <p:sp>
        <p:nvSpPr>
          <p:cNvPr id="8195" name="Podnadpis 2"/>
          <p:cNvSpPr>
            <a:spLocks noGrp="1"/>
          </p:cNvSpPr>
          <p:nvPr>
            <p:ph type="subTitle" idx="1"/>
          </p:nvPr>
        </p:nvSpPr>
        <p:spPr>
          <a:xfrm>
            <a:off x="1116013" y="2133600"/>
            <a:ext cx="7056437" cy="4608513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ts val="2400"/>
              </a:spcBef>
            </a:pPr>
            <a:r>
              <a:rPr lang="cs-CZ" sz="3000" smtClean="0"/>
              <a:t>Uhlík je čtyřvazný.</a:t>
            </a:r>
          </a:p>
          <a:p>
            <a:pPr eaLnBrk="1" hangingPunct="1">
              <a:lnSpc>
                <a:spcPct val="100000"/>
              </a:lnSpc>
              <a:spcBef>
                <a:spcPts val="2400"/>
              </a:spcBef>
            </a:pPr>
            <a:r>
              <a:rPr lang="cs-CZ" sz="3000" smtClean="0"/>
              <a:t>Atomy uhlíku tvoří různě dlouhé řetězce a cykly.</a:t>
            </a:r>
          </a:p>
          <a:p>
            <a:pPr eaLnBrk="1" hangingPunct="1">
              <a:lnSpc>
                <a:spcPct val="100000"/>
              </a:lnSpc>
              <a:spcBef>
                <a:spcPts val="2400"/>
              </a:spcBef>
            </a:pPr>
            <a:r>
              <a:rPr lang="cs-CZ" sz="3000" smtClean="0"/>
              <a:t>Mezi atomy uhlíku jsou vazby jednoduché, dvojné nebo trojné.</a:t>
            </a:r>
          </a:p>
          <a:p>
            <a:pPr eaLnBrk="1" hangingPunct="1">
              <a:lnSpc>
                <a:spcPct val="100000"/>
              </a:lnSpc>
              <a:spcBef>
                <a:spcPts val="2400"/>
              </a:spcBef>
            </a:pPr>
            <a:r>
              <a:rPr lang="cs-CZ" sz="3000" smtClean="0"/>
              <a:t> Na atomy uhlíku se váží další prvky.</a:t>
            </a:r>
          </a:p>
          <a:p>
            <a:pPr eaLnBrk="1" hangingPunct="1">
              <a:lnSpc>
                <a:spcPct val="100000"/>
              </a:lnSpc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>
                <a:latin typeface="Verdana" panose="020B0604030504040204" pitchFamily="34" charset="0"/>
              </a:rPr>
              <a:t>Typy vzorců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cs-CZ" sz="2400" smtClean="0">
                <a:solidFill>
                  <a:srgbClr val="FF0000"/>
                </a:solidFill>
              </a:rPr>
              <a:t>strukturní vzorce </a:t>
            </a:r>
            <a:r>
              <a:rPr lang="cs-CZ" sz="2400" smtClean="0"/>
              <a:t>= znázorňují počet atomů, jejich uspořádání a spojení atomů vazbami</a:t>
            </a:r>
          </a:p>
          <a:p>
            <a:pPr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400" smtClean="0"/>
              <a:t>                                     </a:t>
            </a:r>
          </a:p>
          <a:p>
            <a:pPr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400" smtClean="0"/>
              <a:t>   </a:t>
            </a:r>
          </a:p>
          <a:p>
            <a:pPr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400" smtClean="0"/>
              <a:t>     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cs-CZ" sz="24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cs-CZ" sz="24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cs-CZ" sz="2400" smtClean="0">
                <a:solidFill>
                  <a:srgbClr val="FF0000"/>
                </a:solidFill>
              </a:rPr>
              <a:t>racionální vzorce </a:t>
            </a:r>
            <a:r>
              <a:rPr lang="cs-CZ" sz="2400" smtClean="0"/>
              <a:t>= zjednodušená forma strukturních vzorců, souhrnně uvádějí jednotlivé skupiny atomů</a:t>
            </a:r>
          </a:p>
          <a:p>
            <a:pPr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400" smtClean="0"/>
              <a:t>        CH</a:t>
            </a:r>
            <a:r>
              <a:rPr lang="cs-CZ" sz="2400" baseline="-25000" smtClean="0"/>
              <a:t>4                   </a:t>
            </a:r>
            <a:r>
              <a:rPr lang="cs-CZ" sz="2400" smtClean="0"/>
              <a:t>CH</a:t>
            </a:r>
            <a:r>
              <a:rPr lang="cs-CZ" sz="2400" baseline="-25000" smtClean="0"/>
              <a:t>3 </a:t>
            </a:r>
            <a:r>
              <a:rPr lang="cs-CZ" sz="2400" smtClean="0"/>
              <a:t>– CH</a:t>
            </a:r>
            <a:r>
              <a:rPr lang="cs-CZ" sz="2400" baseline="-25000" smtClean="0"/>
              <a:t>3                 </a:t>
            </a:r>
            <a:r>
              <a:rPr lang="cs-CZ" sz="2400" smtClean="0"/>
              <a:t>CH</a:t>
            </a:r>
            <a:r>
              <a:rPr lang="cs-CZ" sz="2400" baseline="-25000" smtClean="0"/>
              <a:t>3 </a:t>
            </a:r>
            <a:r>
              <a:rPr lang="cs-CZ" sz="2400" smtClean="0"/>
              <a:t>– OH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cs-CZ" sz="2400" smtClean="0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513013"/>
            <a:ext cx="2244725" cy="164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635250"/>
            <a:ext cx="1296988" cy="139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2635250"/>
            <a:ext cx="2030413" cy="139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>
                <a:latin typeface="Verdana" panose="020B0604030504040204" pitchFamily="34" charset="0"/>
              </a:rPr>
              <a:t>Typy vzorců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cs-CZ" sz="2400" smtClean="0">
                <a:solidFill>
                  <a:srgbClr val="FF0000"/>
                </a:solidFill>
              </a:rPr>
              <a:t>sumární (souhrnné) vzorce </a:t>
            </a:r>
            <a:r>
              <a:rPr lang="cs-CZ" sz="2400" smtClean="0"/>
              <a:t>= udávají počty atomů jednotlivých prvků v pořadí C, H, O a potom atomy dalších prvků v abecedním pořadí</a:t>
            </a:r>
          </a:p>
          <a:p>
            <a:pPr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400" smtClean="0"/>
              <a:t>     CH</a:t>
            </a:r>
            <a:r>
              <a:rPr lang="cs-CZ" sz="2400" baseline="-25000" smtClean="0"/>
              <a:t>4</a:t>
            </a:r>
            <a:r>
              <a:rPr lang="cs-CZ" sz="2400" smtClean="0"/>
              <a:t>            C</a:t>
            </a:r>
            <a:r>
              <a:rPr lang="cs-CZ" sz="2400" baseline="-25000" smtClean="0"/>
              <a:t>2</a:t>
            </a:r>
            <a:r>
              <a:rPr lang="cs-CZ" sz="2400" smtClean="0"/>
              <a:t>H</a:t>
            </a:r>
            <a:r>
              <a:rPr lang="cs-CZ" sz="2400" baseline="-25000" smtClean="0"/>
              <a:t>6                 </a:t>
            </a:r>
            <a:r>
              <a:rPr lang="cs-CZ" sz="2400" smtClean="0"/>
              <a:t>CH</a:t>
            </a:r>
            <a:r>
              <a:rPr lang="cs-CZ" sz="2400" baseline="-25000" smtClean="0"/>
              <a:t>4</a:t>
            </a:r>
            <a:r>
              <a:rPr lang="cs-CZ" sz="2400" smtClean="0"/>
              <a:t>O</a:t>
            </a:r>
          </a:p>
          <a:p>
            <a:pPr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endParaRPr lang="cs-CZ" sz="2400" smtClean="0"/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cs-CZ" sz="2400" smtClean="0">
                <a:solidFill>
                  <a:srgbClr val="FF0000"/>
                </a:solidFill>
              </a:rPr>
              <a:t>perspektivní vzorce </a:t>
            </a:r>
            <a:r>
              <a:rPr lang="cs-CZ" sz="2400" smtClean="0"/>
              <a:t>= znázorňují složení, uspořádání, vzájemné spojení i prostorovou orientaci atomů</a:t>
            </a:r>
          </a:p>
          <a:p>
            <a:pPr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400" smtClean="0"/>
              <a:t>    </a:t>
            </a:r>
          </a:p>
        </p:txBody>
      </p:sp>
      <p:pic>
        <p:nvPicPr>
          <p:cNvPr id="10244" name="Picture 4" descr="File:Methane-2D-stereo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163" y="4941888"/>
            <a:ext cx="1384300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Obdélník 5"/>
          <p:cNvSpPr>
            <a:spLocks noChangeArrowheads="1"/>
          </p:cNvSpPr>
          <p:nvPr/>
        </p:nvSpPr>
        <p:spPr bwMode="auto">
          <a:xfrm>
            <a:off x="2565400" y="5953125"/>
            <a:ext cx="3100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>
                <a:latin typeface="Verdana" panose="020B0604030504040204" pitchFamily="34" charset="0"/>
              </a:rPr>
              <a:t>Obr. 1 Molekula methanu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539750" y="365125"/>
            <a:ext cx="7975600" cy="1325563"/>
          </a:xfrm>
        </p:spPr>
        <p:txBody>
          <a:bodyPr/>
          <a:lstStyle/>
          <a:p>
            <a:pPr eaLnBrk="1" hangingPunct="1"/>
            <a:r>
              <a:rPr lang="cs-CZ" sz="4000" smtClean="0">
                <a:latin typeface="Verdana" panose="020B0604030504040204" pitchFamily="34" charset="0"/>
              </a:rPr>
              <a:t>Názvosloví organických sloučenin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90688"/>
            <a:ext cx="8229600" cy="4691062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sz="2400" smtClean="0"/>
              <a:t>Nejvyšší mezinárodní autorita v chemickém názvosloví je </a:t>
            </a:r>
            <a:r>
              <a:rPr lang="cs-CZ" sz="2400" b="1" smtClean="0"/>
              <a:t>IUPAC</a:t>
            </a:r>
            <a:r>
              <a:rPr lang="cs-CZ" sz="2400" smtClean="0"/>
              <a:t> (</a:t>
            </a:r>
            <a:r>
              <a:rPr lang="cs-CZ" sz="2400" i="1" smtClean="0"/>
              <a:t>International Union of Pure and Applied Chemistry</a:t>
            </a:r>
            <a:r>
              <a:rPr lang="cs-CZ" sz="2400" smtClean="0"/>
              <a:t> = Mezinárodní unie pro čistou a aplikovanou chemii)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cs-CZ" sz="2400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sz="2400" smtClean="0"/>
              <a:t>Příklad: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sz="2400" smtClean="0">
                <a:solidFill>
                  <a:srgbClr val="FF0000"/>
                </a:solidFill>
              </a:rPr>
              <a:t>   </a:t>
            </a:r>
            <a:r>
              <a:rPr lang="cs-CZ" sz="2400" smtClean="0"/>
              <a:t>CH</a:t>
            </a:r>
            <a:r>
              <a:rPr lang="cs-CZ" sz="2400" baseline="-25000" smtClean="0"/>
              <a:t>3 </a:t>
            </a:r>
            <a:r>
              <a:rPr lang="cs-CZ" sz="2400" smtClean="0"/>
              <a:t>– CH</a:t>
            </a:r>
            <a:r>
              <a:rPr lang="cs-CZ" sz="2400" baseline="-25000" smtClean="0"/>
              <a:t>2 </a:t>
            </a:r>
            <a:r>
              <a:rPr lang="cs-CZ" sz="2400" smtClean="0"/>
              <a:t>– OH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cs-CZ" sz="2400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</a:pPr>
            <a:r>
              <a:rPr lang="cs-CZ" sz="2400" smtClean="0">
                <a:solidFill>
                  <a:srgbClr val="FF0000"/>
                </a:solidFill>
              </a:rPr>
              <a:t>systematické:</a:t>
            </a:r>
            <a:r>
              <a:rPr lang="cs-CZ" sz="2400" smtClean="0"/>
              <a:t> ethanol   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</a:pPr>
            <a:r>
              <a:rPr lang="cs-CZ" sz="2400" smtClean="0">
                <a:solidFill>
                  <a:srgbClr val="FF0000"/>
                </a:solidFill>
              </a:rPr>
              <a:t>triviální: </a:t>
            </a:r>
            <a:r>
              <a:rPr lang="cs-CZ" sz="2400" smtClean="0"/>
              <a:t>líh, spiritus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</a:pPr>
            <a:r>
              <a:rPr lang="cs-CZ" sz="2400" smtClean="0">
                <a:solidFill>
                  <a:srgbClr val="FF0000"/>
                </a:solidFill>
              </a:rPr>
              <a:t>dvousložkové: </a:t>
            </a:r>
            <a:r>
              <a:rPr lang="cs-CZ" sz="2400" smtClean="0"/>
              <a:t>ethylalkohol</a:t>
            </a:r>
          </a:p>
          <a:p>
            <a:pPr marL="0" indent="0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400" smtClean="0"/>
              <a:t>    </a:t>
            </a:r>
          </a:p>
        </p:txBody>
      </p:sp>
      <p:pic>
        <p:nvPicPr>
          <p:cNvPr id="6" name="Picture 2" descr="E:\DUM 2012-2013\foto  organika\P12300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357563"/>
            <a:ext cx="1733550" cy="231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5048250" y="5768975"/>
            <a:ext cx="2744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>
                <a:latin typeface="Verdana" panose="020B0604030504040204" pitchFamily="34" charset="0"/>
              </a:rPr>
              <a:t>Obr. 1 Láhev ethanolu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>
                <a:latin typeface="Verdana" panose="020B0604030504040204" pitchFamily="34" charset="0"/>
              </a:rPr>
              <a:t>Typy modelů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400" smtClean="0"/>
              <a:t>Model = pomůcka k popisu struktury a prostorového uspořádání atomů v molekulách</a:t>
            </a:r>
          </a:p>
          <a:p>
            <a:pPr marL="0" indent="0" eaLnBrk="1" hangingPunct="1">
              <a:lnSpc>
                <a:spcPct val="100000"/>
              </a:lnSpc>
            </a:pPr>
            <a:r>
              <a:rPr lang="cs-CZ" sz="2400" smtClean="0">
                <a:solidFill>
                  <a:srgbClr val="FF0000"/>
                </a:solidFill>
              </a:rPr>
              <a:t>kuličkové modely</a:t>
            </a:r>
          </a:p>
          <a:p>
            <a:pPr marL="0" indent="0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400" smtClean="0"/>
              <a:t>= atomy jsou zobrazeny jako kuličky a vazby </a:t>
            </a:r>
            <a:br>
              <a:rPr lang="cs-CZ" sz="2400" smtClean="0"/>
            </a:br>
            <a:r>
              <a:rPr lang="cs-CZ" sz="2400" smtClean="0"/>
              <a:t>   jako tyčinky</a:t>
            </a:r>
          </a:p>
          <a:p>
            <a:pPr marL="0" indent="0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endParaRPr lang="cs-CZ" sz="2400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100000"/>
              </a:lnSpc>
            </a:pPr>
            <a:r>
              <a:rPr lang="cs-CZ" sz="2400" smtClean="0">
                <a:solidFill>
                  <a:srgbClr val="FF0000"/>
                </a:solidFill>
              </a:rPr>
              <a:t>kalotové modely</a:t>
            </a:r>
          </a:p>
          <a:p>
            <a:pPr marL="0" indent="0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400" smtClean="0"/>
              <a:t>= sestaveny z kulových vrchlíků různých barev </a:t>
            </a:r>
            <a:br>
              <a:rPr lang="cs-CZ" sz="2400" smtClean="0"/>
            </a:br>
            <a:r>
              <a:rPr lang="cs-CZ" sz="2400" smtClean="0"/>
              <a:t>   pro různé atomy</a:t>
            </a:r>
          </a:p>
        </p:txBody>
      </p:sp>
      <p:sp>
        <p:nvSpPr>
          <p:cNvPr id="12292" name="Obdélník 4"/>
          <p:cNvSpPr>
            <a:spLocks noChangeArrowheads="1"/>
          </p:cNvSpPr>
          <p:nvPr/>
        </p:nvSpPr>
        <p:spPr bwMode="auto">
          <a:xfrm>
            <a:off x="969963" y="6253163"/>
            <a:ext cx="5257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>
                <a:latin typeface="Verdana" panose="020B0604030504040204" pitchFamily="34" charset="0"/>
              </a:rPr>
              <a:t>Obr. 3 Model molekuly kyseliny methanové </a:t>
            </a:r>
            <a:endParaRPr lang="cs-CZ"/>
          </a:p>
        </p:txBody>
      </p:sp>
      <p:sp>
        <p:nvSpPr>
          <p:cNvPr id="12293" name="Obdélník 6"/>
          <p:cNvSpPr>
            <a:spLocks noChangeArrowheads="1"/>
          </p:cNvSpPr>
          <p:nvPr/>
        </p:nvSpPr>
        <p:spPr bwMode="auto">
          <a:xfrm>
            <a:off x="1190625" y="4119563"/>
            <a:ext cx="46799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>
                <a:latin typeface="Verdana" panose="020B0604030504040204" pitchFamily="34" charset="0"/>
              </a:rPr>
              <a:t>Obr. 2 Model molekuly dimethyletheru</a:t>
            </a:r>
            <a:endParaRPr lang="cs-CZ"/>
          </a:p>
        </p:txBody>
      </p:sp>
      <p:pic>
        <p:nvPicPr>
          <p:cNvPr id="1229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5324475"/>
            <a:ext cx="1776412" cy="139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0888" y="3538538"/>
            <a:ext cx="2030412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>
                <a:latin typeface="Verdana" panose="020B0604030504040204" pitchFamily="34" charset="0"/>
              </a:rPr>
              <a:t>Typy modelů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dirty="0" smtClean="0">
                <a:solidFill>
                  <a:srgbClr val="FF0000"/>
                </a:solidFill>
              </a:rPr>
              <a:t>trubičkové modely</a:t>
            </a:r>
          </a:p>
          <a:p>
            <a:pPr marL="0" lvl="1" indent="0" eaLnBrk="1" hangingPunct="1">
              <a:buFont typeface="Arial" panose="020B0604020202020204" pitchFamily="34" charset="0"/>
              <a:buNone/>
            </a:pPr>
            <a:r>
              <a:rPr lang="cs-CZ" sz="2400" dirty="0" smtClean="0"/>
              <a:t>= skládají se z fragmentů, které se liší velikostí a </a:t>
            </a:r>
            <a:br>
              <a:rPr lang="cs-CZ" sz="2400" dirty="0" smtClean="0"/>
            </a:br>
            <a:r>
              <a:rPr lang="cs-CZ" sz="2400" dirty="0" smtClean="0"/>
              <a:t>   barvou, spojených trubičkami různé délky</a:t>
            </a:r>
          </a:p>
          <a:p>
            <a:pPr marL="0" lvl="1" indent="0" eaLnBrk="1" hangingPunct="1">
              <a:buFont typeface="Arial" panose="020B0604020202020204" pitchFamily="34" charset="0"/>
              <a:buNone/>
            </a:pPr>
            <a:endParaRPr lang="cs-CZ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cs-CZ" sz="2400" dirty="0" smtClean="0">
              <a:solidFill>
                <a:srgbClr val="FF000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cs-CZ" sz="2400" dirty="0" smtClean="0">
              <a:solidFill>
                <a:srgbClr val="FF000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cs-CZ" sz="24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cs-CZ" sz="2400" dirty="0" smtClean="0">
                <a:solidFill>
                  <a:srgbClr val="FF0000"/>
                </a:solidFill>
              </a:rPr>
              <a:t>počítačové modely</a:t>
            </a:r>
          </a:p>
          <a:p>
            <a:pPr marL="357188" indent="-357188" eaLnBrk="1" hangingPunct="1">
              <a:buFont typeface="Arial" panose="020B0604020202020204" pitchFamily="34" charset="0"/>
              <a:buNone/>
            </a:pPr>
            <a:r>
              <a:rPr lang="cs-CZ" sz="2400" dirty="0" smtClean="0"/>
              <a:t>= programy pro práci vytváření geometrie  </a:t>
            </a:r>
            <a:br>
              <a:rPr lang="cs-CZ" sz="2400" dirty="0" smtClean="0"/>
            </a:br>
            <a:r>
              <a:rPr lang="cs-CZ" sz="2400" dirty="0" smtClean="0"/>
              <a:t>molekuly</a:t>
            </a:r>
            <a:r>
              <a:rPr lang="cs-CZ" sz="2400" dirty="0" smtClean="0"/>
              <a:t>, vizualizaci a měření charakteristik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sz="2400" dirty="0" smtClean="0"/>
              <a:t>Např. </a:t>
            </a:r>
            <a:r>
              <a:rPr lang="cs-CZ" sz="2400" dirty="0" err="1" smtClean="0"/>
              <a:t>ChemSketch</a:t>
            </a:r>
            <a:r>
              <a:rPr lang="cs-CZ" sz="2400" dirty="0" smtClean="0"/>
              <a:t>, </a:t>
            </a:r>
            <a:r>
              <a:rPr lang="cs-CZ" sz="2400" dirty="0" err="1" smtClean="0"/>
              <a:t>Rasmol</a:t>
            </a:r>
            <a:r>
              <a:rPr lang="cs-CZ" sz="2400" dirty="0" smtClean="0"/>
              <a:t>, VMD, …</a:t>
            </a:r>
          </a:p>
        </p:txBody>
      </p:sp>
      <p:sp>
        <p:nvSpPr>
          <p:cNvPr id="13316" name="Obdélník 6"/>
          <p:cNvSpPr>
            <a:spLocks noChangeArrowheads="1"/>
          </p:cNvSpPr>
          <p:nvPr/>
        </p:nvSpPr>
        <p:spPr bwMode="auto">
          <a:xfrm>
            <a:off x="1711325" y="3984625"/>
            <a:ext cx="3959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>
                <a:latin typeface="Verdana" panose="020B0604030504040204" pitchFamily="34" charset="0"/>
              </a:rPr>
              <a:t>Obr. 4 Model molekuly ethanolu</a:t>
            </a:r>
            <a:endParaRPr lang="cs-CZ"/>
          </a:p>
        </p:txBody>
      </p:sp>
      <p:pic>
        <p:nvPicPr>
          <p:cNvPr id="133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6738" y="2952750"/>
            <a:ext cx="1728787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>
                <a:latin typeface="Verdana" panose="020B0604030504040204" pitchFamily="34" charset="0"/>
              </a:rPr>
              <a:t>Izomerie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327650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sz="2400" smtClean="0"/>
              <a:t>= dvě nebo více sloučenin má </a:t>
            </a:r>
            <a:r>
              <a:rPr lang="cs-CZ" sz="2400" smtClean="0">
                <a:solidFill>
                  <a:srgbClr val="FF0000"/>
                </a:solidFill>
              </a:rPr>
              <a:t>stejný</a:t>
            </a:r>
            <a:r>
              <a:rPr lang="cs-CZ" sz="2400" smtClean="0"/>
              <a:t> </a:t>
            </a:r>
            <a:r>
              <a:rPr lang="cs-CZ" sz="2400" smtClean="0">
                <a:solidFill>
                  <a:srgbClr val="FF0000"/>
                </a:solidFill>
              </a:rPr>
              <a:t>sumární  </a:t>
            </a:r>
            <a:br>
              <a:rPr lang="cs-CZ" sz="2400" smtClean="0">
                <a:solidFill>
                  <a:srgbClr val="FF0000"/>
                </a:solidFill>
              </a:rPr>
            </a:br>
            <a:r>
              <a:rPr lang="cs-CZ" sz="2400" smtClean="0">
                <a:solidFill>
                  <a:srgbClr val="FF0000"/>
                </a:solidFill>
              </a:rPr>
              <a:t>   vzorec</a:t>
            </a:r>
            <a:r>
              <a:rPr lang="cs-CZ" sz="2400" smtClean="0"/>
              <a:t>, liší se uspořádáním atomů v molekule a  </a:t>
            </a:r>
            <a:br>
              <a:rPr lang="cs-CZ" sz="2400" smtClean="0"/>
            </a:br>
            <a:r>
              <a:rPr lang="cs-CZ" sz="2400" smtClean="0"/>
              <a:t>   fyzikálními, chemickými, biologickými vlastnostmi</a:t>
            </a: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sz="2400" smtClean="0"/>
              <a:t>Druhy: </a:t>
            </a: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sz="2400" smtClean="0">
                <a:solidFill>
                  <a:srgbClr val="FF0000"/>
                </a:solidFill>
              </a:rPr>
              <a:t>konstituční: </a:t>
            </a:r>
            <a:r>
              <a:rPr lang="cs-CZ" sz="2400" smtClean="0"/>
              <a:t>konstituce = stavba</a:t>
            </a: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sz="2400" smtClean="0"/>
              <a:t>= izomery se odlišují pořadím spojení atomů a </a:t>
            </a:r>
            <a:br>
              <a:rPr lang="cs-CZ" sz="2400" smtClean="0"/>
            </a:br>
            <a:r>
              <a:rPr lang="cs-CZ" sz="2400" smtClean="0"/>
              <a:t>   násobných vazeb </a:t>
            </a: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sz="2400" smtClean="0">
                <a:solidFill>
                  <a:srgbClr val="FF0000"/>
                </a:solidFill>
              </a:rPr>
              <a:t>stereoizomerie: konfigurační </a:t>
            </a:r>
            <a:r>
              <a:rPr lang="cs-CZ" sz="2400" smtClean="0"/>
              <a:t>= izomery mají stejnou konstituci, odlišují se však prostorovým uspořádáním</a:t>
            </a: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sz="2400" smtClean="0"/>
              <a:t>	                  </a:t>
            </a:r>
            <a:r>
              <a:rPr lang="cs-CZ" sz="2400" smtClean="0">
                <a:solidFill>
                  <a:srgbClr val="FF0000"/>
                </a:solidFill>
              </a:rPr>
              <a:t>konformační </a:t>
            </a:r>
            <a:r>
              <a:rPr lang="cs-CZ" sz="2400" smtClean="0"/>
              <a:t>=</a:t>
            </a:r>
            <a:r>
              <a:rPr lang="cs-CZ" sz="2400" smtClean="0">
                <a:solidFill>
                  <a:srgbClr val="FF0000"/>
                </a:solidFill>
              </a:rPr>
              <a:t> </a:t>
            </a:r>
            <a:r>
              <a:rPr lang="cs-CZ" sz="2400" smtClean="0"/>
              <a:t>atomy a skupiny atomů se mohou otáčet okolo jednoduché vazby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rganika_motiv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-Verdana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ka_motiv" id="{76EBF333-FE0F-4909-A21F-77FC70645D9E}" vid="{99EEB8F3-D527-454D-9E3F-197A0EA58350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organika_motiv</Template>
  <TotalTime>3668</TotalTime>
  <Words>695</Words>
  <Application>Microsoft Office PowerPoint</Application>
  <PresentationFormat>Předvádění na obrazovce (4:3)</PresentationFormat>
  <Paragraphs>183</Paragraphs>
  <Slides>21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8" baseType="lpstr">
      <vt:lpstr>Arial</vt:lpstr>
      <vt:lpstr>Consolas</vt:lpstr>
      <vt:lpstr>Verdana</vt:lpstr>
      <vt:lpstr>Calibri</vt:lpstr>
      <vt:lpstr>Wingdings</vt:lpstr>
      <vt:lpstr>organika_motiv</vt:lpstr>
      <vt:lpstr>ChemSketch</vt:lpstr>
      <vt:lpstr>Prezentace aplikace PowerPoint</vt:lpstr>
      <vt:lpstr>Prezentace aplikace PowerPoint</vt:lpstr>
      <vt:lpstr>Molekuly organických sloučenin</vt:lpstr>
      <vt:lpstr>Typy vzorců</vt:lpstr>
      <vt:lpstr>Typy vzorců</vt:lpstr>
      <vt:lpstr>Názvosloví organických sloučenin</vt:lpstr>
      <vt:lpstr>Typy modelů</vt:lpstr>
      <vt:lpstr>Typy modelů</vt:lpstr>
      <vt:lpstr>Izomerie</vt:lpstr>
      <vt:lpstr>Konstituční izomerie</vt:lpstr>
      <vt:lpstr>Konstituční izomerie</vt:lpstr>
      <vt:lpstr>Konstituční izomerie</vt:lpstr>
      <vt:lpstr>Konstituční izomerie</vt:lpstr>
      <vt:lpstr>Konfigurační izomerie(stereoizomerie)</vt:lpstr>
      <vt:lpstr>Konfigurační izomerie (stereoizomerie)</vt:lpstr>
      <vt:lpstr>Konformační izomerie(stereoizomerie)</vt:lpstr>
      <vt:lpstr>Typy řetězců</vt:lpstr>
      <vt:lpstr>Vazby v molekulách organických sloučenin</vt:lpstr>
      <vt:lpstr>Modely organických sloučenin</vt:lpstr>
      <vt:lpstr>Seznam obrázků:</vt:lpstr>
      <vt:lpstr>Použité zdroje: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CHEMIE</dc:title>
  <dc:creator>Zdenek Topfer</dc:creator>
  <cp:lastModifiedBy>Ivana Töpferová</cp:lastModifiedBy>
  <cp:revision>386</cp:revision>
  <dcterms:created xsi:type="dcterms:W3CDTF">2012-09-09T15:49:48Z</dcterms:created>
  <dcterms:modified xsi:type="dcterms:W3CDTF">2013-04-29T15:53:02Z</dcterms:modified>
</cp:coreProperties>
</file>