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8" r:id="rId3"/>
    <p:sldId id="256" r:id="rId4"/>
    <p:sldId id="295" r:id="rId5"/>
    <p:sldId id="297" r:id="rId6"/>
    <p:sldId id="298" r:id="rId7"/>
    <p:sldId id="299" r:id="rId8"/>
    <p:sldId id="301" r:id="rId9"/>
    <p:sldId id="282" r:id="rId10"/>
    <p:sldId id="290" r:id="rId11"/>
    <p:sldId id="292" r:id="rId12"/>
    <p:sldId id="291" r:id="rId13"/>
    <p:sldId id="293" r:id="rId14"/>
    <p:sldId id="300" r:id="rId15"/>
    <p:sldId id="271" r:id="rId16"/>
    <p:sldId id="270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AB5A065-F492-45F2-A781-C7947E6A392D}" type="datetimeFigureOut">
              <a:rPr lang="cs-CZ"/>
              <a:pPr>
                <a:defRPr/>
              </a:pPr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C5C2A17-576D-4851-8FF1-884593DA64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8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CFD3897-9E32-4A78-967A-45A19DA9E377}" type="datetimeFigureOut">
              <a:rPr lang="cs-CZ"/>
              <a:pPr>
                <a:defRPr/>
              </a:pPr>
              <a:t>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48CECE5-D8B6-464C-A2A4-5EC49B2791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370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48B46D-8330-4CF1-A8C0-92BDE3AF4BAD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C59EA-ECC0-4AAF-AF99-52F336C47F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6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A5F7C3-4754-4269-A92D-35A7DA190548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1E20A-3AD9-43A6-8861-32AA9D59C3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9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D8C33-8294-4E14-8DFF-FB18910C429B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77AEC-1ACC-48A5-B113-0087CD2CBBE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164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719D-BB75-4C46-BF0D-FB6407F706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665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A265F6-A9C1-4726-9BBD-B3837B188EF4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0CD942-64A2-420C-8076-ED9D92B4B0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084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E899-46BA-471E-9809-4409D243E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4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2FF56-A2E3-4F0B-804A-EB5EB11734E8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4537E-AF08-4C8B-9452-52402E2E72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8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C4E050-335D-4481-8EDA-D5543380387C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7FD1B-7521-4E25-8A51-50669E4577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3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2C231-C937-47ED-A632-DC6741E6758B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D17C-FCD3-46BA-864F-000E334FD2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95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EC1409-D2A9-4A92-9099-0E3F997932FD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5038-DC30-4A31-B255-28F7D83E42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8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6F01F-6228-4BEC-B2C5-47B69C78F27B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B0573-7987-4745-8566-2BA2E4E7C6E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8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7FF56-319B-464B-9023-F35989FD9AD3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43111-6A6A-40D5-941C-B9B33BF913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13956-AE6A-4E11-A86D-06EBA3326F85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0DE4B-E961-496E-A18F-B6CAC1132D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02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CD466-8779-4C7E-B09A-F096738B3676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378DD-82FD-4C97-AB6C-399A8AF9C4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63000">
              <a:srgbClr val="FFFFB3">
                <a:alpha val="44000"/>
              </a:srgbClr>
            </a:gs>
            <a:gs pos="100000">
              <a:srgbClr val="29C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A265F6-A9C1-4726-9BBD-B3837B188EF4}" type="datetimeFigureOut">
              <a:rPr lang="cs-CZ" smtClean="0"/>
              <a:pPr>
                <a:defRPr/>
              </a:pPr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0CD942-64A2-420C-8076-ED9D92B4B0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32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ch.zf.jcu.cz/didaktika/organchem/index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Rozdělení organických sloučenin a reakce v organické chemii</a:t>
            </a:r>
            <a:r>
              <a:rPr lang="cs-CZ" b="1" dirty="0" smtClean="0">
                <a:ea typeface="Calibri" pitchFamily="34" charset="0"/>
                <a:cs typeface="Arial" charset="0"/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PaedDr. Ivana </a:t>
            </a:r>
            <a:r>
              <a:rPr lang="cs-CZ" dirty="0" err="1">
                <a:solidFill>
                  <a:srgbClr val="000000"/>
                </a:solidFill>
              </a:rPr>
              <a:t>Töpferová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Reakce v organické chemii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ubstituce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výměna atomů (náhrada) vodíku za jiné atomy 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nebo skupiny atomů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dochází k přerušení vazby a k vytvoření jiné na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témže atomu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6" y="3573016"/>
            <a:ext cx="7874307" cy="160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4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Reakce v organické chemii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adice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dochází ke spojování dvou nebo více molekul za 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vzniku molekuly jiné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snižuje se násobnost vazby, protože do molekuly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se něco přidává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Důkaz dvojné vazby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979720"/>
              </p:ext>
            </p:extLst>
          </p:nvPr>
        </p:nvGraphicFramePr>
        <p:xfrm>
          <a:off x="755576" y="3356992"/>
          <a:ext cx="6408712" cy="180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ChemSketch" r:id="rId4" imgW="2648880" imgH="746640" progId="ACD.ChemSketch.20">
                  <p:embed/>
                </p:oleObj>
              </mc:Choice>
              <mc:Fallback>
                <p:oleObj name="ChemSketch" r:id="rId4" imgW="2648880" imgH="746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3356992"/>
                        <a:ext cx="6408712" cy="1804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44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Reakce v organické chemii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liminace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opak adice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vytváří se násobná vazba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z molekuly se odebírá malá molekula, např.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vodíku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vody, chlorovodíku, …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729480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0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Reakce v organické chemii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řesmyk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dochází k přeskupení atomů uvnitř molekuly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nemění se souhrnné složení sloučeniny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615237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0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058150" cy="1325563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Reakce v organické chemii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9634" y="1412776"/>
            <a:ext cx="8229600" cy="489654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Doplňte produkty a určete typy chemických reakcí: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H</a:t>
            </a:r>
          </a:p>
          <a:p>
            <a:pPr marL="0" indent="0" eaLnBrk="1" hangingPunct="1">
              <a:lnSpc>
                <a:spcPct val="50000"/>
              </a:lnSpc>
              <a:spcBef>
                <a:spcPts val="0"/>
              </a:spcBef>
              <a:buNone/>
            </a:pP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H–N–H      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–Cl + H–Cl       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–OH       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+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–CH=CH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Br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Přesmyk:  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       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344974" y="3491332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277618" y="275179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056942" y="4184123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5627057" y="5733256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002286" y="4902215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3491880" y="2374986"/>
            <a:ext cx="3569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970689" y="2441716"/>
            <a:ext cx="2390386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– CH</a:t>
            </a:r>
            <a:r>
              <a:rPr lang="cs-CZ" baseline="-25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 – NH</a:t>
            </a:r>
            <a:r>
              <a:rPr lang="cs-CZ" baseline="-25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4055368" y="3151169"/>
            <a:ext cx="1554446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CL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4884790" y="3903362"/>
            <a:ext cx="1347958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654949" y="4545778"/>
            <a:ext cx="2520280" cy="9880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CH – 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  <a:p>
            <a:pPr algn="ctr"/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Br    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6660232" y="522920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884386" y="4963400"/>
            <a:ext cx="0" cy="1527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516216" y="4982264"/>
            <a:ext cx="0" cy="1527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349625"/>
            <a:ext cx="127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bdélník 36"/>
          <p:cNvSpPr/>
          <p:nvPr/>
        </p:nvSpPr>
        <p:spPr>
          <a:xfrm>
            <a:off x="6265555" y="5592918"/>
            <a:ext cx="2179578" cy="10486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CH – CH</a:t>
            </a:r>
            <a:r>
              <a:rPr lang="cs-CZ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 algn="ctr"/>
            <a:endParaRPr lang="cs-CZ" baseline="-2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endParaRPr lang="cs-CZ" dirty="0"/>
          </a:p>
        </p:txBody>
      </p:sp>
      <p:cxnSp>
        <p:nvCxnSpPr>
          <p:cNvPr id="40" name="Přímá spojnice 39"/>
          <p:cNvCxnSpPr/>
          <p:nvPr/>
        </p:nvCxnSpPr>
        <p:spPr>
          <a:xfrm>
            <a:off x="7292650" y="6021288"/>
            <a:ext cx="0" cy="1527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7518091" y="2448077"/>
            <a:ext cx="997259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adice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5884386" y="3146080"/>
            <a:ext cx="1608674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substituce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344880" y="3924912"/>
            <a:ext cx="1611496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eliminace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7291645" y="4902215"/>
            <a:ext cx="997259" cy="58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adice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1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6" grpId="0" animBg="1"/>
      <p:bldP spid="27" grpId="0" animBg="1"/>
      <p:bldP spid="37" grpId="0" animBg="1"/>
      <p:bldP spid="21" grpId="0" animBg="1"/>
      <p:bldP spid="24" grpId="0" animBg="1"/>
      <p:bldP spid="28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Obr.1 Prodej propan-butanu foto Ivana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Töpferová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</a:rPr>
              <a:t>Modely </a:t>
            </a:r>
            <a:r>
              <a:rPr lang="cs-CZ" sz="2000" dirty="0">
                <a:latin typeface="Verdana" pitchFamily="34" charset="0"/>
              </a:rPr>
              <a:t>byly vytvořeny v programu ACD/</a:t>
            </a:r>
            <a:r>
              <a:rPr lang="cs-CZ" sz="2000" dirty="0" err="1">
                <a:latin typeface="Verdana" pitchFamily="34" charset="0"/>
              </a:rPr>
              <a:t>ChemSketch</a:t>
            </a:r>
            <a:r>
              <a:rPr lang="cs-CZ" sz="2000" dirty="0">
                <a:latin typeface="Verdana" pitchFamily="34" charset="0"/>
              </a:rPr>
              <a:t>(Freeware</a:t>
            </a:r>
            <a:r>
              <a:rPr lang="cs-CZ" sz="2000" dirty="0" smtClean="0">
                <a:latin typeface="Verdana" pitchFamily="34" charset="0"/>
              </a:rPr>
              <a:t>)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</a:rPr>
              <a:t>Reakce byly vytvořeny </a:t>
            </a:r>
            <a:r>
              <a:rPr lang="cs-CZ" sz="2000" dirty="0">
                <a:latin typeface="Verdana" pitchFamily="34" charset="0"/>
              </a:rPr>
              <a:t>v programu ACD/</a:t>
            </a:r>
            <a:r>
              <a:rPr lang="cs-CZ" sz="2000" dirty="0" err="1">
                <a:latin typeface="Verdana" pitchFamily="34" charset="0"/>
              </a:rPr>
              <a:t>ChemSketch</a:t>
            </a:r>
            <a:r>
              <a:rPr lang="cs-CZ" sz="2000" dirty="0">
                <a:latin typeface="Verdana" pitchFamily="34" charset="0"/>
              </a:rPr>
              <a:t>(Freeware)</a:t>
            </a:r>
          </a:p>
          <a:p>
            <a:pPr marL="0" indent="0">
              <a:buNone/>
            </a:pPr>
            <a:endParaRPr lang="cs-CZ" sz="2000" dirty="0">
              <a:latin typeface="Verdan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Verdana" pitchFamily="34" charset="0"/>
              </a:rPr>
              <a:t>ŠIBOR</a:t>
            </a:r>
            <a:r>
              <a:rPr lang="cs-CZ" sz="2000" dirty="0">
                <a:latin typeface="Verdana" pitchFamily="34" charset="0"/>
              </a:rPr>
              <a:t>, J</a:t>
            </a:r>
            <a:r>
              <a:rPr lang="cs-CZ" sz="2000" dirty="0" smtClean="0">
                <a:latin typeface="Verdana" pitchFamily="34" charset="0"/>
              </a:rPr>
              <a:t>., PLUCKOVÁ, I., </a:t>
            </a:r>
            <a:r>
              <a:rPr lang="cs-CZ" sz="2000" dirty="0">
                <a:latin typeface="Verdana" pitchFamily="34" charset="0"/>
              </a:rPr>
              <a:t>MACH, </a:t>
            </a:r>
            <a:r>
              <a:rPr lang="cs-CZ" sz="2000" dirty="0" smtClean="0">
                <a:latin typeface="Verdana" pitchFamily="34" charset="0"/>
              </a:rPr>
              <a:t>J. </a:t>
            </a:r>
            <a:r>
              <a:rPr lang="cs-CZ" sz="2000" i="1" dirty="0" smtClean="0">
                <a:latin typeface="Verdana" pitchFamily="34" charset="0"/>
              </a:rPr>
              <a:t>Chemie pro 9. ročník. Úvod do obecné a organické chemie, biochemie a dalších chemických oborů</a:t>
            </a:r>
            <a:r>
              <a:rPr lang="cs-CZ" sz="2000" dirty="0" smtClean="0">
                <a:latin typeface="Verdana" pitchFamily="34" charset="0"/>
              </a:rPr>
              <a:t>. Brno: NOVÁ ŠKOLA, s.r.o., 2011. ISBN 978-80-7289-282-</a:t>
            </a:r>
          </a:p>
          <a:p>
            <a:r>
              <a:rPr lang="cs-CZ" sz="2000" dirty="0" smtClean="0">
                <a:latin typeface="Verdana" pitchFamily="34" charset="0"/>
              </a:rPr>
              <a:t>BANÝR, J., BENEŠ, P. A KOLEKTIV. </a:t>
            </a:r>
            <a:r>
              <a:rPr lang="cs-CZ" sz="2000" i="1" dirty="0" smtClean="0">
                <a:latin typeface="Verdana" pitchFamily="34" charset="0"/>
              </a:rPr>
              <a:t>Chemie pro střední školy. </a:t>
            </a:r>
            <a:r>
              <a:rPr lang="cs-CZ" sz="2000" dirty="0" smtClean="0">
                <a:latin typeface="Verdana" pitchFamily="34" charset="0"/>
              </a:rPr>
              <a:t>Praha: SPN, a.s., 1995. ISBN 80-85937-11-5.</a:t>
            </a:r>
          </a:p>
          <a:p>
            <a:r>
              <a:rPr lang="cs-CZ" sz="2000" cap="all" dirty="0" err="1">
                <a:latin typeface="Verdana" pitchFamily="34" charset="0"/>
              </a:rPr>
              <a:t>Čtrnáctová</a:t>
            </a:r>
            <a:r>
              <a:rPr lang="cs-CZ" sz="2000" dirty="0">
                <a:latin typeface="Verdana" pitchFamily="34" charset="0"/>
              </a:rPr>
              <a:t>, H., KOLÁŘ, K., SVOBODOVÁ, M., ZEMÁNEK, F. </a:t>
            </a:r>
            <a:r>
              <a:rPr lang="cs-CZ" sz="2000" i="1" dirty="0">
                <a:latin typeface="Verdana" pitchFamily="34" charset="0"/>
              </a:rPr>
              <a:t>Přehled chemie pro základní školy. </a:t>
            </a:r>
            <a:r>
              <a:rPr lang="cs-CZ" sz="2000" dirty="0">
                <a:latin typeface="Verdana" pitchFamily="34" charset="0"/>
              </a:rPr>
              <a:t>Praha: SPN a.s. , 2006. ISBN 80-7235-260-1</a:t>
            </a:r>
            <a:r>
              <a:rPr lang="cs-CZ" sz="2000" dirty="0" smtClean="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Anotace: </a:t>
            </a:r>
            <a:r>
              <a:rPr lang="cs-CZ" sz="2000" dirty="0" smtClean="0">
                <a:latin typeface="Calibri" panose="020F0502020204030204" pitchFamily="34" charset="0"/>
              </a:rPr>
              <a:t> </a:t>
            </a:r>
            <a:r>
              <a:rPr lang="cs-CZ" sz="2000" i="1" dirty="0">
                <a:latin typeface="Calibri" panose="020F0502020204030204" pitchFamily="34" charset="0"/>
              </a:rPr>
              <a:t> výuková prezentace v prvním ročníku studia </a:t>
            </a:r>
            <a:endParaRPr lang="cs-CZ" sz="2000" i="1" dirty="0" smtClean="0">
              <a:latin typeface="Calibri" panose="020F0502020204030204" pitchFamily="34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Předmět: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i="1" dirty="0" smtClean="0">
                <a:latin typeface="Calibri" panose="020F0502020204030204" pitchFamily="34" charset="0"/>
              </a:rPr>
              <a:t>chemie</a:t>
            </a:r>
            <a:endParaRPr lang="cs-CZ" sz="2000" i="1" dirty="0">
              <a:latin typeface="Calibri" panose="020F0502020204030204" pitchFamily="34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>
                <a:latin typeface="Calibri" panose="020F0502020204030204" pitchFamily="34" charset="0"/>
              </a:rPr>
              <a:t>Ročník: </a:t>
            </a:r>
            <a:r>
              <a:rPr lang="cs-CZ" sz="2000" i="1" dirty="0">
                <a:latin typeface="Calibri" panose="020F0502020204030204" pitchFamily="34" charset="0"/>
              </a:rPr>
              <a:t>I. ročník SŠ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Tematický </a:t>
            </a:r>
            <a:r>
              <a:rPr lang="cs-CZ" sz="2000" b="1" dirty="0">
                <a:latin typeface="Calibri" panose="020F0502020204030204" pitchFamily="34" charset="0"/>
              </a:rPr>
              <a:t>celek</a:t>
            </a:r>
            <a:r>
              <a:rPr lang="cs-CZ" sz="2000" b="1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organická chemie a biochemie</a:t>
            </a:r>
            <a:endParaRPr lang="cs-CZ" sz="2000" i="1" dirty="0">
              <a:latin typeface="Calibri" panose="020F0502020204030204" pitchFamily="34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>
                <a:latin typeface="Calibri" panose="020F0502020204030204" pitchFamily="34" charset="0"/>
              </a:rPr>
              <a:t>Klíčová slova: 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i="1" dirty="0" smtClean="0">
                <a:latin typeface="Calibri" panose="020F0502020204030204" pitchFamily="34" charset="0"/>
              </a:rPr>
              <a:t>rozdělení organických sloučenin, typy reakcí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Forma</a:t>
            </a:r>
            <a:r>
              <a:rPr lang="cs-CZ" sz="2000" b="1" dirty="0">
                <a:latin typeface="Calibri" panose="020F0502020204030204" pitchFamily="34" charset="0"/>
              </a:rPr>
              <a:t>: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i="1" dirty="0" smtClean="0">
                <a:latin typeface="Calibri" panose="020F0502020204030204" pitchFamily="34" charset="0"/>
              </a:rPr>
              <a:t>vysvětlování, procvičování</a:t>
            </a:r>
            <a:endParaRPr lang="cs-CZ" sz="2000" i="1" dirty="0">
              <a:latin typeface="Calibri" panose="020F0502020204030204" pitchFamily="34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>
                <a:latin typeface="Calibri" panose="020F0502020204030204" pitchFamily="34" charset="0"/>
              </a:rPr>
              <a:t>Datum vytvoření: </a:t>
            </a:r>
            <a:r>
              <a:rPr lang="cs-CZ" sz="2000" i="1" dirty="0" smtClean="0">
                <a:latin typeface="Calibri" panose="020F0502020204030204" pitchFamily="34" charset="0"/>
              </a:rPr>
              <a:t>25. 2. 2013</a:t>
            </a:r>
            <a:endParaRPr lang="cs-CZ" sz="2000" i="1" dirty="0">
              <a:latin typeface="Calibri" panose="020F0502020204030204" pitchFamily="34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Verdana" pitchFamily="34" charset="0"/>
              </a:rPr>
              <a:t>Organické sloučeniny a jejich reakce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116013" y="3356992"/>
            <a:ext cx="7056437" cy="295232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dirty="0" smtClean="0">
              <a:solidFill>
                <a:schemeClr val="tx1"/>
              </a:solidFill>
              <a:latin typeface="Verdan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026" name="Picture 2" descr="E:\DUM 2012-2013\DUM-foto\CIMG0041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6013476" cy="28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7"/>
          <p:cNvSpPr txBox="1">
            <a:spLocks/>
          </p:cNvSpPr>
          <p:nvPr/>
        </p:nvSpPr>
        <p:spPr bwMode="auto">
          <a:xfrm>
            <a:off x="1562588" y="6177190"/>
            <a:ext cx="3672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sz="1800" dirty="0" smtClean="0">
                <a:latin typeface="Verdana" pitchFamily="34" charset="0"/>
              </a:rPr>
              <a:t>Obr. 1 Prodej propan-butanu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Rozdělení </a:t>
            </a:r>
            <a:r>
              <a:rPr lang="cs-CZ" sz="4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</a:t>
            </a:r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cs-CZ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sloučenin</a:t>
            </a:r>
            <a:endParaRPr lang="cs-CZ" sz="4000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2411760" y="2276872"/>
            <a:ext cx="3744416" cy="1277852"/>
          </a:xfrm>
          <a:prstGeom prst="flowChartAlternateProcess">
            <a:avLst/>
          </a:prstGeom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  <a:latin typeface="Verdana" pitchFamily="34" charset="0"/>
              </a:rPr>
              <a:t>organické sloučeniny</a:t>
            </a:r>
            <a:endParaRPr lang="cs-CZ" sz="2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83568" y="4149080"/>
            <a:ext cx="3456384" cy="1584176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uhlovodíky</a:t>
            </a:r>
          </a:p>
          <a:p>
            <a:pPr algn="ctr"/>
            <a:r>
              <a:rPr lang="cs-CZ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bsahují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pouze C, H</a:t>
            </a: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86777" y="4123928"/>
            <a:ext cx="3600400" cy="1609328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eriváty uhlovodíků</a:t>
            </a:r>
          </a:p>
          <a:p>
            <a:pPr algn="ctr"/>
            <a:r>
              <a:rPr lang="cs-CZ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bsahují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např. O, N, S …</a:t>
            </a: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6083277" y="3528632"/>
            <a:ext cx="864096" cy="569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1654188" y="3528632"/>
            <a:ext cx="792088" cy="569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+mn-lt"/>
              </a:rPr>
              <a:t>Rozdělení uhlovodíků</a:t>
            </a:r>
            <a:endParaRPr lang="cs-CZ" sz="4000" dirty="0">
              <a:latin typeface="+mn-lt"/>
            </a:endParaRPr>
          </a:p>
        </p:txBody>
      </p:sp>
      <p:grpSp>
        <p:nvGrpSpPr>
          <p:cNvPr id="5" name="Organization Chart 6"/>
          <p:cNvGrpSpPr>
            <a:grpSpLocks/>
          </p:cNvGrpSpPr>
          <p:nvPr/>
        </p:nvGrpSpPr>
        <p:grpSpPr bwMode="auto">
          <a:xfrm>
            <a:off x="324248" y="1412777"/>
            <a:ext cx="8511649" cy="4977497"/>
            <a:chOff x="339" y="999"/>
            <a:chExt cx="3862" cy="1155"/>
          </a:xfrm>
        </p:grpSpPr>
        <p:cxnSp>
          <p:nvCxnSpPr>
            <p:cNvPr id="2052" name="_s2052"/>
            <p:cNvCxnSpPr>
              <a:cxnSpLocks noChangeShapeType="1"/>
              <a:endCxn id="9" idx="2"/>
            </p:cNvCxnSpPr>
            <p:nvPr/>
          </p:nvCxnSpPr>
          <p:spPr bwMode="auto">
            <a:xfrm flipH="1" flipV="1">
              <a:off x="3703" y="1718"/>
              <a:ext cx="1" cy="1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endCxn id="7" idx="2"/>
            </p:cNvCxnSpPr>
            <p:nvPr/>
          </p:nvCxnSpPr>
          <p:spPr bwMode="auto">
            <a:xfrm flipV="1">
              <a:off x="984" y="1719"/>
              <a:ext cx="1" cy="1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</p:cNvCxnSpPr>
            <p:nvPr/>
          </p:nvCxnSpPr>
          <p:spPr bwMode="auto">
            <a:xfrm rot="16200000" flipV="1">
              <a:off x="2532" y="1579"/>
              <a:ext cx="144" cy="429"/>
            </a:xfrm>
            <a:prstGeom prst="bentConnector3">
              <a:avLst>
                <a:gd name="adj1" fmla="val 4330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</p:cNvCxnSpPr>
            <p:nvPr/>
          </p:nvCxnSpPr>
          <p:spPr bwMode="auto">
            <a:xfrm rot="5400000" flipH="1" flipV="1">
              <a:off x="1980" y="1454"/>
              <a:ext cx="144" cy="675"/>
            </a:xfrm>
            <a:prstGeom prst="bentConnector3">
              <a:avLst>
                <a:gd name="adj1" fmla="val 4107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 flipV="1">
              <a:off x="2906" y="633"/>
              <a:ext cx="143" cy="14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8" name="_s2058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5400000" flipH="1" flipV="1">
              <a:off x="1546" y="725"/>
              <a:ext cx="144" cy="126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059"/>
            <p:cNvSpPr>
              <a:spLocks noChangeArrowheads="1"/>
            </p:cNvSpPr>
            <p:nvPr/>
          </p:nvSpPr>
          <p:spPr bwMode="auto">
            <a:xfrm>
              <a:off x="1784" y="999"/>
              <a:ext cx="93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uhlovodíky</a:t>
              </a:r>
            </a:p>
          </p:txBody>
        </p:sp>
        <p:sp>
          <p:nvSpPr>
            <p:cNvPr id="7" name="_s2060"/>
            <p:cNvSpPr>
              <a:spLocks noChangeArrowheads="1"/>
            </p:cNvSpPr>
            <p:nvPr/>
          </p:nvSpPr>
          <p:spPr bwMode="auto">
            <a:xfrm>
              <a:off x="426" y="1431"/>
              <a:ext cx="111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nasycené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jednoduché vazby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mezi atomy C</a:t>
              </a:r>
            </a:p>
          </p:txBody>
        </p:sp>
        <p:sp>
          <p:nvSpPr>
            <p:cNvPr id="8" name="_s2061"/>
            <p:cNvSpPr>
              <a:spLocks noChangeArrowheads="1"/>
            </p:cNvSpPr>
            <p:nvPr/>
          </p:nvSpPr>
          <p:spPr bwMode="auto">
            <a:xfrm>
              <a:off x="1784" y="1431"/>
              <a:ext cx="12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nenasycené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aspoň jedna dvojná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nebo trojná vazba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mezi atomy C</a:t>
              </a:r>
            </a:p>
          </p:txBody>
        </p:sp>
        <p:sp>
          <p:nvSpPr>
            <p:cNvPr id="9" name="_s2062"/>
            <p:cNvSpPr>
              <a:spLocks noChangeArrowheads="1"/>
            </p:cNvSpPr>
            <p:nvPr/>
          </p:nvSpPr>
          <p:spPr bwMode="auto">
            <a:xfrm>
              <a:off x="3244" y="1430"/>
              <a:ext cx="91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aromatické</a:t>
              </a:r>
            </a:p>
          </p:txBody>
        </p:sp>
        <p:sp>
          <p:nvSpPr>
            <p:cNvPr id="10" name="_s2063"/>
            <p:cNvSpPr>
              <a:spLocks noChangeArrowheads="1"/>
            </p:cNvSpPr>
            <p:nvPr/>
          </p:nvSpPr>
          <p:spPr bwMode="auto">
            <a:xfrm>
              <a:off x="1311" y="1864"/>
              <a:ext cx="84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alkeny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2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cs-CZ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spoň j</a:t>
              </a: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edna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 dvojná vazba</a:t>
              </a:r>
            </a:p>
          </p:txBody>
        </p:sp>
        <p:sp>
          <p:nvSpPr>
            <p:cNvPr id="11" name="_s2064"/>
            <p:cNvSpPr>
              <a:spLocks noChangeArrowheads="1"/>
            </p:cNvSpPr>
            <p:nvPr/>
          </p:nvSpPr>
          <p:spPr bwMode="auto">
            <a:xfrm>
              <a:off x="2332" y="1865"/>
              <a:ext cx="857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err="1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alkyny</a:t>
              </a:r>
              <a:endPara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2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cs-CZ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spoň jedna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 trojná vazba</a:t>
              </a:r>
            </a:p>
          </p:txBody>
        </p:sp>
        <p:sp>
          <p:nvSpPr>
            <p:cNvPr id="12" name="_s2065"/>
            <p:cNvSpPr>
              <a:spLocks noChangeArrowheads="1"/>
            </p:cNvSpPr>
            <p:nvPr/>
          </p:nvSpPr>
          <p:spPr bwMode="auto">
            <a:xfrm>
              <a:off x="339" y="1864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2000" b="1" dirty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lkany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(cykloalkany)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2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j</a:t>
              </a: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ednoduché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 vazby</a:t>
              </a:r>
            </a:p>
          </p:txBody>
        </p:sp>
        <p:sp>
          <p:nvSpPr>
            <p:cNvPr id="13" name="_s2066"/>
            <p:cNvSpPr>
              <a:spLocks noChangeArrowheads="1"/>
            </p:cNvSpPr>
            <p:nvPr/>
          </p:nvSpPr>
          <p:spPr bwMode="auto">
            <a:xfrm>
              <a:off x="3319" y="1863"/>
              <a:ext cx="882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err="1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areny</a:t>
              </a:r>
              <a:endPara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benzen 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 odvozené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sloučeniny</a:t>
              </a:r>
            </a:p>
          </p:txBody>
        </p:sp>
      </p:grpSp>
      <p:cxnSp>
        <p:nvCxnSpPr>
          <p:cNvPr id="31" name="Přímá spojnice 30"/>
          <p:cNvCxnSpPr/>
          <p:nvPr/>
        </p:nvCxnSpPr>
        <p:spPr>
          <a:xfrm flipH="1">
            <a:off x="4538198" y="2668853"/>
            <a:ext cx="1101" cy="5863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8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Deriváty uhlovodíků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atomy vodíku nahrazeny atomy jiných prvků nebo jejich skupinami</a:t>
            </a:r>
          </a:p>
        </p:txBody>
      </p:sp>
      <p:grpSp>
        <p:nvGrpSpPr>
          <p:cNvPr id="18436" name="Organization Chart 4"/>
          <p:cNvGrpSpPr>
            <a:grpSpLocks noChangeAspect="1"/>
          </p:cNvGrpSpPr>
          <p:nvPr/>
        </p:nvGrpSpPr>
        <p:grpSpPr bwMode="auto">
          <a:xfrm>
            <a:off x="286717" y="1486444"/>
            <a:ext cx="8569925" cy="4912566"/>
            <a:chOff x="187" y="999"/>
            <a:chExt cx="4059" cy="1139"/>
          </a:xfrm>
        </p:grpSpPr>
        <p:cxnSp>
          <p:nvCxnSpPr>
            <p:cNvPr id="18441" name="_s11270"/>
            <p:cNvCxnSpPr>
              <a:cxnSpLocks noChangeShapeType="1"/>
              <a:stCxn id="18453" idx="0"/>
            </p:cNvCxnSpPr>
            <p:nvPr/>
          </p:nvCxnSpPr>
          <p:spPr bwMode="auto">
            <a:xfrm flipV="1">
              <a:off x="2967" y="1719"/>
              <a:ext cx="580" cy="13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2" name="_s11272"/>
            <p:cNvCxnSpPr>
              <a:cxnSpLocks noChangeShapeType="1"/>
            </p:cNvCxnSpPr>
            <p:nvPr/>
          </p:nvCxnSpPr>
          <p:spPr bwMode="auto">
            <a:xfrm rot="5400000" flipH="1">
              <a:off x="1061" y="1528"/>
              <a:ext cx="144" cy="504"/>
            </a:xfrm>
            <a:prstGeom prst="bentConnector3">
              <a:avLst>
                <a:gd name="adj1" fmla="val 396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3" name="_s11273"/>
            <p:cNvCxnSpPr>
              <a:cxnSpLocks noChangeShapeType="1"/>
            </p:cNvCxnSpPr>
            <p:nvPr/>
          </p:nvCxnSpPr>
          <p:spPr bwMode="auto">
            <a:xfrm rot="16200000">
              <a:off x="558" y="1526"/>
              <a:ext cx="144" cy="503"/>
            </a:xfrm>
            <a:prstGeom prst="bentConnector3">
              <a:avLst>
                <a:gd name="adj1" fmla="val 3746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_s11274"/>
            <p:cNvCxnSpPr>
              <a:cxnSpLocks noChangeShapeType="1"/>
              <a:stCxn id="18450" idx="0"/>
              <a:endCxn id="18447" idx="2"/>
            </p:cNvCxnSpPr>
            <p:nvPr/>
          </p:nvCxnSpPr>
          <p:spPr bwMode="auto">
            <a:xfrm rot="16200000" flipV="1">
              <a:off x="2848" y="655"/>
              <a:ext cx="144" cy="140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_s11275"/>
            <p:cNvCxnSpPr>
              <a:cxnSpLocks noChangeShapeType="1"/>
            </p:cNvCxnSpPr>
            <p:nvPr/>
          </p:nvCxnSpPr>
          <p:spPr bwMode="auto">
            <a:xfrm flipV="1">
              <a:off x="2216" y="1303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_s11276"/>
            <p:cNvCxnSpPr>
              <a:cxnSpLocks noChangeShapeType="1"/>
              <a:stCxn id="18448" idx="0"/>
              <a:endCxn id="18447" idx="2"/>
            </p:cNvCxnSpPr>
            <p:nvPr/>
          </p:nvCxnSpPr>
          <p:spPr bwMode="auto">
            <a:xfrm rot="5400000" flipH="1" flipV="1">
              <a:off x="1475" y="690"/>
              <a:ext cx="144" cy="133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7" name="_s11277"/>
            <p:cNvSpPr>
              <a:spLocks noChangeArrowheads="1"/>
            </p:cNvSpPr>
            <p:nvPr/>
          </p:nvSpPr>
          <p:spPr bwMode="auto">
            <a:xfrm>
              <a:off x="1313" y="999"/>
              <a:ext cx="180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2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cs-CZ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eriváty uhlovodíků</a:t>
              </a:r>
              <a:endParaRPr lang="cs-CZ" sz="20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48" name="_s11278"/>
            <p:cNvSpPr>
              <a:spLocks noChangeArrowheads="1"/>
            </p:cNvSpPr>
            <p:nvPr/>
          </p:nvSpPr>
          <p:spPr bwMode="auto">
            <a:xfrm>
              <a:off x="272" y="1431"/>
              <a:ext cx="121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2000" b="1" dirty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dusíkaté deriváty</a:t>
              </a:r>
            </a:p>
          </p:txBody>
        </p:sp>
        <p:sp>
          <p:nvSpPr>
            <p:cNvPr id="18449" name="_s11279"/>
            <p:cNvSpPr>
              <a:spLocks noChangeArrowheads="1"/>
            </p:cNvSpPr>
            <p:nvPr/>
          </p:nvSpPr>
          <p:spPr bwMode="auto">
            <a:xfrm>
              <a:off x="1620" y="1431"/>
              <a:ext cx="122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2000" b="1" dirty="0" err="1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halogenderiváty</a:t>
              </a:r>
              <a:endParaRPr lang="cs-CZ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50" name="_s11280"/>
            <p:cNvSpPr>
              <a:spLocks noChangeArrowheads="1"/>
            </p:cNvSpPr>
            <p:nvPr/>
          </p:nvSpPr>
          <p:spPr bwMode="auto">
            <a:xfrm>
              <a:off x="3001" y="1431"/>
              <a:ext cx="124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2000" b="1" dirty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kyslíkaté deriváty</a:t>
              </a:r>
            </a:p>
          </p:txBody>
        </p:sp>
        <p:sp>
          <p:nvSpPr>
            <p:cNvPr id="18451" name="_s11281"/>
            <p:cNvSpPr>
              <a:spLocks noChangeArrowheads="1"/>
            </p:cNvSpPr>
            <p:nvPr/>
          </p:nvSpPr>
          <p:spPr bwMode="auto">
            <a:xfrm>
              <a:off x="187" y="1850"/>
              <a:ext cx="61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b="1" dirty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r>
                <a:rPr lang="cs-CZ" b="1" dirty="0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itro-</a:t>
              </a:r>
            </a:p>
            <a:p>
              <a:pPr algn="ctr"/>
              <a:r>
                <a:rPr lang="cs-CZ" b="1" dirty="0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deriváty</a:t>
              </a:r>
              <a:endParaRPr lang="cs-CZ" b="1" dirty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cs-CZ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</a:t>
              </a:r>
              <a:r>
                <a:rPr lang="cs-CZ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NO</a:t>
              </a:r>
              <a:r>
                <a:rPr lang="cs-CZ" baseline="-25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cs-CZ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52" name="_s11282"/>
            <p:cNvSpPr>
              <a:spLocks noChangeArrowheads="1"/>
            </p:cNvSpPr>
            <p:nvPr/>
          </p:nvSpPr>
          <p:spPr bwMode="auto">
            <a:xfrm>
              <a:off x="878" y="1850"/>
              <a:ext cx="742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b="1" dirty="0" err="1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cs-CZ" b="1" dirty="0" err="1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mino</a:t>
              </a:r>
              <a:r>
                <a:rPr lang="cs-CZ" b="1" dirty="0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-</a:t>
              </a:r>
            </a:p>
            <a:p>
              <a:pPr algn="ctr"/>
              <a:r>
                <a:rPr lang="cs-CZ" b="1" dirty="0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deriváty</a:t>
              </a:r>
              <a:endParaRPr lang="cs-CZ" b="1" dirty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cs-CZ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</a:t>
              </a:r>
              <a:r>
                <a:rPr lang="cs-CZ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NH</a:t>
              </a:r>
              <a:r>
                <a:rPr lang="cs-CZ" baseline="-25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cs-CZ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53" name="_s11284"/>
            <p:cNvSpPr>
              <a:spLocks noChangeArrowheads="1"/>
            </p:cNvSpPr>
            <p:nvPr/>
          </p:nvSpPr>
          <p:spPr bwMode="auto">
            <a:xfrm>
              <a:off x="2643" y="1850"/>
              <a:ext cx="648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b="1" dirty="0" err="1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r>
                <a:rPr lang="cs-CZ" b="1" dirty="0" err="1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ydroxy</a:t>
              </a:r>
              <a:r>
                <a:rPr lang="cs-CZ" b="1" dirty="0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-</a:t>
              </a:r>
            </a:p>
            <a:p>
              <a:pPr algn="ctr"/>
              <a:r>
                <a:rPr lang="cs-CZ" b="1" dirty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cs-CZ" b="1" dirty="0" smtClean="0">
                  <a:solidFill>
                    <a:srgbClr val="00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eriváty</a:t>
              </a:r>
            </a:p>
            <a:p>
              <a:pPr algn="ctr"/>
              <a:r>
                <a:rPr lang="cs-CZ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-OH</a:t>
              </a:r>
              <a:endParaRPr lang="cs-CZ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8437" name="_s11280"/>
          <p:cNvSpPr>
            <a:spLocks noChangeArrowheads="1"/>
          </p:cNvSpPr>
          <p:nvPr/>
        </p:nvSpPr>
        <p:spPr bwMode="auto">
          <a:xfrm>
            <a:off x="3563888" y="5154696"/>
            <a:ext cx="1655812" cy="124000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cs-CZ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arbonylové</a:t>
            </a:r>
          </a:p>
          <a:p>
            <a:pPr algn="ctr"/>
            <a:r>
              <a:rPr lang="cs-CZ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sloučeniny</a:t>
            </a:r>
            <a:endParaRPr lang="cs-CZ" b="1" dirty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dirty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cs-CZ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ldehydy</a:t>
            </a:r>
          </a:p>
          <a:p>
            <a:pPr algn="ctr"/>
            <a:r>
              <a:rPr lang="cs-CZ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ketony</a:t>
            </a:r>
            <a:endParaRPr lang="cs-CZ" dirty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8" name="_s11280"/>
          <p:cNvSpPr>
            <a:spLocks noChangeArrowheads="1"/>
          </p:cNvSpPr>
          <p:nvPr/>
        </p:nvSpPr>
        <p:spPr bwMode="auto">
          <a:xfrm>
            <a:off x="7019816" y="5154696"/>
            <a:ext cx="1799878" cy="124000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karboxylové </a:t>
            </a:r>
            <a:endParaRPr lang="cs-CZ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kyseliny</a:t>
            </a:r>
            <a:endParaRPr lang="cs-CZ" b="1" dirty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-COOH</a:t>
            </a:r>
          </a:p>
        </p:txBody>
      </p:sp>
      <p:cxnSp>
        <p:nvCxnSpPr>
          <p:cNvPr id="18439" name="_s11270"/>
          <p:cNvCxnSpPr>
            <a:cxnSpLocks noChangeShapeType="1"/>
          </p:cNvCxnSpPr>
          <p:nvPr/>
        </p:nvCxnSpPr>
        <p:spPr bwMode="auto">
          <a:xfrm flipV="1">
            <a:off x="4788024" y="4591841"/>
            <a:ext cx="2052290" cy="56285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0" name="_s11270"/>
          <p:cNvCxnSpPr>
            <a:cxnSpLocks noChangeShapeType="1"/>
          </p:cNvCxnSpPr>
          <p:nvPr/>
        </p:nvCxnSpPr>
        <p:spPr bwMode="auto">
          <a:xfrm flipH="1">
            <a:off x="7562969" y="4591841"/>
            <a:ext cx="1" cy="57363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039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5671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Organické sloučeniny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430796"/>
            <a:ext cx="7886700" cy="4980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čem jsou odlišné deriváty uhlovodíků od uhlovodíků?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 se liší od sebe nasycené a nenasycené uhlovodíky?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Jaké cizí atomy kromě C a H obsahují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halogenderiváty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uhlovodíků?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Jaké skupiny atomů obsahují kyslíkaté deriváty uhlovodíků?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3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5671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Organické sloučeniny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14215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Zařaďte danou sloučeninu: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</a:t>
            </a:r>
            <a:endParaRPr lang="cs-CZ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                     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OH  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</a:p>
          <a:p>
            <a:pPr marL="0" indent="0">
              <a:buNone/>
            </a:pP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</a:t>
            </a: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382" y="1833779"/>
            <a:ext cx="1357788" cy="129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25" y="5122246"/>
            <a:ext cx="746082" cy="83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02" y="4899393"/>
            <a:ext cx="1164729" cy="12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200" y="4908856"/>
            <a:ext cx="1321728" cy="12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Reakce v organické chemii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základní děj většinou provázen vedlejšími  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reakcemi, vznikají meziprodukty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k rozštěpení kovalentních vazeb dochází podle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rozdílu elektronegativit vázaných prvků, většinou </a:t>
            </a:r>
            <a:b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je třeba dodat energii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často probíhají delší reakční dobu, případně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 použitím katalyzátorů, za určité teploty a tlaku,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 použitím rozpouštědla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Čtyři základní typy: 1. substituce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2. adice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3. eliminace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4. přesmyk</a:t>
            </a:r>
            <a:endParaRPr lang="cs-CZ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ganika_motiv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ka_motiv" id="{76EBF333-FE0F-4909-A21F-77FC70645D9E}" vid="{99EEB8F3-D527-454D-9E3F-197A0EA58350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3390</TotalTime>
  <Words>482</Words>
  <Application>Microsoft Office PowerPoint</Application>
  <PresentationFormat>Předvádění na obrazovce (4:3)</PresentationFormat>
  <Paragraphs>168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organika_motiv</vt:lpstr>
      <vt:lpstr>ChemSketch</vt:lpstr>
      <vt:lpstr>Prezentace aplikace PowerPoint</vt:lpstr>
      <vt:lpstr>Prezentace aplikace PowerPoint</vt:lpstr>
      <vt:lpstr>Organické sloučeniny a jejich reakce</vt:lpstr>
      <vt:lpstr>Rozdělení org. sloučenin</vt:lpstr>
      <vt:lpstr>Rozdělení uhlovodíků</vt:lpstr>
      <vt:lpstr>Deriváty uhlovodíků atomy vodíku nahrazeny atomy jiných prvků nebo jejich skupinami</vt:lpstr>
      <vt:lpstr>Organické sloučeniny</vt:lpstr>
      <vt:lpstr>Organické sloučeniny</vt:lpstr>
      <vt:lpstr>Reakce v organické chemii</vt:lpstr>
      <vt:lpstr>Reakce v organické chemii</vt:lpstr>
      <vt:lpstr>Reakce v organické chemii</vt:lpstr>
      <vt:lpstr>Reakce v organické chemii</vt:lpstr>
      <vt:lpstr>Reakce v organické chemii</vt:lpstr>
      <vt:lpstr>Reakce v organické chemii</vt:lpstr>
      <vt:lpstr>Seznam obrázků: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Ondřej Havrda</cp:lastModifiedBy>
  <cp:revision>343</cp:revision>
  <dcterms:created xsi:type="dcterms:W3CDTF">2012-09-09T15:49:48Z</dcterms:created>
  <dcterms:modified xsi:type="dcterms:W3CDTF">2013-04-03T12:16:39Z</dcterms:modified>
</cp:coreProperties>
</file>