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8"/>
  </p:notesMasterIdLst>
  <p:handoutMasterIdLst>
    <p:handoutMasterId r:id="rId19"/>
  </p:handoutMasterIdLst>
  <p:sldIdLst>
    <p:sldId id="277" r:id="rId2"/>
    <p:sldId id="278" r:id="rId3"/>
    <p:sldId id="256" r:id="rId4"/>
    <p:sldId id="279" r:id="rId5"/>
    <p:sldId id="273" r:id="rId6"/>
    <p:sldId id="287" r:id="rId7"/>
    <p:sldId id="280" r:id="rId8"/>
    <p:sldId id="284" r:id="rId9"/>
    <p:sldId id="285" r:id="rId10"/>
    <p:sldId id="281" r:id="rId11"/>
    <p:sldId id="286" r:id="rId12"/>
    <p:sldId id="283" r:id="rId13"/>
    <p:sldId id="282" r:id="rId14"/>
    <p:sldId id="288" r:id="rId15"/>
    <p:sldId id="271" r:id="rId16"/>
    <p:sldId id="270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AB5A065-F492-45F2-A781-C7947E6A392D}" type="datetimeFigureOut">
              <a:rPr lang="cs-CZ"/>
              <a:pPr>
                <a:defRPr/>
              </a:pPr>
              <a:t>3.4.2013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C5C2A17-576D-4851-8FF1-884593DA64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283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CFD3897-9E32-4A78-967A-45A19DA9E377}" type="datetimeFigureOut">
              <a:rPr lang="cs-CZ"/>
              <a:pPr>
                <a:defRPr/>
              </a:pPr>
              <a:t>3.4.2013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48CECE5-D8B6-464C-A2A4-5EC49B279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370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8CECE5-D8B6-464C-A2A4-5EC49B27915D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96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48B46D-8330-4CF1-A8C0-92BDE3AF4BAD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EC59EA-ECC0-4AAF-AF99-52F336C47FF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0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A5F7C3-4754-4269-A92D-35A7DA190548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1E20A-3AD9-43A6-8861-32AA9D59C3E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8C33-8294-4E14-8DFF-FB18910C429B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77AEC-1ACC-48A5-B113-0087CD2CBBE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088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719D-BB75-4C46-BF0D-FB6407F7067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06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A265F6-A9C1-4726-9BBD-B3837B188EF4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0CD942-64A2-420C-8076-ED9D92B4B07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1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2FF56-A2E3-4F0B-804A-EB5EB11734E8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24537E-AF08-4C8B-9452-52402E2E728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09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C4E050-335D-4481-8EDA-D5543380387C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A7FD1B-7521-4E25-8A51-50669E4577B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00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12C231-C937-47ED-A632-DC6741E6758B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D17C-FCD3-46BA-864F-000E334FD27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39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EC1409-D2A9-4A92-9099-0E3F997932FD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D5038-DC30-4A31-B255-28F7D83E426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5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D6F01F-6228-4BEC-B2C5-47B69C78F27B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B0573-7987-4745-8566-2BA2E4E7C6E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36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D7FF56-319B-464B-9023-F35989FD9AD3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643111-6A6A-40D5-941C-B9B33BF913E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11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D13956-AE6A-4E11-A86D-06EBA3326F85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0DE4B-E961-496E-A18F-B6CAC1132D6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4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CD466-8779-4C7E-B09A-F096738B3676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378DD-82FD-4C97-AB6C-399A8AF9C40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94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3000">
              <a:srgbClr val="FFFFB3">
                <a:alpha val="44000"/>
              </a:srgbClr>
            </a:gs>
            <a:gs pos="100000">
              <a:srgbClr val="29C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A265F6-A9C1-4726-9BBD-B3837B188EF4}" type="datetimeFigureOut">
              <a:rPr lang="cs-CZ" smtClean="0"/>
              <a:pPr>
                <a:defRPr/>
              </a:pPr>
              <a:t>3.4.2013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CD942-64A2-420C-8076-ED9D92B4B07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42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LKmvbDX4Ao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 smtClean="0">
                <a:solidFill>
                  <a:srgbClr val="000000"/>
                </a:solidFill>
              </a:rPr>
              <a:t>Složení a vlastnosti organických látek</a:t>
            </a:r>
            <a:r>
              <a:rPr lang="cs-CZ" b="1" dirty="0" smtClean="0">
                <a:ea typeface="Calibri" pitchFamily="34" charset="0"/>
                <a:cs typeface="Arial" charset="0"/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PaedDr. Ivana </a:t>
            </a:r>
            <a:r>
              <a:rPr lang="cs-CZ" dirty="0" err="1">
                <a:solidFill>
                  <a:srgbClr val="000000"/>
                </a:solidFill>
              </a:rPr>
              <a:t>Töpferová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endParaRPr lang="cs-CZ" dirty="0">
              <a:solidFill>
                <a:srgbClr val="000000"/>
              </a:solidFill>
            </a:endParaRPr>
          </a:p>
          <a:p>
            <a:pPr algn="ctr"/>
            <a:r>
              <a:rPr lang="cs-CZ" dirty="0">
                <a:solidFill>
                  <a:srgbClr val="000000"/>
                </a:solidFill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Složení organických látek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u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hlík  95%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vodík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Důkaz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uhlíku a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2"/>
              </a:rPr>
              <a:t>vodíku</a:t>
            </a: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dusík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k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yslík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alogeny – spíše v uměle připravených</a:t>
            </a:r>
          </a:p>
          <a:p>
            <a:pPr eaLnBrk="1" hangingPunct="1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íra, fosfor, hořčík, železo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Složení organických látek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Důkaz atomů uhlíku a vodíku v organické látce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E:\DUM 2012-2013\foto  organika\VYber\CIMG070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5634"/>
            <a:ext cx="4134103" cy="39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04048" y="3140968"/>
            <a:ext cx="3885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Obr. 4 </a:t>
            </a:r>
          </a:p>
          <a:p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– směs organické látky a 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oxidu 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měďnatého</a:t>
            </a:r>
          </a:p>
          <a:p>
            <a:r>
              <a:rPr lang="cs-CZ" dirty="0"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bezvodý síran měďnatý</a:t>
            </a:r>
          </a:p>
          <a:p>
            <a:r>
              <a:rPr lang="cs-CZ" dirty="0">
                <a:latin typeface="Verdana" pitchFamily="34" charset="0"/>
                <a:ea typeface="Verdana" pitchFamily="34" charset="0"/>
                <a:cs typeface="Verdana" pitchFamily="34" charset="0"/>
              </a:rPr>
              <a:t>c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– roztok hydroxidu 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vápenatého</a:t>
            </a: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1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Uhlík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lektronový obal – 4 valenční elektrony</a:t>
            </a:r>
          </a:p>
          <a:p>
            <a:pPr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atom je čtyřvazný</a:t>
            </a:r>
          </a:p>
          <a:p>
            <a:pPr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atomy se spojují čtyřmi kovalentními vazbami (jednoduchými, dvojnými nebo trojnými) mezi sebou nebo s jinými atomy do řetězců a cyklů různého uspořádání v prostoru 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811949" y="6147096"/>
            <a:ext cx="2760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5 </a:t>
            </a:r>
            <a:r>
              <a:rPr lang="cs-CZ" dirty="0">
                <a:latin typeface="Verdana" pitchFamily="34" charset="0"/>
              </a:rPr>
              <a:t>Model </a:t>
            </a:r>
            <a:r>
              <a:rPr lang="cs-CZ" dirty="0" err="1" smtClean="0">
                <a:latin typeface="Verdana" pitchFamily="34" charset="0"/>
              </a:rPr>
              <a:t>methanu</a:t>
            </a:r>
            <a:endParaRPr lang="cs-CZ" dirty="0"/>
          </a:p>
        </p:txBody>
      </p:sp>
      <p:pic>
        <p:nvPicPr>
          <p:cNvPr id="2050" name="Picture 2" descr="E:\DUM 2012-2013\foto  organika\P123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81666"/>
            <a:ext cx="3457951" cy="259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31229"/>
            <a:ext cx="7886700" cy="1325563"/>
          </a:xfrm>
        </p:spPr>
        <p:txBody>
          <a:bodyPr/>
          <a:lstStyle/>
          <a:p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Vlastnosti organických sloučenin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málo rozpustné ve vodě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rozpustné v organických rozpouštědlech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cs-CZ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ěkavé (nízká teplota tání i varu)</a:t>
            </a:r>
            <a:endParaRPr lang="cs-CZ"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teplem se lehce rozkládají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jsou hořlavé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j</a:t>
            </a:r>
            <a:r>
              <a:rPr lang="cs-CZ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ejich roztoky nevedou </a:t>
            </a: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elektrický proud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citlivější na teplo a světlo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reakce jsou často pomalé</a:t>
            </a:r>
          </a:p>
          <a:p>
            <a:pPr eaLnBrk="1" hangingPunct="1">
              <a:lnSpc>
                <a:spcPct val="120000"/>
              </a:lnSpc>
            </a:pP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často </a:t>
            </a:r>
            <a:r>
              <a:rPr lang="cs-CZ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toxické, žíravé</a:t>
            </a:r>
            <a:endParaRPr lang="cs-CZ"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cs-CZ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nebezpečné </a:t>
            </a:r>
            <a:r>
              <a:rPr lang="cs-CZ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pro </a:t>
            </a:r>
            <a:r>
              <a:rPr lang="cs-CZ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zdraví, korozivní</a:t>
            </a:r>
            <a:r>
              <a:rPr lang="cs-CZ" sz="1800" dirty="0" smtClean="0">
                <a:latin typeface="Verdana" pitchFamily="34" charset="0"/>
              </a:rPr>
              <a:t>      </a:t>
            </a:r>
            <a:endParaRPr lang="cs-CZ" sz="1800" dirty="0"/>
          </a:p>
        </p:txBody>
      </p:sp>
      <p:pic>
        <p:nvPicPr>
          <p:cNvPr id="1026" name="Picture 2" descr="https://osha.europa.eu/en/topics/ds/materials/new-old-clp-pictograms-magnifi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36" y="4221088"/>
            <a:ext cx="2526512" cy="25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28164" y="6211669"/>
            <a:ext cx="4549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itchFamily="34" charset="0"/>
              </a:rPr>
              <a:t>Obr. 6</a:t>
            </a:r>
            <a:r>
              <a:rPr lang="cs-CZ" dirty="0" smtClean="0">
                <a:latin typeface="Verdana" pitchFamily="34" charset="0"/>
              </a:rPr>
              <a:t> Výstražné symboly informující </a:t>
            </a:r>
          </a:p>
          <a:p>
            <a:r>
              <a:rPr lang="cs-CZ" dirty="0" smtClean="0">
                <a:latin typeface="Verdana" pitchFamily="34" charset="0"/>
              </a:rPr>
              <a:t>o nebezpečnosti chemických látek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5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81120"/>
            <a:ext cx="8229600" cy="1143000"/>
          </a:xfrm>
        </p:spPr>
        <p:txBody>
          <a:bodyPr/>
          <a:lstStyle/>
          <a:p>
            <a:r>
              <a:rPr lang="cs-CZ" sz="4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Organické sloučeniny</a:t>
            </a:r>
            <a:endParaRPr lang="cs-CZ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8263" y="2155926"/>
            <a:ext cx="4526293" cy="33947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070" y="2199942"/>
            <a:ext cx="4475989" cy="335699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980378" y="6166406"/>
            <a:ext cx="357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Verdana" pitchFamily="34" charset="0"/>
              </a:rPr>
              <a:t>Obr. 7</a:t>
            </a:r>
            <a:r>
              <a:rPr lang="cs-CZ" dirty="0" smtClean="0">
                <a:latin typeface="Verdana" pitchFamily="34" charset="0"/>
              </a:rPr>
              <a:t>, 8  Láhev cyklohexanu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05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1, 2, 3, 4, 5, 7, 8 foto: Ivana Töpferová</a:t>
            </a:r>
          </a:p>
          <a:p>
            <a:pPr marL="0" indent="0">
              <a:buNone/>
            </a:pPr>
            <a:r>
              <a:rPr lang="cs-CZ" sz="2000" dirty="0" smtClean="0">
                <a:latin typeface="Verdana" pitchFamily="34" charset="0"/>
              </a:rPr>
              <a:t>Obr. 6 </a:t>
            </a:r>
            <a:r>
              <a:rPr lang="cs-CZ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Výstražné </a:t>
            </a:r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symboly informující </a:t>
            </a:r>
            <a:r>
              <a:rPr lang="cs-CZ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nebezpečnosti chemických </a:t>
            </a:r>
            <a:r>
              <a:rPr lang="cs-CZ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látek</a:t>
            </a:r>
            <a:r>
              <a:rPr lang="cs-CZ" sz="2000" dirty="0" smtClean="0">
                <a:latin typeface="Verdana" pitchFamily="34" charset="0"/>
              </a:rPr>
              <a:t>. Zdroj: </a:t>
            </a:r>
            <a:r>
              <a:rPr lang="cs-CZ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Nařízení (ES) č. 1272/2008 o klasifikaci, označování a balení látek a směsí (nařízení CLP)</a:t>
            </a:r>
            <a:r>
              <a:rPr lang="cs-CZ" sz="20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i="1" dirty="0" smtClean="0">
                <a:latin typeface="Verdana" pitchFamily="34" charset="0"/>
              </a:rPr>
              <a:t>[o</a:t>
            </a:r>
            <a:r>
              <a:rPr lang="cs-CZ" sz="2000" i="1" dirty="0" err="1" smtClean="0">
                <a:latin typeface="Verdana" pitchFamily="34" charset="0"/>
              </a:rPr>
              <a:t>nline</a:t>
            </a:r>
            <a:r>
              <a:rPr lang="en-US" sz="2000" i="1" dirty="0" smtClean="0">
                <a:latin typeface="Verdana" pitchFamily="34" charset="0"/>
              </a:rPr>
              <a:t>]</a:t>
            </a:r>
            <a:r>
              <a:rPr lang="cs-CZ" sz="2000" dirty="0" smtClean="0">
                <a:latin typeface="Verdana" pitchFamily="34" charset="0"/>
              </a:rPr>
              <a:t>. </a:t>
            </a:r>
            <a:r>
              <a:rPr lang="en-US" sz="2000" dirty="0" smtClean="0">
                <a:latin typeface="Verdana" pitchFamily="34" charset="0"/>
              </a:rPr>
              <a:t>[</a:t>
            </a:r>
            <a:r>
              <a:rPr lang="cs-CZ" sz="2000" dirty="0" smtClean="0">
                <a:latin typeface="Verdana" pitchFamily="34" charset="0"/>
              </a:rPr>
              <a:t>vid. 2.1.2013</a:t>
            </a:r>
            <a:r>
              <a:rPr lang="en-US" sz="2000" dirty="0" smtClean="0">
                <a:latin typeface="Verdana" pitchFamily="34" charset="0"/>
              </a:rPr>
              <a:t>]</a:t>
            </a:r>
            <a:r>
              <a:rPr lang="cs-CZ" sz="2000" dirty="0" smtClean="0">
                <a:latin typeface="Verdana" pitchFamily="34" charset="0"/>
              </a:rPr>
              <a:t>. Dostupné z</a:t>
            </a:r>
            <a:r>
              <a:rPr lang="cs-CZ" sz="2000" dirty="0">
                <a:latin typeface="Verdana" pitchFamily="34" charset="0"/>
              </a:rPr>
              <a:t>: https://</a:t>
            </a:r>
            <a:r>
              <a:rPr lang="cs-CZ" sz="2000" dirty="0" smtClean="0">
                <a:latin typeface="Verdana" pitchFamily="34" charset="0"/>
              </a:rPr>
              <a:t>osha.europa.eu/en/</a:t>
            </a:r>
            <a:r>
              <a:rPr lang="cs-CZ" sz="2000" dirty="0" err="1" smtClean="0">
                <a:latin typeface="Verdana" pitchFamily="34" charset="0"/>
              </a:rPr>
              <a:t>topics</a:t>
            </a:r>
            <a:r>
              <a:rPr lang="cs-CZ" sz="2000" dirty="0" smtClean="0">
                <a:latin typeface="Verdana" pitchFamily="34" charset="0"/>
              </a:rPr>
              <a:t>/</a:t>
            </a:r>
            <a:r>
              <a:rPr lang="cs-CZ" sz="2000" dirty="0" err="1" smtClean="0">
                <a:latin typeface="Verdana" pitchFamily="34" charset="0"/>
              </a:rPr>
              <a:t>ds</a:t>
            </a:r>
            <a:r>
              <a:rPr lang="cs-CZ" sz="2000" dirty="0" smtClean="0">
                <a:latin typeface="Verdana" pitchFamily="34" charset="0"/>
              </a:rPr>
              <a:t>/</a:t>
            </a:r>
            <a:r>
              <a:rPr lang="cs-CZ" sz="2000" dirty="0" err="1" smtClean="0">
                <a:latin typeface="Verdana" pitchFamily="34" charset="0"/>
              </a:rPr>
              <a:t>materials</a:t>
            </a:r>
            <a:r>
              <a:rPr lang="cs-CZ" sz="2000" dirty="0" smtClean="0">
                <a:latin typeface="Verdana" pitchFamily="34" charset="0"/>
              </a:rPr>
              <a:t>/</a:t>
            </a:r>
            <a:r>
              <a:rPr lang="cs-CZ" sz="2000" dirty="0" err="1" smtClean="0">
                <a:latin typeface="Verdana" pitchFamily="34" charset="0"/>
              </a:rPr>
              <a:t>new-old-clp-pictograms-magnified</a:t>
            </a:r>
            <a:r>
              <a:rPr lang="cs-CZ" sz="2000" dirty="0">
                <a:latin typeface="Verdana" pitchFamily="34" charset="0"/>
              </a:rPr>
              <a:t>.</a:t>
            </a:r>
            <a:r>
              <a:rPr lang="cs-CZ" sz="2000" dirty="0" smtClean="0"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</a:t>
            </a:r>
          </a:p>
          <a:p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80-7235-260-1.</a:t>
            </a:r>
          </a:p>
          <a:p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 rtlCol="0"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000" b="1" dirty="0" smtClean="0">
                <a:latin typeface="Calibri" panose="020F0502020204030204" pitchFamily="34" charset="0"/>
              </a:rPr>
              <a:t>Anotace:</a:t>
            </a:r>
            <a:r>
              <a:rPr lang="cs-CZ" sz="2000" i="1" dirty="0" smtClean="0">
                <a:latin typeface="Calibri" panose="020F05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</a:rPr>
              <a:t>výuková prezentace v prvním ročníku studia </a:t>
            </a:r>
            <a:endParaRPr lang="cs-CZ" sz="2000" i="1" dirty="0" smtClean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latin typeface="Calibri" panose="020F0502020204030204" pitchFamily="34" charset="0"/>
              </a:rPr>
              <a:t>chemie</a:t>
            </a:r>
            <a:endParaRPr lang="cs-CZ" sz="2000" i="1" dirty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>
                <a:latin typeface="Calibri" panose="020F0502020204030204" pitchFamily="34" charset="0"/>
              </a:rPr>
              <a:t>Ročník: </a:t>
            </a:r>
            <a:r>
              <a:rPr lang="cs-CZ" sz="2000" i="1" dirty="0">
                <a:latin typeface="Calibri" panose="020F0502020204030204" pitchFamily="34" charset="0"/>
              </a:rPr>
              <a:t>I. ročník SŠ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>
                <a:latin typeface="Calibri" panose="020F0502020204030204" pitchFamily="34" charset="0"/>
              </a:rPr>
              <a:t>Tematický </a:t>
            </a:r>
            <a:r>
              <a:rPr lang="cs-CZ" sz="2000" b="1" dirty="0">
                <a:latin typeface="Calibri" panose="020F0502020204030204" pitchFamily="34" charset="0"/>
              </a:rPr>
              <a:t>celek</a:t>
            </a:r>
            <a:r>
              <a:rPr lang="cs-CZ" sz="2000" b="1" dirty="0" smtClean="0">
                <a:latin typeface="Calibri" panose="020F0502020204030204" pitchFamily="34" charset="0"/>
              </a:rPr>
              <a:t>: </a:t>
            </a:r>
            <a:r>
              <a:rPr lang="cs-CZ" sz="2000" i="1" dirty="0" smtClean="0">
                <a:latin typeface="Calibri" panose="020F0502020204030204" pitchFamily="34" charset="0"/>
              </a:rPr>
              <a:t>organická chemie a biochemie</a:t>
            </a:r>
            <a:endParaRPr lang="cs-CZ" sz="2000" i="1" dirty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2000" b="1" dirty="0">
                <a:latin typeface="Calibri" panose="020F0502020204030204" pitchFamily="34" charset="0"/>
              </a:rPr>
              <a:t>Klíčová slova: </a:t>
            </a:r>
            <a:r>
              <a:rPr lang="cs-CZ" sz="2000" i="1" dirty="0" smtClean="0">
                <a:latin typeface="Calibri" panose="020F0502020204030204" pitchFamily="34" charset="0"/>
              </a:rPr>
              <a:t>organická </a:t>
            </a:r>
            <a:r>
              <a:rPr lang="cs-CZ" sz="2000" i="1" dirty="0">
                <a:latin typeface="Calibri" panose="020F0502020204030204" pitchFamily="34" charset="0"/>
              </a:rPr>
              <a:t>chemie, </a:t>
            </a:r>
            <a:r>
              <a:rPr lang="cs-CZ" sz="2000" i="1" dirty="0" smtClean="0">
                <a:latin typeface="Calibri" panose="020F0502020204030204" pitchFamily="34" charset="0"/>
              </a:rPr>
              <a:t>uhlík, složení a vlastnosti organických látek</a:t>
            </a:r>
            <a:endParaRPr lang="cs-CZ" sz="2000" i="1" dirty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>
                <a:latin typeface="Calibri" panose="020F0502020204030204" pitchFamily="34" charset="0"/>
              </a:rPr>
              <a:t>Forma:</a:t>
            </a:r>
            <a:r>
              <a:rPr lang="cs-CZ" sz="2000" dirty="0"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latin typeface="Calibri" panose="020F0502020204030204" pitchFamily="34" charset="0"/>
              </a:rPr>
              <a:t>vysvětlování a demonstrace</a:t>
            </a:r>
            <a:endParaRPr lang="cs-CZ" sz="2000" i="1" dirty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>
                <a:latin typeface="Calibri" panose="020F0502020204030204" pitchFamily="34" charset="0"/>
              </a:rPr>
              <a:t>Datum vytvoření: </a:t>
            </a:r>
            <a:r>
              <a:rPr lang="cs-CZ" sz="2000" i="1" dirty="0" smtClean="0">
                <a:latin typeface="Calibri" panose="020F0502020204030204" pitchFamily="34" charset="0"/>
              </a:rPr>
              <a:t>24. </a:t>
            </a:r>
            <a:r>
              <a:rPr lang="cs-CZ" sz="2000" i="1" dirty="0">
                <a:latin typeface="Calibri" panose="020F0502020204030204" pitchFamily="34" charset="0"/>
              </a:rPr>
              <a:t>2</a:t>
            </a:r>
            <a:r>
              <a:rPr lang="cs-CZ" sz="2000" i="1" dirty="0" smtClean="0">
                <a:latin typeface="Calibri" panose="020F0502020204030204" pitchFamily="34" charset="0"/>
              </a:rPr>
              <a:t>. 2013</a:t>
            </a:r>
            <a:endParaRPr lang="cs-CZ" sz="2000" i="1" dirty="0">
              <a:latin typeface="Calibri" panose="020F0502020204030204" pitchFamily="34" charset="0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84213" y="1700213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Organická chemie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6013" y="3886200"/>
            <a:ext cx="7056437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500" dirty="0">
                <a:solidFill>
                  <a:schemeClr val="tx1"/>
                </a:solidFill>
                <a:latin typeface="Verdana" pitchFamily="34" charset="0"/>
              </a:rPr>
              <a:t>č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ást chemie, která studuje organické sloučeniny</a:t>
            </a:r>
            <a:r>
              <a:rPr lang="cs-CZ" sz="3500" dirty="0">
                <a:solidFill>
                  <a:schemeClr val="tx1"/>
                </a:solidFill>
                <a:latin typeface="Verdana" pitchFamily="34" charset="0"/>
              </a:rPr>
              <a:t>, jejich vlastnosti, přípravu 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a použití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Organické látky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tavební materiál živých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organismů,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vznikají</a:t>
            </a:r>
          </a:p>
          <a:p>
            <a:pPr marL="0" indent="0" eaLnBrk="1" hangingPunct="1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nich, přeměňují se a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odbourávají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eaLnBrk="1" hangingPunct="1"/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složky naší potravy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droje energie doma i v průmyslu</a:t>
            </a:r>
          </a:p>
          <a:p>
            <a:pPr marL="0" indent="0" eaLnBrk="1" hangingPunct="1"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áklad různých výrobků a používaných materiálů</a:t>
            </a:r>
          </a:p>
          <a:p>
            <a:pPr eaLnBrk="1" hangingPunct="1"/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ískávají se z přírodních zdrojů nebo jsou vyráběny uměle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Organické látky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Uveďte příklady organických látek, které používáte v běžném životě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nebo které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jsou například obsaženy ve vašem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těle.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Bílkoviny, lipidy, sacharidy, vitamíny, enzymy, plasty, syntetická vlákna, pohonné hmoty, prací prostředky, 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Odhadněte, kolik je v současné době známo organických sloučenin (izolovaných v přírodě i uměle připravených)?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Asi 20 milionů.</a:t>
            </a:r>
            <a:endParaRPr lang="cs-CZ" sz="24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44761" y="2861493"/>
            <a:ext cx="756084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19014" y="5184424"/>
            <a:ext cx="7560840" cy="79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Organické látky - dnes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4857403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cs-CZ" dirty="0" smtClean="0"/>
              <a:t>=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používají se v řadě oborů: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lektronika = polovodiče 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extilní průmysl = syntetická vlákna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lékařství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, farmacie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léky, umělé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cévy, kloubní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náhrady, …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strojírenství, stavebnictví, doprava = plasty jako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konstrukční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materiály, pohonné hmoty, barviva, …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z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emědělství, potravinářství = prostředky na hubení škůdců, vitamíny, </a:t>
            </a:r>
            <a:r>
              <a:rPr lang="cs-CZ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konzervanty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, umělá sladidla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dochucovadla potravin, …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drogerie = prací prostředky, kosmetické přípravky, …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8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Organické látky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66267" y="6093296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>
                <a:latin typeface="Verdana" pitchFamily="34" charset="0"/>
              </a:rPr>
              <a:t>Obr. </a:t>
            </a:r>
            <a:r>
              <a:rPr lang="cs-CZ" sz="1800" dirty="0" smtClean="0">
                <a:latin typeface="Verdana" pitchFamily="34" charset="0"/>
              </a:rPr>
              <a:t>1, 2 Organické látky přírodní a uměle vyrobené</a:t>
            </a:r>
            <a:endParaRPr lang="cs-CZ" sz="1800" dirty="0"/>
          </a:p>
        </p:txBody>
      </p:sp>
      <p:pic>
        <p:nvPicPr>
          <p:cNvPr id="1026" name="Picture 2" descr="E:\DUM 2012-2013\DUM-foto\CIMG056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11" y="1470967"/>
            <a:ext cx="5558943" cy="43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UM 2012-2013\DUM-foto\CIMG055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245799" cy="43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+mn-lt"/>
              </a:rPr>
              <a:t>Zdroje organických sloučenin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97559"/>
            <a:ext cx="8229600" cy="4209331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</a:rPr>
              <a:t>Neobnovitelné zdroje: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uhlí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ropa</a:t>
            </a: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cs-CZ" sz="2400" dirty="0" smtClean="0"/>
              <a:t> zemní plyn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Obnovitelné suroviny: 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biomasa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Syntetická výroba: 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hlavní suroviny:</a:t>
            </a:r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= oxid uhelnatý a vodík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167" y="2120850"/>
            <a:ext cx="3290639" cy="3544408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>
          <a:xfrm>
            <a:off x="4622279" y="5772128"/>
            <a:ext cx="3744416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cs-CZ" sz="1800" dirty="0" smtClean="0">
                <a:latin typeface="Verdana" pitchFamily="34" charset="0"/>
              </a:rPr>
              <a:t>Obr. </a:t>
            </a:r>
            <a:r>
              <a:rPr lang="cs-CZ" sz="1800" dirty="0">
                <a:latin typeface="Verdana" pitchFamily="34" charset="0"/>
              </a:rPr>
              <a:t>3</a:t>
            </a:r>
            <a:r>
              <a:rPr lang="cs-CZ" sz="1800" dirty="0" smtClean="0">
                <a:latin typeface="Verdana" pitchFamily="34" charset="0"/>
              </a:rPr>
              <a:t> Kontejnery na biomasu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57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Wöhlerova</a:t>
            </a:r>
            <a:r>
              <a:rPr lang="cs-CZ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syntéza</a:t>
            </a:r>
            <a:endParaRPr lang="cs-CZ" sz="4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Wöhler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vyrobil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organickou látku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močovinu zahříváním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anorganické látky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kyanatanu amonného v roce 1828: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NH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OCN       </a:t>
            </a:r>
            <a:r>
              <a:rPr lang="cs-CZ" sz="2400" baseline="30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CO(NH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r>
              <a:rPr lang="cs-CZ" sz="2400" baseline="-25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baseline="-25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močovina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byla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první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organickou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sloučeninou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vyrobenou </a:t>
            </a:r>
            <a:r>
              <a:rPr lang="cs-CZ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čistě z anorganických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látek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vyvrátil názor, že organické látky vznikají pouze   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působením </a:t>
            </a:r>
            <a:r>
              <a:rPr lang="cs-CZ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„životní síly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endParaRPr lang="cs-CZ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923928" y="335699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98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ganika_motiv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ka_motiv" id="{76EBF333-FE0F-4909-A21F-77FC70645D9E}" vid="{99EEB8F3-D527-454D-9E3F-197A0EA5835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organika_motiv</Template>
  <TotalTime>2495</TotalTime>
  <Words>644</Words>
  <Application>Microsoft Office PowerPoint</Application>
  <PresentationFormat>Předvádění na obrazovce (4:3)</PresentationFormat>
  <Paragraphs>110</Paragraphs>
  <Slides>16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organika_motiv</vt:lpstr>
      <vt:lpstr>Prezentace aplikace PowerPoint</vt:lpstr>
      <vt:lpstr>Prezentace aplikace PowerPoint</vt:lpstr>
      <vt:lpstr>Organická chemie</vt:lpstr>
      <vt:lpstr>Organické látky</vt:lpstr>
      <vt:lpstr>Organické látky</vt:lpstr>
      <vt:lpstr>Organické látky - dnes</vt:lpstr>
      <vt:lpstr>Organické látky</vt:lpstr>
      <vt:lpstr>Zdroje organických sloučenin</vt:lpstr>
      <vt:lpstr>Wöhlerova syntéza</vt:lpstr>
      <vt:lpstr>Složení organických látek</vt:lpstr>
      <vt:lpstr>Složení organických látek</vt:lpstr>
      <vt:lpstr>Uhlík</vt:lpstr>
      <vt:lpstr>Vlastnosti organických sloučenin</vt:lpstr>
      <vt:lpstr>Organické sloučeniny</vt:lpstr>
      <vt:lpstr>Seznam obrázků:</vt:lpstr>
      <vt:lpstr>Použité zdroje: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Ondřej Havrda</cp:lastModifiedBy>
  <cp:revision>174</cp:revision>
  <dcterms:created xsi:type="dcterms:W3CDTF">2012-09-09T15:49:48Z</dcterms:created>
  <dcterms:modified xsi:type="dcterms:W3CDTF">2013-04-03T11:46:08Z</dcterms:modified>
</cp:coreProperties>
</file>