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8"/>
  </p:notesMasterIdLst>
  <p:handoutMasterIdLst>
    <p:handoutMasterId r:id="rId19"/>
  </p:handoutMasterIdLst>
  <p:sldIdLst>
    <p:sldId id="277" r:id="rId2"/>
    <p:sldId id="278" r:id="rId3"/>
    <p:sldId id="291" r:id="rId4"/>
    <p:sldId id="279" r:id="rId5"/>
    <p:sldId id="285" r:id="rId6"/>
    <p:sldId id="280" r:id="rId7"/>
    <p:sldId id="286" r:id="rId8"/>
    <p:sldId id="287" r:id="rId9"/>
    <p:sldId id="281" r:id="rId10"/>
    <p:sldId id="289" r:id="rId11"/>
    <p:sldId id="284" r:id="rId12"/>
    <p:sldId id="283" r:id="rId13"/>
    <p:sldId id="282" r:id="rId14"/>
    <p:sldId id="290" r:id="rId15"/>
    <p:sldId id="271" r:id="rId16"/>
    <p:sldId id="270" r:id="rId1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515C6CB-8C8E-414D-8106-E9975CC40DFF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3790F6A-BE17-4AE8-91D1-54B292C39C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639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295C95E-015C-4337-812B-98EF6898BF2D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03A517B-8AE1-4713-96A1-C454185A0C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21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31462-C2B7-4A61-970B-E0388549365B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8057C-0C2A-45B7-8824-4C7B444042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17803-DC84-4A28-A2BE-FA49E206A188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1EF1-425D-4370-B480-8D4EA6BBCE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780DB-3336-4F18-9E9A-B7DFBFC22128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F4587-C3C3-4E3A-9D6F-D45689BDC7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6A8EA-F71E-4118-89C2-2F05665C78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6D39B-CCA2-4373-BFAC-70128067006C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C2396-9820-4F8D-8B44-555FC4FB38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5C943-8196-46DE-A2E8-1D90369E2D45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7FC7-E6A4-42F5-9223-8E6AC8B7BF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895E1-AC55-4874-BC98-E651A88C47E8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FC7A1-548E-49ED-835C-A16BD4C861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05B67-F860-4B16-830A-6734751DF62B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DE74D-30EA-4EC1-8C2E-9407DEC9C2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3150-CF21-4152-AB6E-42B47BC0C01F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D340B-45A2-4EDD-8E01-2DA8C20F6A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66D77-FB01-450C-816D-9AB4B34214B6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EAFA1-EAA5-48CF-BC98-F2568B1B43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7BD9-D073-4D2B-9099-A6077C2B69A4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F5C6-E802-4CC4-B90A-4A157EC553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A782A-D808-4037-B631-033742F5FF5E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41170-3DB0-4F1A-9781-C1A6ABB989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F6D479-06AC-4A8B-8E4D-D756FE6187EC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EF1921-093D-43AA-8C1E-3D07BA3BD3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umchemie.cz/materialy/Veronika_Koldova/html/video_files/VP16.wmv" TargetMode="External"/><Relationship Id="rId2" Type="http://schemas.openxmlformats.org/officeDocument/2006/relationships/hyperlink" Target="http://www.studiumchemie.cz/materialy/Veronika_Koldova/html/video_files/VP06.wm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feature=player_embedded&amp;v=nwhez8IEPX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7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umchemie.cz/materialy/Eva_Vrzackova/duhova_banka.wmv" TargetMode="External"/><Relationship Id="rId2" Type="http://schemas.openxmlformats.org/officeDocument/2006/relationships/hyperlink" Target="http://www.chem-toddler.com/chemical-equilibrium/chromatedichromat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umchemie.cz/video.php?id=39" TargetMode="External"/><Relationship Id="rId2" Type="http://schemas.openxmlformats.org/officeDocument/2006/relationships/hyperlink" Target="http://www.studiumchemie.cz/video.php?id=38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vgFGWI-tzdo" TargetMode="External"/><Relationship Id="rId2" Type="http://schemas.openxmlformats.org/officeDocument/2006/relationships/hyperlink" Target="http://www.studiumchemie.cz/video.php?id=2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cs-CZ" b="1" dirty="0">
              <a:ea typeface="Calibri" pitchFamily="34" charset="0"/>
              <a:cs typeface="Arial" charset="0"/>
            </a:endParaRPr>
          </a:p>
          <a:p>
            <a:pPr algn="ctr"/>
            <a:r>
              <a:rPr lang="cs-CZ" b="1" dirty="0" smtClean="0">
                <a:ea typeface="Calibri" pitchFamily="34" charset="0"/>
                <a:cs typeface="Arial" charset="0"/>
              </a:rPr>
              <a:t>Změny při </a:t>
            </a:r>
            <a:r>
              <a:rPr lang="cs-CZ" b="1" dirty="0">
                <a:ea typeface="Calibri" pitchFamily="34" charset="0"/>
                <a:cs typeface="Arial" charset="0"/>
              </a:rPr>
              <a:t>c</a:t>
            </a:r>
            <a:r>
              <a:rPr lang="cs-CZ" b="1" dirty="0" smtClean="0">
                <a:ea typeface="Calibri" pitchFamily="34" charset="0"/>
                <a:cs typeface="Arial" charset="0"/>
              </a:rPr>
              <a:t>hemických reakcích</a:t>
            </a: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r>
              <a:rPr lang="cs-CZ" dirty="0">
                <a:solidFill>
                  <a:srgbClr val="000000"/>
                </a:solidFill>
              </a:rPr>
              <a:t>PaedDr. Ivana </a:t>
            </a:r>
            <a:r>
              <a:rPr lang="cs-CZ" dirty="0" err="1">
                <a:solidFill>
                  <a:srgbClr val="000000"/>
                </a:solidFill>
              </a:rPr>
              <a:t>Töpferová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r>
              <a:rPr lang="cs-CZ" dirty="0">
                <a:solidFill>
                  <a:srgbClr val="000000"/>
                </a:solidFill>
              </a:rPr>
              <a:t>Střední průmyslová škola, Mladá Boleslav, Havlíčkova 456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CZ.1.07/1.5.00/34.0861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4318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Rychlost chemické reakce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328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 startAt="3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 reakcích pevné látky s kapalinou nebo plynem závisí na velikosti styčné plochy (povrchu)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Reakce uhličitanu vápenatého s kyselinou chlorovodíkovou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eaLnBrk="1" hangingPunct="1">
              <a:buFont typeface="+mj-lt"/>
              <a:buAutoNum type="arabicPeriod" startAt="4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roste se stoupající teplotou reagujících látek a naopak při snižování teploty rychlost reakce klesá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Reakce zinku s kyselinou chlorovodíkovou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eaLnBrk="1" hangingPunct="1">
              <a:buFont typeface="+mj-lt"/>
              <a:buAutoNum type="arabicPeriod" startAt="5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ovlivňují katalyzátory, inhibitory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Katalytický rozklad peroxidu vodíku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AutoNum type="arabicPeriod" startAt="5"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45599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4701"/>
          </a:xfrm>
        </p:spPr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Rozklad peroxidu vodíku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806" y="1770082"/>
            <a:ext cx="3312368" cy="44158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494" y="1755249"/>
            <a:ext cx="2733063" cy="441527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9215" y="6229871"/>
            <a:ext cx="320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</a:t>
            </a:r>
            <a:r>
              <a:rPr lang="cs-CZ" dirty="0"/>
              <a:t>3</a:t>
            </a:r>
            <a:r>
              <a:rPr lang="cs-CZ" dirty="0" smtClean="0"/>
              <a:t>, 4 Katalyzátor KMnO</a:t>
            </a:r>
            <a:r>
              <a:rPr lang="cs-CZ" baseline="-25000" dirty="0" smtClean="0"/>
              <a:t>4</a:t>
            </a:r>
            <a:endParaRPr lang="cs-CZ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410597"/>
              </p:ext>
            </p:extLst>
          </p:nvPr>
        </p:nvGraphicFramePr>
        <p:xfrm>
          <a:off x="1797050" y="1103313"/>
          <a:ext cx="499427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Rovnice" r:id="rId5" imgW="1752480" imgH="228600" progId="Equation.3">
                  <p:embed/>
                </p:oleObj>
              </mc:Choice>
              <mc:Fallback>
                <p:oleObj name="Rovnice" r:id="rId5" imgW="1752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050" y="1103313"/>
                        <a:ext cx="4994275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7799386" y="4919145"/>
            <a:ext cx="126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KMnO</a:t>
            </a:r>
            <a:r>
              <a:rPr lang="cs-CZ" baseline="-25000" dirty="0" smtClean="0"/>
              <a:t>4</a:t>
            </a:r>
            <a:endParaRPr lang="cs-CZ" dirty="0"/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6472695" y="5301208"/>
            <a:ext cx="1621508" cy="369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8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36" y="2162102"/>
            <a:ext cx="1969943" cy="2552374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56" y="2131137"/>
            <a:ext cx="2902542" cy="427518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14" y="4013719"/>
            <a:ext cx="1870890" cy="247296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9" r="935"/>
          <a:stretch/>
        </p:blipFill>
        <p:spPr>
          <a:xfrm>
            <a:off x="7023512" y="2145189"/>
            <a:ext cx="1532283" cy="224813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69656" y="1761805"/>
            <a:ext cx="423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 </a:t>
            </a:r>
            <a:r>
              <a:rPr lang="cs-CZ" dirty="0"/>
              <a:t>5</a:t>
            </a:r>
            <a:r>
              <a:rPr lang="cs-CZ" dirty="0" smtClean="0"/>
              <a:t>, 6, </a:t>
            </a:r>
            <a:r>
              <a:rPr lang="cs-CZ" dirty="0"/>
              <a:t>7</a:t>
            </a:r>
            <a:r>
              <a:rPr lang="cs-CZ" dirty="0" smtClean="0"/>
              <a:t>, 8 Katalyzátor droždí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690367" y="5302999"/>
            <a:ext cx="126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droždí</a:t>
            </a:r>
            <a:endParaRPr lang="cs-CZ" dirty="0"/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2555776" y="5517232"/>
            <a:ext cx="1204021" cy="2253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464877"/>
              </p:ext>
            </p:extLst>
          </p:nvPr>
        </p:nvGraphicFramePr>
        <p:xfrm>
          <a:off x="2076450" y="1117600"/>
          <a:ext cx="48307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Rovnice" r:id="rId7" imgW="1714320" imgH="228600" progId="Equation.3">
                  <p:embed/>
                </p:oleObj>
              </mc:Choice>
              <mc:Fallback>
                <p:oleObj name="Rovnice" r:id="rId7" imgW="1714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6450" y="1117600"/>
                        <a:ext cx="48307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Nadpis 1"/>
          <p:cNvSpPr txBox="1">
            <a:spLocks/>
          </p:cNvSpPr>
          <p:nvPr/>
        </p:nvSpPr>
        <p:spPr bwMode="auto">
          <a:xfrm>
            <a:off x="457200" y="274638"/>
            <a:ext cx="8229600" cy="78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Rozklad peroxidu vodíku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3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Chemická rovnováha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rovnovážný stav</a:t>
            </a:r>
          </a:p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v soustavě je koncentrace výchozích látek i koncentrace produktů konstantní</a:t>
            </a:r>
          </a:p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stav, kdy se rychlost reakce ve směru produktů (v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vyrovná rychlosti zpětné reakce ve směru výchozích látek (v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výchozí látky                produkty </a:t>
            </a:r>
          </a:p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v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Pokus: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r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ovnováha chroman – dichroman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  <a:tabLst>
                <a:tab pos="1257300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duhová baňka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cs-CZ" dirty="0" smtClean="0">
              <a:latin typeface="Arial" panose="020B0604020202020204" pitchFamily="34" charset="0"/>
            </a:endParaRPr>
          </a:p>
        </p:txBody>
      </p:sp>
      <p:pic>
        <p:nvPicPr>
          <p:cNvPr id="11268" name="Picture 5" descr="http://www.zschemie.euweb.cz/reakce/sipka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4293096"/>
            <a:ext cx="1081088" cy="33496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90192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Chemická rovnováha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dynamická rovnováha: rovnováha se změní, když se změní podmínky reakce</a:t>
            </a:r>
          </a:p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Chatelierův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princip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Porušení chemické rovnováhy vnějším zásahem vyvolá v soustavě reakci směřující ke zrušení tohoto zásahu.</a:t>
            </a:r>
          </a:p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Ovlivnění rovnovážného stavu:</a:t>
            </a:r>
          </a:p>
          <a:p>
            <a:pPr marL="457200" indent="-457200">
              <a:spcBef>
                <a:spcPts val="750"/>
              </a:spcBef>
              <a:buFont typeface="+mj-lt"/>
              <a:buAutoNum type="alphaLcParenR"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nížení koncentrace produktů</a:t>
            </a:r>
          </a:p>
          <a:p>
            <a:pPr marL="457200" indent="-457200">
              <a:spcBef>
                <a:spcPts val="750"/>
              </a:spcBef>
              <a:buFont typeface="+mj-lt"/>
              <a:buAutoNum type="alphaLcParenR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zvýšení koncentrace výchozích látek</a:t>
            </a:r>
          </a:p>
          <a:p>
            <a:pPr marL="457200" indent="-457200">
              <a:spcBef>
                <a:spcPts val="750"/>
              </a:spcBef>
              <a:buFont typeface="+mj-lt"/>
              <a:buAutoNum type="alphaLcParenR"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měna tlaku v rovnovážné soustavě</a:t>
            </a:r>
          </a:p>
          <a:p>
            <a:pPr marL="457200" indent="-457200">
              <a:spcBef>
                <a:spcPts val="750"/>
              </a:spcBef>
              <a:buFont typeface="+mj-lt"/>
              <a:buAutoNum type="alphaLcParenR"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měna teploty v rovnovážné soustavě</a:t>
            </a:r>
          </a:p>
        </p:txBody>
      </p:sp>
    </p:spTree>
    <p:extLst>
      <p:ext uri="{BB962C8B-B14F-4D97-AF65-F5344CB8AC3E}">
        <p14:creationId xmlns:p14="http://schemas.microsoft.com/office/powerpoint/2010/main" val="129726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cs-CZ" sz="2000" dirty="0" smtClean="0">
                <a:latin typeface="Verdana" pitchFamily="34" charset="0"/>
              </a:rPr>
              <a:t>Obr. 1 až 8  foto Ivana Töpferová</a:t>
            </a:r>
          </a:p>
          <a:p>
            <a:pPr>
              <a:buFont typeface="Arial" charset="0"/>
              <a:buNone/>
            </a:pPr>
            <a:endParaRPr lang="cs-CZ" sz="2000" dirty="0" smtClean="0">
              <a:latin typeface="Verdana" pitchFamily="34" charset="0"/>
            </a:endParaRPr>
          </a:p>
          <a:p>
            <a:pPr>
              <a:buFont typeface="Arial" charset="0"/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517232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MACH, J., PLUCKOVÁ, I., ŠIBOR, J. </a:t>
            </a:r>
            <a:r>
              <a:rPr lang="cs-CZ" sz="2000" i="1" dirty="0" smtClean="0">
                <a:latin typeface="Verdana" pitchFamily="34" charset="0"/>
              </a:rPr>
              <a:t>Chemie pro 8. ročník. Úvod do obecné a anorganické chemie</a:t>
            </a:r>
            <a:r>
              <a:rPr lang="cs-CZ" sz="2000" dirty="0" smtClean="0">
                <a:latin typeface="Verdana" pitchFamily="34" charset="0"/>
              </a:rPr>
              <a:t>. Brno: NOVÁ ŠKOLA, s.r.o., 2010. ISBN 978-80-7289-133-7.</a:t>
            </a:r>
          </a:p>
          <a:p>
            <a:r>
              <a:rPr lang="cs-CZ" sz="2000" dirty="0" smtClean="0">
                <a:latin typeface="Verdana" pitchFamily="34" charset="0"/>
              </a:rPr>
              <a:t>ŠKODA, J., DOULÍK, P. </a:t>
            </a:r>
            <a:r>
              <a:rPr lang="cs-CZ" sz="2000" i="1" dirty="0" smtClean="0">
                <a:latin typeface="Verdana" pitchFamily="34" charset="0"/>
              </a:rPr>
              <a:t>Chemie 8 učebnice pro základní školy a víceletá gymnázia. Plzeň: </a:t>
            </a:r>
            <a:r>
              <a:rPr lang="cs-CZ" sz="2000" i="1" dirty="0" err="1" smtClean="0">
                <a:latin typeface="Verdana" pitchFamily="34" charset="0"/>
              </a:rPr>
              <a:t>Fraus</a:t>
            </a:r>
            <a:r>
              <a:rPr lang="cs-CZ" sz="2000" i="1" dirty="0" smtClean="0">
                <a:latin typeface="Verdana" pitchFamily="34" charset="0"/>
              </a:rPr>
              <a:t>, 1.vydání, 2006. ISBN 80-7238-442-2.</a:t>
            </a:r>
          </a:p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BANÝR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J., BENEŠ, P. A KOLEKTIV. </a:t>
            </a:r>
            <a:r>
              <a:rPr lang="cs-CZ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Chemie pro střední školy.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Praha: SPN, a.s., 1995. ISBN 80-85937-11-5.</a:t>
            </a:r>
          </a:p>
          <a:p>
            <a:r>
              <a:rPr lang="cs-CZ" sz="2000" dirty="0">
                <a:latin typeface="Verdana" pitchFamily="34" charset="0"/>
              </a:rPr>
              <a:t>FLEMR, V., DUŠEK, B. </a:t>
            </a:r>
            <a:r>
              <a:rPr lang="cs-CZ" sz="2000" i="1" dirty="0">
                <a:latin typeface="Verdana" pitchFamily="34" charset="0"/>
              </a:rPr>
              <a:t>Chemie I pro gymnázia (obecná anorganická chemie). </a:t>
            </a:r>
            <a:r>
              <a:rPr lang="cs-CZ" sz="2000" dirty="0">
                <a:latin typeface="Verdana" pitchFamily="34" charset="0"/>
              </a:rPr>
              <a:t>Praha. SPN, a.s., 2001. ISBN 80-7235-147-8.</a:t>
            </a:r>
          </a:p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ŠKODA, J., DOULÍK, P. </a:t>
            </a:r>
            <a:r>
              <a:rPr lang="cs-CZ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Chemie 8 učebnice pro základní školy a víceletá gymnázia. Plzeň: Fraus, 1.vydání, 2006. ISBN 80-7238-442-2.</a:t>
            </a:r>
          </a:p>
          <a:p>
            <a:endParaRPr lang="cs-CZ" sz="2000" i="1" dirty="0" smtClean="0">
              <a:latin typeface="Verdana" pitchFamily="34" charset="0"/>
            </a:endParaRPr>
          </a:p>
          <a:p>
            <a:endParaRPr lang="pl-PL" sz="2000" dirty="0" smtClean="0">
              <a:latin typeface="Verdana" pitchFamily="34" charset="0"/>
            </a:endParaRPr>
          </a:p>
          <a:p>
            <a:pPr>
              <a:buNone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908050"/>
            <a:ext cx="7161213" cy="3578225"/>
          </a:xfrm>
        </p:spPr>
        <p:txBody>
          <a:bodyPr rtlCol="0">
            <a:normAutofit/>
          </a:bodyPr>
          <a:lstStyle/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Anotace: </a:t>
            </a:r>
            <a:r>
              <a:rPr lang="cs-CZ" sz="2000" dirty="0" smtClean="0"/>
              <a:t> </a:t>
            </a:r>
            <a:r>
              <a:rPr lang="cs-CZ" sz="2000" i="1" dirty="0" smtClean="0"/>
              <a:t>výuková prezentace v prvním ročníku studia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Předmět:</a:t>
            </a:r>
            <a:r>
              <a:rPr lang="cs-CZ" sz="2000" dirty="0" smtClean="0"/>
              <a:t> </a:t>
            </a:r>
            <a:r>
              <a:rPr lang="cs-CZ" sz="2000" i="1" dirty="0" smtClean="0"/>
              <a:t>chemie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/>
              <a:t>Ročník: </a:t>
            </a:r>
            <a:r>
              <a:rPr lang="cs-CZ" sz="2000" i="1" dirty="0"/>
              <a:t>I. ročník SŠ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Tematický </a:t>
            </a:r>
            <a:r>
              <a:rPr lang="cs-CZ" sz="2000" b="1" dirty="0"/>
              <a:t>celek</a:t>
            </a:r>
            <a:r>
              <a:rPr lang="cs-CZ" sz="2000" b="1" dirty="0" smtClean="0"/>
              <a:t>: </a:t>
            </a:r>
            <a:r>
              <a:rPr lang="cs-CZ" sz="2000" i="1" dirty="0" smtClean="0"/>
              <a:t>obecná chemie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/>
              <a:t>Klíčová slova: </a:t>
            </a:r>
            <a:r>
              <a:rPr lang="cs-CZ" sz="2000" i="1" dirty="0" smtClean="0"/>
              <a:t>termochemie, reakční teplo, exotermické a endotermické reakce, termochemické zákony, rychlost chemické reakce, katalyzátor, chemická rovnováha 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/>
              <a:t>Forma:</a:t>
            </a:r>
            <a:r>
              <a:rPr lang="cs-CZ" sz="2000" dirty="0"/>
              <a:t> </a:t>
            </a:r>
            <a:r>
              <a:rPr lang="cs-CZ" sz="2000" i="1" dirty="0" smtClean="0"/>
              <a:t>výklad, pozorování </a:t>
            </a:r>
            <a:r>
              <a:rPr lang="cs-CZ" sz="2000" dirty="0"/>
              <a:t>	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/>
              <a:t>Datum vytvoření: </a:t>
            </a:r>
            <a:r>
              <a:rPr lang="cs-CZ" sz="2000" i="1" dirty="0" smtClean="0"/>
              <a:t>25. </a:t>
            </a:r>
            <a:r>
              <a:rPr lang="cs-CZ" sz="2000" i="1" dirty="0"/>
              <a:t>8</a:t>
            </a:r>
            <a:r>
              <a:rPr lang="cs-CZ" sz="2000" i="1" dirty="0" smtClean="0"/>
              <a:t>. 2013</a:t>
            </a:r>
            <a:endParaRPr lang="cs-CZ" sz="2000" i="1" dirty="0"/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Chemická reakce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5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cs-CZ" sz="3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ěj, při kterém z výchozích chemických látek vznikají jiné chemické látky</a:t>
            </a:r>
          </a:p>
        </p:txBody>
      </p:sp>
    </p:spTree>
    <p:extLst>
      <p:ext uri="{BB962C8B-B14F-4D97-AF65-F5344CB8AC3E}">
        <p14:creationId xmlns:p14="http://schemas.microsoft.com/office/powerpoint/2010/main" val="13539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633412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Tepelné změny při chemických reakcích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752256"/>
          </a:xfrm>
        </p:spPr>
        <p:txBody>
          <a:bodyPr/>
          <a:lstStyle/>
          <a:p>
            <a:pPr marL="0" indent="0" eaLnBrk="1" hangingPunct="1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Termochemie se zabývá tepelnými změnami při chemických reakcích a jejich zákonitostmi.</a:t>
            </a:r>
            <a:endParaRPr lang="cs-CZ" sz="24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ts val="750"/>
              </a:spcBef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exotermické reakce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teplo se při nich uvolňuje, 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předává do okolí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energie vynaložená na přerušení chemických vazeb výchozích látek je v průběhu  takových chemických reakcí menší než energie uvolněná při vzniku chemických vazeb </a:t>
            </a:r>
          </a:p>
          <a:p>
            <a:pPr eaLnBrk="1" hangingPunct="1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reakční teplo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záporné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znaménko</a:t>
            </a:r>
            <a:endParaRPr lang="cs-CZ" sz="24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C(s) + 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(g) →CO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(g)       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cs-CZ" sz="24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394 kJ.mol</a:t>
            </a:r>
            <a:r>
              <a:rPr lang="cs-CZ" sz="24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1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33412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Tepelné změny při chemických reakcích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680248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endotermické reakce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pro uskutečnění těchto reakcí je třeba teplo dodávat, teplo se spotřebovává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reakční teplo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kladné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znaménko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(g) + C(s) →2CO(g)     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cs-CZ" sz="24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110kJ.mol</a:t>
            </a:r>
            <a:r>
              <a:rPr lang="cs-CZ" sz="24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cs-CZ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8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229600" cy="706437"/>
          </a:xfrm>
        </p:spPr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Termochemické zákony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 smtClean="0"/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08512"/>
          </a:xfrm>
        </p:spPr>
        <p:txBody>
          <a:bodyPr/>
          <a:lstStyle/>
          <a:p>
            <a:pPr marL="0" indent="0">
              <a:spcBef>
                <a:spcPts val="750"/>
              </a:spcBef>
              <a:buNone/>
            </a:pPr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termochemický zákon (Laplace a Lavoisier)</a:t>
            </a: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750"/>
              </a:spcBef>
              <a:buNone/>
            </a:pPr>
            <a:endParaRPr lang="fr-FR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Reakční teplo určité chemické reakce a reakční teplo téže reakce probíhající opačným směrem je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 stejných podmínek až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znaménko stejné.</a:t>
            </a:r>
          </a:p>
          <a:p>
            <a:pPr marL="85725" indent="-85725">
              <a:spcBef>
                <a:spcPts val="750"/>
              </a:spcBef>
              <a:buFont typeface="Arial" panose="020B0604020202020204" pitchFamily="34" charset="0"/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2H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(g) + 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 g) → 2H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O(g)   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cs-CZ" sz="24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=  -457 kJ·mol</a:t>
            </a:r>
            <a:r>
              <a:rPr lang="cs-CZ" sz="24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</a:t>
            </a:r>
          </a:p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2H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(g) → 2H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(g) + 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(g)   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cs-CZ" sz="2400" baseline="-25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=  +457 kJ·mol</a:t>
            </a:r>
            <a:r>
              <a:rPr lang="cs-CZ" sz="24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</a:t>
            </a:r>
          </a:p>
          <a:p>
            <a:pPr>
              <a:buFont typeface="Arial" panose="020B0604020202020204" pitchFamily="34" charset="0"/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46733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229600" cy="706437"/>
          </a:xfrm>
        </p:spPr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Termochemické zákony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 smtClean="0"/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471141"/>
            <a:ext cx="8229600" cy="527097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termochemický zákon (Hess)</a:t>
            </a:r>
          </a:p>
          <a:p>
            <a:pPr marL="0" indent="0">
              <a:buNone/>
            </a:pP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Výsledné reakční teplo je závislé pouze na počátečním a konečném stavu soustavy. Nezávisí na způsobu, jak se ke konečnému stavu dospěje.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  →    B:       A → C     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→ B</a:t>
            </a:r>
          </a:p>
          <a:p>
            <a:pPr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 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(A→B) =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cs-CZ" sz="24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l-G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Α→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C) +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cs-CZ" sz="24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(C→B)</a:t>
            </a:r>
          </a:p>
          <a:p>
            <a:pPr>
              <a:buFont typeface="Arial" panose="020B0604020202020204" pitchFamily="34" charset="0"/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základě termochemických zákonů lze vypočítat reakční teplo reakcí, které nelze přímo měřit.</a:t>
            </a:r>
          </a:p>
          <a:p>
            <a:pPr>
              <a:buFont typeface="Arial" panose="020B0604020202020204" pitchFamily="34" charset="0"/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30660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5815"/>
            <a:ext cx="8229600" cy="1143000"/>
          </a:xfrm>
        </p:spPr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Exotermické a endotermické reakce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2596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Uveďte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příklady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exotermických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endotermických reakcí.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Exotermické reakce: hoření, hašení vápna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Endotermické reakce: tepelný rozklad vápence, elektrolýza vody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Pokus: reakce oxidu vápenatého s vodou =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hašení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vápna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Pokus: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reakce glycerolu s manganistanem draselným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Pokus: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reakce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thiokyanatanu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 amonného </a:t>
            </a:r>
          </a:p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s hydroxidem barnatým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605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4318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Rychlost chemické reakce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36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reakční rychlost se hodnotí podle toho, jak rychle ubývají výchozí látky, nebo jak rychle přibývají produkty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změna látkového množství (popř. změna koncentrace) za jednotku času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Reakční rychlost: 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závisí na tom, které látky reagují</a:t>
            </a:r>
          </a:p>
          <a:p>
            <a:pPr marL="0" indent="0">
              <a:buNone/>
            </a:pP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Rozdíl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reaktivity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hořčíku a zinku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s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kyselinou chlorovodíkovou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roztoku závisí na koncentraci reagujících látek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Reakce mědi s kyselinou dusičnou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panose="020B0604020202020204" pitchFamily="34" charset="0"/>
              <a:buAutoNum type="arabicPeriod"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549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1669</TotalTime>
  <Words>722</Words>
  <Application>Microsoft Office PowerPoint</Application>
  <PresentationFormat>Předvádění na obrazovce (4:3)</PresentationFormat>
  <Paragraphs>103</Paragraphs>
  <Slides>16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Verdana</vt:lpstr>
      <vt:lpstr>Motiv sady Office</vt:lpstr>
      <vt:lpstr>Rovnice</vt:lpstr>
      <vt:lpstr>Prezentace aplikace PowerPoint</vt:lpstr>
      <vt:lpstr>Prezentace aplikace PowerPoint</vt:lpstr>
      <vt:lpstr>Chemická reakce</vt:lpstr>
      <vt:lpstr>Tepelné změny při chemických reakcích</vt:lpstr>
      <vt:lpstr>Tepelné změny při chemických reakcích</vt:lpstr>
      <vt:lpstr>Termochemické zákony </vt:lpstr>
      <vt:lpstr>Termochemické zákony </vt:lpstr>
      <vt:lpstr>Exotermické a endotermické reakce</vt:lpstr>
      <vt:lpstr>Rychlost chemické reakce</vt:lpstr>
      <vt:lpstr>Rychlost chemické reakce</vt:lpstr>
      <vt:lpstr>Rozklad peroxidu vodíku</vt:lpstr>
      <vt:lpstr>Prezentace aplikace PowerPoint</vt:lpstr>
      <vt:lpstr>Chemická rovnováha</vt:lpstr>
      <vt:lpstr>Chemická rovnováha</vt:lpstr>
      <vt:lpstr>Seznam obrázků:</vt:lpstr>
      <vt:lpstr>Použité zdroje: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Ivana Töpferová</cp:lastModifiedBy>
  <cp:revision>214</cp:revision>
  <dcterms:created xsi:type="dcterms:W3CDTF">2012-09-09T15:49:48Z</dcterms:created>
  <dcterms:modified xsi:type="dcterms:W3CDTF">2013-08-28T18:41:19Z</dcterms:modified>
</cp:coreProperties>
</file>