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3"/>
  </p:notesMasterIdLst>
  <p:handoutMasterIdLst>
    <p:handoutMasterId r:id="rId14"/>
  </p:handoutMasterIdLst>
  <p:sldIdLst>
    <p:sldId id="277" r:id="rId2"/>
    <p:sldId id="278" r:id="rId3"/>
    <p:sldId id="288" r:id="rId4"/>
    <p:sldId id="304" r:id="rId5"/>
    <p:sldId id="303" r:id="rId6"/>
    <p:sldId id="293" r:id="rId7"/>
    <p:sldId id="306" r:id="rId8"/>
    <p:sldId id="307" r:id="rId9"/>
    <p:sldId id="308" r:id="rId10"/>
    <p:sldId id="271" r:id="rId11"/>
    <p:sldId id="270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515C6CB-8C8E-414D-8106-E9975CC40DF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3790F6A-BE17-4AE8-91D1-54B292C39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63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95C95E-015C-4337-812B-98EF6898BF2D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03A517B-8AE1-4713-96A1-C454185A0C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2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31462-C2B7-4A61-970B-E0388549365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8057C-0C2A-45B7-8824-4C7B44404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7803-DC84-4A28-A2BE-FA49E206A18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EF1-425D-4370-B480-8D4EA6BBCE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780DB-3336-4F18-9E9A-B7DFBFC2212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4587-C3C3-4E3A-9D6F-D45689BDC7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6A8EA-F71E-4118-89C2-2F05665C78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D39B-CCA2-4373-BFAC-70128067006C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2396-9820-4F8D-8B44-555FC4FB3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C943-8196-46DE-A2E8-1D90369E2D45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7FC7-E6A4-42F5-9223-8E6AC8B7B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895E1-AC55-4874-BC98-E651A88C47E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C7A1-548E-49ED-835C-A16BD4C861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5B67-F860-4B16-830A-6734751DF62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E74D-30EA-4EC1-8C2E-9407DEC9C2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3150-CF21-4152-AB6E-42B47BC0C01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340B-45A2-4EDD-8E01-2DA8C20F6A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6D77-FB01-450C-816D-9AB4B34214B6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EAFA1-EAA5-48CF-BC98-F2568B1B43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7BD9-D073-4D2B-9099-A6077C2B69A4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5C6-E802-4CC4-B90A-4A157EC553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82A-D808-4037-B631-033742F5FF5E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1170-3DB0-4F1A-9781-C1A6ABB989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6D479-06AC-4A8B-8E4D-D756FE6187EC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EF1921-093D-43AA-8C1E-3D07BA3BD3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youtube.com/watch?feature=player_detailpage&amp;v=1rs-DTnVH2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b="1" dirty="0">
              <a:ea typeface="Calibri" pitchFamily="34" charset="0"/>
              <a:cs typeface="Arial" charset="0"/>
            </a:endParaRPr>
          </a:p>
          <a:p>
            <a:pPr algn="ctr"/>
            <a:r>
              <a:rPr lang="cs-CZ" b="1" dirty="0">
                <a:ea typeface="Calibri" pitchFamily="34" charset="0"/>
                <a:cs typeface="Arial" charset="0"/>
              </a:rPr>
              <a:t> </a:t>
            </a:r>
            <a:r>
              <a:rPr lang="cs-CZ" b="1" dirty="0" smtClean="0">
                <a:ea typeface="Calibri" pitchFamily="34" charset="0"/>
                <a:cs typeface="Arial" charset="0"/>
              </a:rPr>
              <a:t>Výpočty z chemických rovnic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PaedDr. Ivana </a:t>
            </a:r>
            <a:r>
              <a:rPr lang="cs-CZ" dirty="0" err="1">
                <a:solidFill>
                  <a:srgbClr val="000000"/>
                </a:solidFill>
              </a:rPr>
              <a:t>Töpferová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1, 2  foto Ivana Töpferová</a:t>
            </a:r>
          </a:p>
          <a:p>
            <a:pPr>
              <a:buFont typeface="Arial" charset="0"/>
              <a:buNone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MACH, J., PLUCKOVÁ, I., ŠIBOR, 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r>
              <a:rPr lang="cs-CZ" sz="2000" dirty="0" smtClean="0">
                <a:latin typeface="Verdana" pitchFamily="34" charset="0"/>
              </a:rPr>
              <a:t>ŠKODA, J., DOULÍK, P. </a:t>
            </a:r>
            <a:r>
              <a:rPr lang="cs-CZ" sz="2000" i="1" dirty="0" smtClean="0">
                <a:latin typeface="Verdana" pitchFamily="34" charset="0"/>
              </a:rPr>
              <a:t>Chemie 8 učebnice pro základní školy a víceletá gymnázia. Plzeň: </a:t>
            </a:r>
            <a:r>
              <a:rPr lang="cs-CZ" sz="2000" i="1" dirty="0" err="1" smtClean="0">
                <a:latin typeface="Verdana" pitchFamily="34" charset="0"/>
              </a:rPr>
              <a:t>Fraus</a:t>
            </a:r>
            <a:r>
              <a:rPr lang="cs-CZ" sz="2000" i="1" dirty="0" smtClean="0">
                <a:latin typeface="Verdana" pitchFamily="34" charset="0"/>
              </a:rPr>
              <a:t>, 1.vydání, 2006. ISBN 80-7238-442-2.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BANÝR, J., BENEŠ, P. A KOLEKTIV.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pro střední školy.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Praha: SPN, a.s., 1995. ISBN 80-85937-11-5.</a:t>
            </a:r>
          </a:p>
          <a:p>
            <a:r>
              <a:rPr lang="cs-CZ" sz="2000" dirty="0">
                <a:latin typeface="Verdana" pitchFamily="34" charset="0"/>
              </a:rPr>
              <a:t>FLEMR, V., DUŠEK, B. </a:t>
            </a:r>
            <a:r>
              <a:rPr lang="cs-CZ" sz="2000" i="1" dirty="0">
                <a:latin typeface="Verdana" pitchFamily="34" charset="0"/>
              </a:rPr>
              <a:t>Chemie I pro gymnázia (obecná anorganická chemie). </a:t>
            </a:r>
            <a:r>
              <a:rPr lang="cs-CZ" sz="2000" dirty="0">
                <a:latin typeface="Verdana" pitchFamily="34" charset="0"/>
              </a:rPr>
              <a:t>Praha. SPN, a.s., 2001. ISBN 80-7235-147-8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ŠKODA, J., DOULÍK, P.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8 učebnice pro základní školy a víceletá gymnázia. Plzeň: Fraus, 1.vydání, 2006. ISBN 80-7238-442-2.</a:t>
            </a:r>
          </a:p>
          <a:p>
            <a:endParaRPr lang="cs-CZ" sz="2000" dirty="0">
              <a:latin typeface="Verdana" pitchFamily="34" charset="0"/>
            </a:endParaRPr>
          </a:p>
          <a:p>
            <a:pPr marL="0" indent="0">
              <a:buNone/>
            </a:pPr>
            <a:endParaRPr lang="cs-CZ" sz="2000" i="1" dirty="0" smtClean="0">
              <a:latin typeface="Verdana" pitchFamily="34" charset="0"/>
            </a:endParaRPr>
          </a:p>
          <a:p>
            <a:endParaRPr lang="pl-PL" sz="2000" dirty="0" smtClean="0">
              <a:latin typeface="Verdana" pitchFamily="34" charset="0"/>
            </a:endParaRPr>
          </a:p>
          <a:p>
            <a:pPr>
              <a:buNone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Anotace: </a:t>
            </a:r>
            <a:r>
              <a:rPr lang="cs-CZ" sz="2000" dirty="0" smtClean="0"/>
              <a:t> </a:t>
            </a:r>
            <a:r>
              <a:rPr lang="cs-CZ" sz="2000" i="1" dirty="0" smtClean="0"/>
              <a:t>výuková prezentace v prvním ročníku studia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Předmět:</a:t>
            </a:r>
            <a:r>
              <a:rPr lang="cs-CZ" sz="2000" dirty="0" smtClean="0"/>
              <a:t> </a:t>
            </a:r>
            <a:r>
              <a:rPr lang="cs-CZ" sz="2000" i="1" dirty="0" smtClean="0"/>
              <a:t>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Ročník: </a:t>
            </a:r>
            <a:r>
              <a:rPr lang="cs-CZ" sz="2000" i="1" dirty="0"/>
              <a:t>I. ročník SŠ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Tematický </a:t>
            </a:r>
            <a:r>
              <a:rPr lang="cs-CZ" sz="2000" b="1" dirty="0"/>
              <a:t>celek</a:t>
            </a:r>
            <a:r>
              <a:rPr lang="cs-CZ" sz="2000" b="1" dirty="0" smtClean="0"/>
              <a:t>: </a:t>
            </a:r>
            <a:r>
              <a:rPr lang="cs-CZ" sz="2000" i="1" dirty="0" smtClean="0"/>
              <a:t>obecná 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000" b="1" dirty="0"/>
              <a:t>Klíčová slova: </a:t>
            </a:r>
            <a:r>
              <a:rPr lang="cs-CZ" sz="2000" i="1" dirty="0" smtClean="0"/>
              <a:t>chemická rovnice,  zákon zachování hmotnosti, stechiometrické koeficienty, objem 1 molu plynu, látkové množství, atomová relativní hmotnost, molární hmotnost 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Forma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i="1" dirty="0" smtClean="0"/>
              <a:t>výklad, pozorování </a:t>
            </a:r>
            <a:r>
              <a:rPr lang="cs-CZ" sz="2000" dirty="0"/>
              <a:t>	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Datum vytvoření: </a:t>
            </a:r>
            <a:r>
              <a:rPr lang="cs-CZ" sz="2000" i="1" dirty="0" smtClean="0"/>
              <a:t>23. </a:t>
            </a:r>
            <a:r>
              <a:rPr lang="cs-CZ" sz="2000" i="1" dirty="0"/>
              <a:t>8</a:t>
            </a:r>
            <a:r>
              <a:rPr lang="cs-CZ" sz="2000" i="1" dirty="0" smtClean="0"/>
              <a:t>. 2013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reakce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3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ěj, při kterém z výchozích chemických látek vznikají jiné chemické látky</a:t>
            </a:r>
          </a:p>
        </p:txBody>
      </p:sp>
    </p:spTree>
    <p:extLst>
      <p:ext uri="{BB962C8B-B14F-4D97-AF65-F5344CB8AC3E}">
        <p14:creationId xmlns:p14="http://schemas.microsoft.com/office/powerpoint/2010/main" val="12506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420986"/>
            <a:ext cx="8229600" cy="561975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rovnice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184428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reakce se zapisuje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chemickou rovnicí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tvořenou chemickými vzorci</a:t>
            </a:r>
          </a:p>
          <a:p>
            <a:pPr lvl="1" algn="ctr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reaktanty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→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produkty</a:t>
            </a:r>
          </a:p>
          <a:p>
            <a:pPr lvl="1" algn="ctr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bB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dD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Stechiometrické koeficienty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a, b, c, d udávají,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jakých poměrech vystupují jednotlivé látky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reakci.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atomů reaktantů je stejný jako počet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atomů produktů.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Šipka      vyjadřuje směr reakce (z výchozích látek vznikají produkty). 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chemické reakce lze zjistit: 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počty atomů, látková množství, hmotnosti nebo objemy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reaktantů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produktů.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sz="2800" dirty="0" smtClean="0">
              <a:latin typeface="Arial" panose="020B0604020202020204" pitchFamily="34" charset="0"/>
            </a:endParaRPr>
          </a:p>
        </p:txBody>
      </p:sp>
      <p:pic>
        <p:nvPicPr>
          <p:cNvPr id="6149" name="Picture 7" descr="http://www.zschemie.euweb.cz/reakce/sipka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47625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1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74964"/>
            <a:ext cx="8229600" cy="1143000"/>
          </a:xfrm>
        </p:spPr>
        <p:txBody>
          <a:bodyPr/>
          <a:lstStyle/>
          <a:p>
            <a:r>
              <a:rPr lang="cs-CZ" dirty="0" smtClean="0"/>
              <a:t>Hoření hořčíku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Pokus: </a:t>
            </a:r>
            <a:r>
              <a:rPr lang="cs-CZ" dirty="0" smtClean="0">
                <a:hlinkClick r:id="rId2"/>
              </a:rPr>
              <a:t>hoření hořčíku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9735" t="21633" r="23746"/>
          <a:stretch/>
        </p:blipFill>
        <p:spPr>
          <a:xfrm>
            <a:off x="559422" y="1600200"/>
            <a:ext cx="4172611" cy="36869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2172" t="14342" r="25659" b="14347"/>
          <a:stretch/>
        </p:blipFill>
        <p:spPr>
          <a:xfrm>
            <a:off x="4821531" y="2061821"/>
            <a:ext cx="4045443" cy="41465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9422" y="5287143"/>
            <a:ext cx="234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</a:t>
            </a:r>
            <a:r>
              <a:rPr lang="cs-CZ" dirty="0"/>
              <a:t>1</a:t>
            </a:r>
            <a:r>
              <a:rPr lang="cs-CZ" dirty="0" smtClean="0"/>
              <a:t>, 2  Hoření Mg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7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Výpočty z chemických rovnic</a:t>
            </a:r>
          </a:p>
        </p:txBody>
      </p:sp>
      <p:sp>
        <p:nvSpPr>
          <p:cNvPr id="2052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99"/>
            <a:ext cx="8229600" cy="4679925"/>
          </a:xfrm>
        </p:spPr>
        <p:txBody>
          <a:bodyPr/>
          <a:lstStyle/>
          <a:p>
            <a:pPr marL="0" indent="0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Kolik g (kolik litrů) kyslíku se spotřebuje na spálení 1 g hořčíku?</a:t>
            </a:r>
          </a:p>
          <a:p>
            <a:pPr marL="457200" indent="-457200">
              <a:spcBef>
                <a:spcPts val="750"/>
              </a:spcBef>
              <a:buAutoNum type="arabicPeriod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Zapíšeme a vyčíslíme chemickou rovnici:</a:t>
            </a:r>
          </a:p>
          <a:p>
            <a:pPr marL="457200" indent="-457200">
              <a:spcBef>
                <a:spcPts val="750"/>
              </a:spcBef>
              <a:buAutoNum type="arabicPeriod"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2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moly 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moly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spcBef>
                <a:spcPts val="750"/>
              </a:spcBef>
              <a:buFont typeface="+mj-lt"/>
              <a:buAutoNum type="arabicPeriod" startAt="2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Zjištěné látková množství přepočteme na hmotnosti nebo objemy látek v reakci: 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(O)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16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M(O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32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g.mol</a:t>
            </a:r>
            <a:r>
              <a:rPr lang="cs-CZ" sz="24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-1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(Mg)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24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M(Mg) = 24 g.mol</a:t>
            </a:r>
            <a:r>
              <a:rPr lang="cs-CZ" sz="24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-1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dirty="0" smtClean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82924"/>
              </p:ext>
            </p:extLst>
          </p:nvPr>
        </p:nvGraphicFramePr>
        <p:xfrm>
          <a:off x="1414463" y="2781300"/>
          <a:ext cx="51879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Rovnice" r:id="rId3" imgW="1993680" imgH="228600" progId="Equation.3">
                  <p:embed/>
                </p:oleObj>
              </mc:Choice>
              <mc:Fallback>
                <p:oleObj name="Rovnice" r:id="rId3" imgW="1993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2781300"/>
                        <a:ext cx="51879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19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Výpočty z chemických rovnic</a:t>
            </a:r>
          </a:p>
        </p:txBody>
      </p:sp>
      <p:sp>
        <p:nvSpPr>
          <p:cNvPr id="2052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99"/>
            <a:ext cx="8229600" cy="4679925"/>
          </a:xfrm>
        </p:spPr>
        <p:txBody>
          <a:bodyPr/>
          <a:lstStyle/>
          <a:p>
            <a:pPr marL="457200" indent="-457200" eaLnBrk="1" hangingPunct="1">
              <a:spcBef>
                <a:spcPts val="750"/>
              </a:spcBef>
              <a:buFont typeface="+mj-lt"/>
              <a:buAutoNum type="arabicPeriod" startAt="3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Pomocí trojčlenky (přímé úměrnosti) vypočítáme, kolik gramů kyslíku se spotřebuje na spálení 1 g hořčíku:</a:t>
            </a:r>
          </a:p>
          <a:p>
            <a:pPr marL="457200" indent="-457200" eaLnBrk="1" hangingPunct="1">
              <a:spcBef>
                <a:spcPts val="750"/>
              </a:spcBef>
              <a:buFont typeface="+mj-lt"/>
              <a:buAutoNum type="arabicPeriod" startAt="3"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 Mg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(2x24g) …………32 g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 g Mg………………………… x g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***********************************</a:t>
            </a:r>
          </a:p>
          <a:p>
            <a:pPr marL="0" indent="0" eaLnBrk="1" hangingPunct="1">
              <a:buNone/>
            </a:pPr>
            <a:endParaRPr lang="cs-CZ" sz="24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spálení 1 g hořčíku potřebujeme            .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dirty="0" smtClean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853667"/>
              </p:ext>
            </p:extLst>
          </p:nvPr>
        </p:nvGraphicFramePr>
        <p:xfrm>
          <a:off x="971600" y="4579519"/>
          <a:ext cx="401796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Rovnice" r:id="rId3" imgW="1841400" imgH="393480" progId="Equation.3">
                  <p:embed/>
                </p:oleObj>
              </mc:Choice>
              <mc:Fallback>
                <p:oleObj name="Rovnice" r:id="rId3" imgW="1841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4579519"/>
                        <a:ext cx="4017963" cy="85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705766"/>
              </p:ext>
            </p:extLst>
          </p:nvPr>
        </p:nvGraphicFramePr>
        <p:xfrm>
          <a:off x="6240785" y="5410327"/>
          <a:ext cx="1152128" cy="52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Rovnice" r:id="rId5" imgW="533160" imgH="241200" progId="Equation.3">
                  <p:embed/>
                </p:oleObj>
              </mc:Choice>
              <mc:Fallback>
                <p:oleObj name="Rovnice" r:id="rId5" imgW="5331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0785" y="5410327"/>
                        <a:ext cx="1152128" cy="521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Výpočty z chemických rovnic</a:t>
            </a:r>
          </a:p>
        </p:txBody>
      </p:sp>
      <p:sp>
        <p:nvSpPr>
          <p:cNvPr id="2052" name="Zástupný symbol pro obsah 2"/>
          <p:cNvSpPr>
            <a:spLocks noGrp="1"/>
          </p:cNvSpPr>
          <p:nvPr>
            <p:ph idx="1"/>
          </p:nvPr>
        </p:nvSpPr>
        <p:spPr>
          <a:xfrm>
            <a:off x="468313" y="2051417"/>
            <a:ext cx="8229600" cy="4257307"/>
          </a:xfrm>
        </p:spPr>
        <p:txBody>
          <a:bodyPr/>
          <a:lstStyle/>
          <a:p>
            <a:pPr marL="457200" indent="-457200" eaLnBrk="1" hangingPunct="1">
              <a:spcBef>
                <a:spcPts val="750"/>
              </a:spcBef>
              <a:buFont typeface="+mj-lt"/>
              <a:buAutoNum type="arabicPeriod" startAt="3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Pomocí trojčlenky (přímé úměrnosti) vypočítáme, kolik litrů kyslíku se spotřebuje na spálení 1 g hořčíku:</a:t>
            </a:r>
          </a:p>
          <a:p>
            <a:pPr marL="457200" indent="-457200" eaLnBrk="1" hangingPunct="1">
              <a:spcBef>
                <a:spcPts val="750"/>
              </a:spcBef>
              <a:buFont typeface="+mj-lt"/>
              <a:buAutoNum type="arabicPeriod" startAt="3"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 Mg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(2x24g) …………22,4 l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 g Mg………………………… x l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***********************************</a:t>
            </a:r>
          </a:p>
          <a:p>
            <a:pPr marL="0" indent="0" eaLnBrk="1" hangingPunct="1">
              <a:buNone/>
            </a:pPr>
            <a:endParaRPr lang="cs-CZ" sz="24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spálení 1 g hořčíku potřebujeme            .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dirty="0" smtClean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93975"/>
              </p:ext>
            </p:extLst>
          </p:nvPr>
        </p:nvGraphicFramePr>
        <p:xfrm>
          <a:off x="874713" y="5013325"/>
          <a:ext cx="4071937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Rovnice" r:id="rId3" imgW="1866600" imgH="393480" progId="Equation.3">
                  <p:embed/>
                </p:oleObj>
              </mc:Choice>
              <mc:Fallback>
                <p:oleObj name="Rovnice" r:id="rId3" imgW="1866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713" y="5013325"/>
                        <a:ext cx="4071937" cy="85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délník 4"/>
          <p:cNvSpPr/>
          <p:nvPr/>
        </p:nvSpPr>
        <p:spPr>
          <a:xfrm>
            <a:off x="468313" y="1220420"/>
            <a:ext cx="8568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Jeden mol libovolného plynu zaujímá za standardních podmínek objem vždy 22,4 dm</a:t>
            </a:r>
            <a:r>
              <a:rPr lang="cs-CZ" sz="24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(litrů).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440287"/>
              </p:ext>
            </p:extLst>
          </p:nvPr>
        </p:nvGraphicFramePr>
        <p:xfrm>
          <a:off x="6126163" y="5872163"/>
          <a:ext cx="12112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Rovnice" r:id="rId5" imgW="583920" imgH="241200" progId="Equation.3">
                  <p:embed/>
                </p:oleObj>
              </mc:Choice>
              <mc:Fallback>
                <p:oleObj name="Rovnice" r:id="rId5" imgW="5839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6163" y="5872163"/>
                        <a:ext cx="12112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4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Výpočty z chemických rovnic</a:t>
            </a:r>
          </a:p>
        </p:txBody>
      </p:sp>
      <p:sp>
        <p:nvSpPr>
          <p:cNvPr id="2052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99"/>
            <a:ext cx="8229600" cy="4679925"/>
          </a:xfrm>
        </p:spPr>
        <p:txBody>
          <a:bodyPr/>
          <a:lstStyle/>
          <a:p>
            <a:pPr marL="0" indent="0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Kolik g uhličitanu sodného vznikne reakcí </a:t>
            </a: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g hydroxidu sodného s oxidem uhličitým? Kolik litrů oxidu uhličitého je v této reakci potřeba?</a:t>
            </a:r>
          </a:p>
          <a:p>
            <a:pPr marL="457200" indent="-457200">
              <a:spcBef>
                <a:spcPts val="750"/>
              </a:spcBef>
              <a:buAutoNum type="arabicPeriod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Zapíšeme a vyčíslíme chemickou rovnici.</a:t>
            </a:r>
          </a:p>
          <a:p>
            <a:pPr marL="457200" indent="-457200">
              <a:spcBef>
                <a:spcPts val="750"/>
              </a:spcBef>
              <a:buFont typeface="+mj-lt"/>
              <a:buAutoNum type="arabicPeriod" startAt="2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Zjištěná látková množství přepočteme na hmotnosti nebo objemy látek v reakci.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Jeden mol libovolného plynu zaujímá za standardních podmínek vždy objem 22,4 dm</a:t>
            </a:r>
            <a:r>
              <a:rPr lang="cs-CZ" sz="24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l).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Pomocí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trojčlenky (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přímé úměrnosti)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vypočítáme potřebná množství v gramech nebo v litrech.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endParaRPr lang="cs-CZ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517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</TotalTime>
  <Words>552</Words>
  <Application>Microsoft Office PowerPoint</Application>
  <PresentationFormat>Předvádění na obrazovce (4:3)</PresentationFormat>
  <Paragraphs>92</Paragraphs>
  <Slides>11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Motiv sady Office</vt:lpstr>
      <vt:lpstr>Rovnice</vt:lpstr>
      <vt:lpstr>Prezentace aplikace PowerPoint</vt:lpstr>
      <vt:lpstr>Prezentace aplikace PowerPoint</vt:lpstr>
      <vt:lpstr>Chemická reakce</vt:lpstr>
      <vt:lpstr>Chemická rovnice</vt:lpstr>
      <vt:lpstr>Hoření hořčíku</vt:lpstr>
      <vt:lpstr>Výpočty z chemických rovnic</vt:lpstr>
      <vt:lpstr>Výpočty z chemických rovnic</vt:lpstr>
      <vt:lpstr>Výpočty z chemických rovnic</vt:lpstr>
      <vt:lpstr>Výpočty z chemických rovnic</vt:lpstr>
      <vt:lpstr>Seznam obrázků:</vt:lpstr>
      <vt:lpstr>Použité zdroje: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267</cp:revision>
  <dcterms:created xsi:type="dcterms:W3CDTF">2012-09-09T15:49:48Z</dcterms:created>
  <dcterms:modified xsi:type="dcterms:W3CDTF">2013-08-28T18:43:55Z</dcterms:modified>
</cp:coreProperties>
</file>