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7"/>
  </p:notesMasterIdLst>
  <p:handoutMasterIdLst>
    <p:handoutMasterId r:id="rId18"/>
  </p:handoutMasterIdLst>
  <p:sldIdLst>
    <p:sldId id="277" r:id="rId2"/>
    <p:sldId id="278" r:id="rId3"/>
    <p:sldId id="292" r:id="rId4"/>
    <p:sldId id="286" r:id="rId5"/>
    <p:sldId id="285" r:id="rId6"/>
    <p:sldId id="293" r:id="rId7"/>
    <p:sldId id="287" r:id="rId8"/>
    <p:sldId id="294" r:id="rId9"/>
    <p:sldId id="295" r:id="rId10"/>
    <p:sldId id="288" r:id="rId11"/>
    <p:sldId id="289" r:id="rId12"/>
    <p:sldId id="296" r:id="rId13"/>
    <p:sldId id="297" r:id="rId14"/>
    <p:sldId id="290" r:id="rId15"/>
    <p:sldId id="291" r:id="rId1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515C6CB-8C8E-414D-8106-E9975CC40DFF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3790F6A-BE17-4AE8-91D1-54B292C39C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639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295C95E-015C-4337-812B-98EF6898BF2D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03A517B-8AE1-4713-96A1-C454185A0C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21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31462-C2B7-4A61-970B-E0388549365B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8057C-0C2A-45B7-8824-4C7B444042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17803-DC84-4A28-A2BE-FA49E206A188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1EF1-425D-4370-B480-8D4EA6BBCE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780DB-3336-4F18-9E9A-B7DFBFC22128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4587-C3C3-4E3A-9D6F-D45689BDC7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6A8EA-F71E-4118-89C2-2F05665C78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D39B-CCA2-4373-BFAC-70128067006C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C2396-9820-4F8D-8B44-555FC4FB38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C943-8196-46DE-A2E8-1D90369E2D45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7FC7-E6A4-42F5-9223-8E6AC8B7BF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895E1-AC55-4874-BC98-E651A88C47E8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C7A1-548E-49ED-835C-A16BD4C861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5B67-F860-4B16-830A-6734751DF62B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DE74D-30EA-4EC1-8C2E-9407DEC9C2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3150-CF21-4152-AB6E-42B47BC0C01F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D340B-45A2-4EDD-8E01-2DA8C20F6A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6D77-FB01-450C-816D-9AB4B34214B6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EAFA1-EAA5-48CF-BC98-F2568B1B43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7BD9-D073-4D2B-9099-A6077C2B69A4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F5C6-E802-4CC4-B90A-4A157EC553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A782A-D808-4037-B631-033742F5FF5E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41170-3DB0-4F1A-9781-C1A6ABB989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F6D479-06AC-4A8B-8E4D-D756FE6187EC}" type="datetimeFigureOut">
              <a:rPr lang="cs-CZ"/>
              <a:pPr>
                <a:defRPr/>
              </a:pPr>
              <a:t>29.8.2013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EF1921-093D-43AA-8C1E-3D07BA3BD3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b="1" dirty="0">
              <a:ea typeface="Calibri" pitchFamily="34" charset="0"/>
              <a:cs typeface="Arial" charset="0"/>
            </a:endParaRPr>
          </a:p>
          <a:p>
            <a:pPr algn="ctr"/>
            <a:r>
              <a:rPr lang="cs-CZ" b="1" dirty="0">
                <a:ea typeface="Calibri" pitchFamily="34" charset="0"/>
                <a:cs typeface="Arial" charset="0"/>
              </a:rPr>
              <a:t> </a:t>
            </a:r>
            <a:r>
              <a:rPr lang="cs-CZ" b="1" dirty="0" smtClean="0">
                <a:ea typeface="Calibri" pitchFamily="34" charset="0"/>
                <a:cs typeface="Arial" charset="0"/>
              </a:rPr>
              <a:t>Vliv chemické vazby na vlastnosti látek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PaedDr. Ivana </a:t>
            </a:r>
            <a:r>
              <a:rPr lang="cs-CZ" dirty="0" err="1">
                <a:solidFill>
                  <a:srgbClr val="000000"/>
                </a:solidFill>
              </a:rPr>
              <a:t>Töpferová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Kovová vazba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zniká mezi velkými soubory stejných </a:t>
            </a:r>
          </a:p>
          <a:p>
            <a:pPr marL="357188" indent="0" eaLnBrk="1" hangingPunct="1"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 nestejných) atomů, které mají nízké elektronegativity a vzájemně se neliší 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kovech tvořících pravidelné krystaly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všechny atomy kovů uvolňují nejslaběji poutané elektrony a stávají se z </a:t>
            </a:r>
            <a:r>
              <a:rPr lang="cs-CZ" sz="2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 kationty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uvolněné valenční elektrony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společně sdíleny, vytvářejí tzv.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elektronový plyn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který se rozprostře v celém prostoru krystalu, elektrony se volně v něm pohybují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příčinou kujnosti, tažnosti i vodivosti kovů</a:t>
            </a:r>
          </a:p>
          <a:p>
            <a:pPr eaLnBrk="1" hangingPunct="1"/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54918" y="404664"/>
            <a:ext cx="8229600" cy="706437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Krystalová mřížka v kovech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1"/>
            <a:ext cx="8229600" cy="5545361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krychlová plošně centrovaná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Elementární buňku tvoří krychle s částicemi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vrcholech a částice ve středu každé stěny.</a:t>
            </a:r>
          </a:p>
          <a:p>
            <a:pPr algn="ctr" eaLnBrk="1" hangingPunct="1">
              <a:buFont typeface="Arial" charset="0"/>
              <a:buNone/>
              <a:tabLst>
                <a:tab pos="1428750" algn="l"/>
              </a:tabLst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hliník, nikl, měď, stříbro, zlato , …</a:t>
            </a:r>
          </a:p>
          <a:p>
            <a:pPr algn="ctr" eaLnBrk="1" hangingPunct="1">
              <a:buFont typeface="Arial" charset="0"/>
              <a:buNone/>
              <a:defRPr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krychlová prostorově centrovaná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Elementární buňku tvoří krychle s částicemi ve vrcholech a částice ve středu krychle.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chrom, sodík, draslík, lithium, železo, …</a:t>
            </a:r>
          </a:p>
          <a:p>
            <a:pPr algn="ctr" eaLnBrk="1" hangingPunct="1">
              <a:buFont typeface="Arial" charset="0"/>
              <a:buNone/>
              <a:defRPr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šesterečná</a:t>
            </a:r>
          </a:p>
          <a:p>
            <a:pPr algn="ctr" eaLnBrk="1" hangingPunct="1">
              <a:buFont typeface="Arial" charset="0"/>
              <a:buNone/>
              <a:tabLst>
                <a:tab pos="1428750" algn="l"/>
              </a:tabLst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berylium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hořčík, titan, kobalt, zinek</a:t>
            </a: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0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Krystalová mřížka v kovech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4" name="Picture 6" descr="str 149 krystalové mřížk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8184" r="48436" b="61948"/>
          <a:stretch/>
        </p:blipFill>
        <p:spPr bwMode="auto">
          <a:xfrm>
            <a:off x="397796" y="1717897"/>
            <a:ext cx="4481797" cy="20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tr 149 krystalové mřížk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35723" r="49489" b="34447"/>
          <a:stretch/>
        </p:blipFill>
        <p:spPr bwMode="auto">
          <a:xfrm>
            <a:off x="457200" y="4277025"/>
            <a:ext cx="4161989" cy="19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tr 149 krystalové mřížk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63487" r="49612" b="5386"/>
          <a:stretch/>
        </p:blipFill>
        <p:spPr bwMode="auto">
          <a:xfrm>
            <a:off x="4355976" y="2766964"/>
            <a:ext cx="4330824" cy="221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678593" y="5960546"/>
            <a:ext cx="32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 7, 8, 9  Krystalové mřížky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7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141" r="685" b="6393"/>
          <a:stretch/>
        </p:blipFill>
        <p:spPr>
          <a:xfrm>
            <a:off x="323528" y="260648"/>
            <a:ext cx="8662294" cy="604867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9512" y="6309319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 </a:t>
            </a:r>
            <a:r>
              <a:rPr lang="cs-CZ" dirty="0" smtClean="0"/>
              <a:t>10</a:t>
            </a:r>
            <a:r>
              <a:rPr lang="cs-CZ" dirty="0" smtClean="0"/>
              <a:t>  </a:t>
            </a:r>
            <a:r>
              <a:rPr lang="cs-CZ" dirty="0" smtClean="0"/>
              <a:t>Krystalové mřížky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4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1, 2</a:t>
            </a:r>
            <a:r>
              <a:rPr lang="cs-CZ" sz="200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00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3, 10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 Ivana Töpferová</a:t>
            </a:r>
          </a:p>
          <a:p>
            <a:pPr marL="0" indent="0"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4  </a:t>
            </a:r>
            <a:r>
              <a:rPr lang="cs-CZ" sz="2000" dirty="0" err="1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NaCl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Zdroj: </a:t>
            </a:r>
            <a:r>
              <a:rPr lang="cs-CZ" sz="2000" dirty="0" err="1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29.5.2009 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22.8.2013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http://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upload.wikimedia.org/wikipedia/commons/thumb/7/7c/Selpologne.jpg/658px-Selpologne.jpg</a:t>
            </a:r>
          </a:p>
          <a:p>
            <a:pPr marL="0" indent="0"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5 </a:t>
            </a:r>
            <a:r>
              <a:rPr lang="cs-CZ" sz="2000" dirty="0" err="1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NaCl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Zdroj: www.metafysica.nl 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22.8.2013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  <a:endParaRPr lang="cs-CZ" sz="2000" dirty="0" smtClean="0"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Verdana" pitchFamily="34" charset="0"/>
              </a:rPr>
              <a:t>http://www.metafysica.nl/turing/nacl_complex_motif_2.gif</a:t>
            </a:r>
            <a:endParaRPr lang="cs-CZ" sz="2000" dirty="0" smtClean="0">
              <a:latin typeface="Verdana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Diamant. 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Zdroj: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www.aldebaran.cz 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22.8.2013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www.aldebaran.cz/bulletin/2008_08/mrizDiamant.jpg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7, 8 9  Krystalové mřížky. 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Zdroj: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www.tch2.estranky.cz. 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23.8.2013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://www.tch2.estranky.cz/img/original/8/str-149-krystalove-mrizky.jpg</a:t>
            </a:r>
          </a:p>
          <a:p>
            <a:pPr>
              <a:buFont typeface="Arial" charset="0"/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8992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MACH, J., PLUCKOVÁ, I., ŠIBOR, J. </a:t>
            </a:r>
            <a:r>
              <a:rPr lang="cs-CZ" sz="2000" i="1" dirty="0" smtClean="0">
                <a:latin typeface="Verdana" pitchFamily="34" charset="0"/>
              </a:rPr>
              <a:t>Chemie pro 8. ročník. Úvod do obecné a anorganické chemie</a:t>
            </a:r>
            <a:r>
              <a:rPr lang="cs-CZ" sz="2000" dirty="0" smtClean="0">
                <a:latin typeface="Verdana" pitchFamily="34" charset="0"/>
              </a:rPr>
              <a:t>. Brno: NOVÁ ŠKOLA, s.r.o., 2010. ISBN 978-80-7289-133-7.</a:t>
            </a:r>
          </a:p>
          <a:p>
            <a:r>
              <a:rPr lang="cs-CZ" sz="2000" dirty="0" smtClean="0">
                <a:latin typeface="Verdana" pitchFamily="34" charset="0"/>
              </a:rPr>
              <a:t>ŠKODA, J., DOULÍK, P. </a:t>
            </a:r>
            <a:r>
              <a:rPr lang="cs-CZ" sz="2000" i="1" dirty="0" smtClean="0">
                <a:latin typeface="Verdana" pitchFamily="34" charset="0"/>
              </a:rPr>
              <a:t>Chemie 8 učebnice pro základní školy a víceletá gymnázia. Plzeň: </a:t>
            </a:r>
            <a:r>
              <a:rPr lang="cs-CZ" sz="2000" i="1" dirty="0" err="1" smtClean="0">
                <a:latin typeface="Verdana" pitchFamily="34" charset="0"/>
              </a:rPr>
              <a:t>Fraus</a:t>
            </a:r>
            <a:r>
              <a:rPr lang="cs-CZ" sz="2000" i="1" dirty="0" smtClean="0">
                <a:latin typeface="Verdana" pitchFamily="34" charset="0"/>
              </a:rPr>
              <a:t>, 1.vydání, 2006. ISBN 80-7238-442-2.</a:t>
            </a:r>
          </a:p>
          <a:p>
            <a:r>
              <a:rPr lang="cs-CZ" sz="2000" dirty="0">
                <a:latin typeface="Verdana" pitchFamily="34" charset="0"/>
              </a:rPr>
              <a:t>FLEMR, V., DUŠEK, B. </a:t>
            </a:r>
            <a:r>
              <a:rPr lang="cs-CZ" sz="2000" i="1" dirty="0">
                <a:latin typeface="Verdana" pitchFamily="34" charset="0"/>
              </a:rPr>
              <a:t>Chemie I pro gymnázia (obecná anorganická chemie). </a:t>
            </a:r>
            <a:r>
              <a:rPr lang="cs-CZ" sz="2000" dirty="0">
                <a:latin typeface="Verdana" pitchFamily="34" charset="0"/>
              </a:rPr>
              <a:t>Praha. SPN, a.s., 2001. ISBN 80-7235-147-8.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BANÝR, J., BENEŠ, P. A KOLEKTIV. 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Chemie pro střední školy.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Praha: SPN, a.s., 1995. ISBN 80-85937-11-5.</a:t>
            </a:r>
          </a:p>
          <a:p>
            <a:pPr marL="0" indent="0">
              <a:buNone/>
            </a:pPr>
            <a:endParaRPr lang="cs-CZ" sz="2000" i="1" dirty="0" smtClean="0">
              <a:latin typeface="Verdana" pitchFamily="34" charset="0"/>
            </a:endParaRPr>
          </a:p>
          <a:p>
            <a:pPr>
              <a:buNone/>
            </a:pPr>
            <a:endParaRPr lang="cs-CZ" sz="20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908050"/>
            <a:ext cx="7161213" cy="3578225"/>
          </a:xfrm>
        </p:spPr>
        <p:txBody>
          <a:bodyPr rtlCol="0">
            <a:normAutofit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Anotace: </a:t>
            </a:r>
            <a:r>
              <a:rPr lang="cs-CZ" sz="2000" dirty="0" smtClean="0"/>
              <a:t> </a:t>
            </a:r>
            <a:r>
              <a:rPr lang="cs-CZ" sz="2000" i="1" dirty="0" smtClean="0"/>
              <a:t>výuková prezentace v prvním ročníku studia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Předmět:</a:t>
            </a:r>
            <a:r>
              <a:rPr lang="cs-CZ" sz="2000" dirty="0" smtClean="0"/>
              <a:t> </a:t>
            </a:r>
            <a:r>
              <a:rPr lang="cs-CZ" sz="2000" i="1" dirty="0" smtClean="0"/>
              <a:t>chemie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Ročník: </a:t>
            </a:r>
            <a:r>
              <a:rPr lang="cs-CZ" sz="2000" i="1" dirty="0"/>
              <a:t>I. ročník SŠ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Tematický </a:t>
            </a:r>
            <a:r>
              <a:rPr lang="cs-CZ" sz="2000" b="1" dirty="0"/>
              <a:t>celek</a:t>
            </a:r>
            <a:r>
              <a:rPr lang="cs-CZ" sz="2000" b="1" dirty="0" smtClean="0"/>
              <a:t>: </a:t>
            </a:r>
            <a:r>
              <a:rPr lang="cs-CZ" sz="2000" i="1" dirty="0" smtClean="0"/>
              <a:t>obecná chemie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Klíčová slova: </a:t>
            </a:r>
            <a:r>
              <a:rPr lang="cs-CZ" sz="2000" i="1" dirty="0" smtClean="0"/>
              <a:t>látky, prvky, sloučeniny, ionty, iontová vazba, kovová vazba, krystalové mřížky v kovech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Forma:</a:t>
            </a:r>
            <a:r>
              <a:rPr lang="cs-CZ" sz="2000" dirty="0"/>
              <a:t> </a:t>
            </a:r>
            <a:r>
              <a:rPr lang="cs-CZ" sz="2000" i="1" dirty="0" smtClean="0"/>
              <a:t>vysvětlování</a:t>
            </a:r>
            <a:r>
              <a:rPr lang="cs-CZ" sz="2000" dirty="0"/>
              <a:t>	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Datum vytvoření: </a:t>
            </a:r>
            <a:r>
              <a:rPr lang="cs-CZ" sz="2000" i="1" dirty="0" smtClean="0"/>
              <a:t>22. </a:t>
            </a:r>
            <a:r>
              <a:rPr lang="cs-CZ" sz="2000" i="1" dirty="0"/>
              <a:t>8</a:t>
            </a:r>
            <a:r>
              <a:rPr lang="cs-CZ" sz="2000" i="1" dirty="0" smtClean="0"/>
              <a:t>. 2013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84213" y="1700213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Chemická vazba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6013" y="3886200"/>
            <a:ext cx="7056437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500" dirty="0">
                <a:solidFill>
                  <a:schemeClr val="tx1"/>
                </a:solidFill>
                <a:latin typeface="Verdana" pitchFamily="34" charset="0"/>
              </a:rPr>
              <a:t>v</a:t>
            </a: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ětšina chemických látek obsahuje atomy vázané do molekul nebo krystalů</a:t>
            </a:r>
          </a:p>
        </p:txBody>
      </p:sp>
    </p:spTree>
    <p:extLst>
      <p:ext uri="{BB962C8B-B14F-4D97-AF65-F5344CB8AC3E}">
        <p14:creationId xmlns:p14="http://schemas.microsoft.com/office/powerpoint/2010/main" val="47969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Opakování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Určete, jaký typ vazby je mezi atomy v daných molekulách: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CaO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HCl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O,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NaCl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HF,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00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Prvky a sloučeniny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229600" cy="540060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prvek</a:t>
            </a:r>
            <a:r>
              <a:rPr lang="cs-CZ" sz="2400" dirty="0" smtClean="0">
                <a:latin typeface="Verdana" pitchFamily="34" charset="0"/>
              </a:rPr>
              <a:t> = chemicky čistá látka složená z atomů se stejným protonovým číslem (např. </a:t>
            </a:r>
            <a:r>
              <a:rPr lang="cs-CZ" sz="2400" dirty="0" err="1" smtClean="0">
                <a:latin typeface="Verdana" pitchFamily="34" charset="0"/>
              </a:rPr>
              <a:t>Fe</a:t>
            </a:r>
            <a:r>
              <a:rPr lang="cs-CZ" sz="2400" dirty="0" smtClean="0">
                <a:latin typeface="Verdana" pitchFamily="34" charset="0"/>
              </a:rPr>
              <a:t>,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, S</a:t>
            </a:r>
            <a:r>
              <a:rPr lang="cs-CZ" sz="2400" baseline="-25000" dirty="0" smtClean="0">
                <a:latin typeface="Verdana" pitchFamily="34" charset="0"/>
              </a:rPr>
              <a:t>8 </a:t>
            </a:r>
            <a:r>
              <a:rPr lang="cs-CZ" sz="2400" dirty="0" smtClean="0">
                <a:latin typeface="Verdana" pitchFamily="34" charset="0"/>
              </a:rPr>
              <a:t>...)</a:t>
            </a:r>
          </a:p>
          <a:p>
            <a:pPr eaLnBrk="1" hangingPunct="1">
              <a:buNone/>
            </a:pPr>
            <a:r>
              <a:rPr lang="cs-CZ" sz="2400" dirty="0" smtClean="0">
                <a:latin typeface="Verdana" pitchFamily="34" charset="0"/>
              </a:rPr>
              <a:t>   - každý prvek je popsán českým a mezinárodním názvem, značkou, protonovým číslem.</a:t>
            </a:r>
          </a:p>
          <a:p>
            <a:pPr eaLnBrk="1" hangingPunct="1">
              <a:buNone/>
            </a:pPr>
            <a:r>
              <a:rPr lang="cs-CZ" sz="2400" dirty="0" smtClean="0">
                <a:latin typeface="Verdana" pitchFamily="34" charset="0"/>
              </a:rPr>
              <a:t>   </a:t>
            </a:r>
          </a:p>
          <a:p>
            <a:pPr eaLnBrk="1" hangingPunct="1"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/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sloučenina</a:t>
            </a:r>
            <a:r>
              <a:rPr lang="cs-CZ" sz="2400" dirty="0" smtClean="0">
                <a:latin typeface="Verdana" pitchFamily="34" charset="0"/>
              </a:rPr>
              <a:t> = chemicky čistá látka tvořená molekulami sloučenými ze dvou a více atomů různých prvků (např.CO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, </a:t>
            </a:r>
            <a:r>
              <a:rPr lang="cs-CZ" sz="2400" dirty="0" err="1" smtClean="0">
                <a:latin typeface="Verdana" pitchFamily="34" charset="0"/>
              </a:rPr>
              <a:t>NaCl</a:t>
            </a:r>
            <a:r>
              <a:rPr lang="cs-CZ" sz="2400" dirty="0" smtClean="0">
                <a:latin typeface="Verdana" pitchFamily="34" charset="0"/>
              </a:rPr>
              <a:t>,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SO</a:t>
            </a:r>
            <a:r>
              <a:rPr lang="cs-CZ" sz="2400" baseline="-25000" dirty="0" smtClean="0">
                <a:latin typeface="Verdana" pitchFamily="34" charset="0"/>
              </a:rPr>
              <a:t>4</a:t>
            </a:r>
            <a:r>
              <a:rPr lang="cs-CZ" sz="2400" dirty="0" smtClean="0">
                <a:latin typeface="Verdana" pitchFamily="34" charset="0"/>
              </a:rPr>
              <a:t> ...)</a:t>
            </a:r>
          </a:p>
          <a:p>
            <a:pPr eaLnBrk="1" hangingPunct="1">
              <a:buNone/>
            </a:pPr>
            <a:r>
              <a:rPr lang="cs-CZ" sz="2400" dirty="0" smtClean="0">
                <a:latin typeface="Verdana" pitchFamily="34" charset="0"/>
              </a:rPr>
              <a:t>   - každá sloučenina je popsána českým názvem, chemickým vzorcem.</a:t>
            </a:r>
          </a:p>
          <a:p>
            <a:pPr eaLnBrk="1" hangingPunct="1">
              <a:buNone/>
            </a:pPr>
            <a:endParaRPr lang="cs-CZ" sz="2800" dirty="0" smtClean="0"/>
          </a:p>
        </p:txBody>
      </p:sp>
      <p:pic>
        <p:nvPicPr>
          <p:cNvPr id="3074" name="Picture 2" descr="C:\Ivana\DUM foto\P927008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5260" y="2567849"/>
            <a:ext cx="1656184" cy="124176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21261" y="3424854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 1  Křemík</a:t>
            </a:r>
            <a:endParaRPr lang="cs-CZ" dirty="0"/>
          </a:p>
        </p:txBody>
      </p:sp>
      <p:pic>
        <p:nvPicPr>
          <p:cNvPr id="3077" name="Picture 5" descr="C:\Ivana\DUM foto\P927009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359207"/>
            <a:ext cx="1920379" cy="1247437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79912" y="6237312"/>
            <a:ext cx="22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 2 CuSO</a:t>
            </a:r>
            <a:r>
              <a:rPr lang="cs-CZ" baseline="-25000" dirty="0" smtClean="0"/>
              <a:t>4</a:t>
            </a:r>
            <a:r>
              <a:rPr lang="cs-CZ" dirty="0" smtClean="0"/>
              <a:t>.5H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Vznik iontů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323529" y="1417638"/>
            <a:ext cx="4324324" cy="4819674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Vznik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kationtu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eaLnBrk="1" hangingPunct="1">
              <a:buFont typeface="Arial" charset="0"/>
              <a:buNone/>
              <a:defRPr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  -  e</a:t>
            </a:r>
            <a:r>
              <a:rPr lang="cs-CZ" sz="2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kation</a:t>
            </a:r>
          </a:p>
          <a:p>
            <a:pPr eaLnBrk="1" hangingPunct="1">
              <a:buFont typeface="Arial" charset="0"/>
              <a:buNone/>
              <a:defRPr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průběhu chemické reakce dojde k odtržení jednoho nebo více elektronů z valenční vrstvy atomu a vznikne částice s kladným nábojem.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Vznikají z atomů kovů a vodíku.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4"/>
          </p:nvPr>
        </p:nvSpPr>
        <p:spPr>
          <a:xfrm>
            <a:off x="4647852" y="1417638"/>
            <a:ext cx="4041775" cy="4819674"/>
          </a:xfrm>
        </p:spPr>
        <p:txBody>
          <a:bodyPr/>
          <a:lstStyle/>
          <a:p>
            <a:pPr>
              <a:buNone/>
              <a:defRPr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Vznik </a:t>
            </a:r>
            <a:r>
              <a:rPr lang="cs-CZ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aniontu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  <a:defRPr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  <a:defRPr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</a:t>
            </a:r>
            <a:r>
              <a:rPr lang="cs-CZ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anion</a:t>
            </a:r>
          </a:p>
          <a:p>
            <a:pPr>
              <a:buNone/>
              <a:defRPr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  <a:defRPr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průběhu chemické reakce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může atom přijmout jeden nebo více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elektronů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valenční vrstvy a vznikne částice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záporným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nábojem.</a:t>
            </a:r>
          </a:p>
          <a:p>
            <a:pPr marL="0" indent="0">
              <a:buNone/>
              <a:defRPr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Vznikají z atomů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nekovů.</a:t>
            </a:r>
            <a:endParaRPr lang="cs-CZ" sz="2800" baseline="30000" dirty="0"/>
          </a:p>
          <a:p>
            <a:pPr>
              <a:buNone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67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Iontové sloučeniny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40630" y="1417092"/>
            <a:ext cx="8229600" cy="4925144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sloučeniny, kde jsou částice vázány iontovou vazbou</a:t>
            </a:r>
          </a:p>
          <a:p>
            <a:pPr defTabSz="1014413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částice (kationty a anionty) na sebe působí elektrostatickými silami </a:t>
            </a:r>
          </a:p>
          <a:p>
            <a:pPr defTabSz="1014413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látky složené z atomů s výrazně se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lišícími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hodnotami elektronegativit</a:t>
            </a:r>
          </a:p>
          <a:p>
            <a:pPr defTabSz="1014413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mají vysoké teploty tání a varu – za pokojové teploty jsou to pevné látky</a:t>
            </a:r>
          </a:p>
          <a:p>
            <a:pPr eaLnBrk="1" hangingPunct="1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rozpustné ve vodě, nerozpustné </a:t>
            </a:r>
          </a:p>
          <a:p>
            <a:pPr marL="357188" indent="-357188" defTabSz="900113" eaLnBrk="1" hangingPunct="1"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v organických rozpouštědlech</a:t>
            </a:r>
          </a:p>
          <a:p>
            <a:pPr eaLnBrk="1" hangingPunct="1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roztoky iontových látek vedou elektrický proud</a:t>
            </a:r>
          </a:p>
          <a:p>
            <a:pPr eaLnBrk="1" hangingPunct="1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často tvoří krystaly</a:t>
            </a:r>
          </a:p>
          <a:p>
            <a:pPr eaLnBrk="1" hangingPunct="1"/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Iontové sloučeniny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40630" y="1417092"/>
            <a:ext cx="8229600" cy="4925144"/>
          </a:xfrm>
        </p:spPr>
        <p:txBody>
          <a:bodyPr/>
          <a:lstStyle/>
          <a:p>
            <a:pPr eaLnBrk="1" hangingPunct="1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různé soli, např.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NaCl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CaF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0252"/>
            <a:ext cx="2757766" cy="3677020"/>
          </a:xfrm>
          <a:prstGeom prst="rect">
            <a:avLst/>
          </a:prstGeom>
        </p:spPr>
      </p:pic>
      <p:pic>
        <p:nvPicPr>
          <p:cNvPr id="1026" name="Picture 2" descr="Selpolog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72" y="4725144"/>
            <a:ext cx="2027796" cy="184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5984381"/>
            <a:ext cx="19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 3, 4, 5 </a:t>
            </a:r>
            <a:r>
              <a:rPr lang="cs-CZ" dirty="0" err="1" smtClean="0"/>
              <a:t>NaCl</a:t>
            </a:r>
            <a:endParaRPr lang="cs-CZ" dirty="0"/>
          </a:p>
        </p:txBody>
      </p:sp>
      <p:pic>
        <p:nvPicPr>
          <p:cNvPr id="1028" name="Picture 4" descr="http://www.metafysica.nl/turing/nacl_complex_motif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68" y="2200252"/>
            <a:ext cx="3525541" cy="238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 s kovalentní vazbou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40630" y="1417092"/>
            <a:ext cx="8229600" cy="4925144"/>
          </a:xfrm>
        </p:spPr>
        <p:txBody>
          <a:bodyPr/>
          <a:lstStyle/>
          <a:p>
            <a:pPr defTabSz="1014413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látky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složené z atomů s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podobnými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hodnotami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elektronegativit</a:t>
            </a:r>
          </a:p>
          <a:p>
            <a:pPr defTabSz="1014413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ovalentní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vazba je tvořena současným sdílením elektronů dvěma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atomy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1014413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mají malé teploty tání a varu – za pokojové teploty jsou to pevné látky</a:t>
            </a:r>
          </a:p>
          <a:p>
            <a:pPr eaLnBrk="1" hangingPunct="1"/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nerozpustné ve vodě, rozpustné </a:t>
            </a:r>
          </a:p>
          <a:p>
            <a:pPr marL="0" indent="0" eaLnBrk="1" hangingPunct="1">
              <a:spcBef>
                <a:spcPts val="0"/>
              </a:spcBef>
              <a:buNone/>
              <a:tabLst>
                <a:tab pos="357188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organických rozpouštědlech</a:t>
            </a:r>
          </a:p>
          <a:p>
            <a:pPr eaLnBrk="1" hangingPunct="1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kapalném skupenství nevedou</a:t>
            </a:r>
          </a:p>
          <a:p>
            <a:pPr marL="0" indent="0" eaLnBrk="1" hangingPunct="1">
              <a:spcBef>
                <a:spcPts val="0"/>
              </a:spcBef>
              <a:buNone/>
              <a:tabLst>
                <a:tab pos="357188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elektrický proud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např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diamant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Mříž diaman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93096"/>
            <a:ext cx="2049140" cy="204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62353" y="5972904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 6 diamant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547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</TotalTime>
  <Words>692</Words>
  <Application>Microsoft Office PowerPoint</Application>
  <PresentationFormat>Předvádění na obrazovce (4:3)</PresentationFormat>
  <Paragraphs>102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Motiv sady Office</vt:lpstr>
      <vt:lpstr>Prezentace aplikace PowerPoint</vt:lpstr>
      <vt:lpstr>Prezentace aplikace PowerPoint</vt:lpstr>
      <vt:lpstr>Chemická vazba</vt:lpstr>
      <vt:lpstr>Opakování</vt:lpstr>
      <vt:lpstr>Prvky a sloučeniny</vt:lpstr>
      <vt:lpstr>Vznik iontů</vt:lpstr>
      <vt:lpstr>Iontové sloučeniny</vt:lpstr>
      <vt:lpstr>Iontové sloučeniny</vt:lpstr>
      <vt:lpstr>Sloučeniny s kovalentní vazbou</vt:lpstr>
      <vt:lpstr>Kovová vazba</vt:lpstr>
      <vt:lpstr>Krystalová mřížka v kovech</vt:lpstr>
      <vt:lpstr>Krystalová mřížka v kovech</vt:lpstr>
      <vt:lpstr>Prezentace aplikace PowerPoint</vt:lpstr>
      <vt:lpstr>Seznam obrázků:</vt:lpstr>
      <vt:lpstr>Použité zdroje: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204</cp:revision>
  <dcterms:created xsi:type="dcterms:W3CDTF">2012-09-09T15:49:48Z</dcterms:created>
  <dcterms:modified xsi:type="dcterms:W3CDTF">2013-08-29T05:03:09Z</dcterms:modified>
</cp:coreProperties>
</file>