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8" r:id="rId3"/>
    <p:sldId id="306" r:id="rId4"/>
    <p:sldId id="298" r:id="rId5"/>
    <p:sldId id="308" r:id="rId6"/>
    <p:sldId id="299" r:id="rId7"/>
    <p:sldId id="307" r:id="rId8"/>
    <p:sldId id="300" r:id="rId9"/>
    <p:sldId id="302" r:id="rId10"/>
    <p:sldId id="316" r:id="rId11"/>
    <p:sldId id="303" r:id="rId12"/>
    <p:sldId id="310" r:id="rId13"/>
    <p:sldId id="312" r:id="rId14"/>
    <p:sldId id="313" r:id="rId15"/>
    <p:sldId id="314" r:id="rId16"/>
    <p:sldId id="31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89408" autoAdjust="0"/>
  </p:normalViewPr>
  <p:slideViewPr>
    <p:cSldViewPr>
      <p:cViewPr varScale="1">
        <p:scale>
          <a:sx n="63" d="100"/>
          <a:sy n="63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515C6CB-8C8E-414D-8106-E9975CC40DFF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790F6A-BE17-4AE8-91D1-54B292C39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639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295C95E-015C-4337-812B-98EF6898BF2D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03A517B-8AE1-4713-96A1-C454185A0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1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1462-C2B7-4A61-970B-E0388549365B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057C-0C2A-45B7-8824-4C7B444042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7803-DC84-4A28-A2BE-FA49E206A188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1EF1-425D-4370-B480-8D4EA6BBC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780DB-3336-4F18-9E9A-B7DFBFC22128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4587-C3C3-4E3A-9D6F-D45689BDC7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A8EA-F71E-4118-89C2-2F05665C7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D39B-CCA2-4373-BFAC-70128067006C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2396-9820-4F8D-8B44-555FC4FB3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C943-8196-46DE-A2E8-1D90369E2D45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7FC7-E6A4-42F5-9223-8E6AC8B7B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95E1-AC55-4874-BC98-E651A88C47E8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C7A1-548E-49ED-835C-A16BD4C86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5B67-F860-4B16-830A-6734751DF62B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E74D-30EA-4EC1-8C2E-9407DEC9C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3150-CF21-4152-AB6E-42B47BC0C01F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340B-45A2-4EDD-8E01-2DA8C20F6A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6D77-FB01-450C-816D-9AB4B34214B6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AFA1-EAA5-48CF-BC98-F2568B1B43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7BD9-D073-4D2B-9099-A6077C2B69A4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F5C6-E802-4CC4-B90A-4A157EC55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782A-D808-4037-B631-033742F5FF5E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1170-3DB0-4F1A-9781-C1A6ABB98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6D479-06AC-4A8B-8E4D-D756FE6187EC}" type="datetimeFigureOut">
              <a:rPr lang="cs-CZ"/>
              <a:pPr>
                <a:defRPr/>
              </a:pPr>
              <a:t>27.8.2013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EF1921-093D-43AA-8C1E-3D07BA3BD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pBfQbhWGyFU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b="1" dirty="0">
              <a:ea typeface="Calibri" pitchFamily="34" charset="0"/>
              <a:cs typeface="Arial" charset="0"/>
            </a:endParaRPr>
          </a:p>
          <a:p>
            <a:pPr algn="ctr"/>
            <a:r>
              <a:rPr lang="cs-CZ" b="1" dirty="0">
                <a:ea typeface="Calibri" pitchFamily="34" charset="0"/>
                <a:cs typeface="Arial" charset="0"/>
              </a:rPr>
              <a:t> </a:t>
            </a:r>
            <a:r>
              <a:rPr lang="cs-CZ" b="1" smtClean="0">
                <a:ea typeface="Calibri" pitchFamily="34" charset="0"/>
                <a:cs typeface="Arial" charset="0"/>
              </a:rPr>
              <a:t>Chemická vazba</a:t>
            </a:r>
            <a:endParaRPr lang="cs-CZ" b="1" dirty="0" smtClean="0">
              <a:ea typeface="Calibri" pitchFamily="34" charset="0"/>
              <a:cs typeface="Arial" charset="0"/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PaedDr. Ivana </a:t>
            </a:r>
            <a:r>
              <a:rPr lang="cs-CZ" dirty="0" err="1">
                <a:solidFill>
                  <a:srgbClr val="000000"/>
                </a:solidFill>
              </a:rPr>
              <a:t>Töpferová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Donor akceptorová vazba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Pokus: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reakce amoniaku s chlorovodíkem za vzniku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c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hloridu amonného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81128"/>
              </p:ext>
            </p:extLst>
          </p:nvPr>
        </p:nvGraphicFramePr>
        <p:xfrm>
          <a:off x="352635" y="2745906"/>
          <a:ext cx="8438730" cy="3545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ChemSketch" r:id="rId4" imgW="3486960" imgH="1465920" progId="ACD.ChemSketch.20">
                  <p:embed/>
                </p:oleObj>
              </mc:Choice>
              <mc:Fallback>
                <p:oleObj name="ChemSketch" r:id="rId4" imgW="3486960" imgH="1465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2635" y="2745906"/>
                        <a:ext cx="8438730" cy="3545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5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Typy chemických vazeb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768" y="1556792"/>
            <a:ext cx="8229600" cy="452361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počtu </a:t>
            </a:r>
            <a:r>
              <a:rPr lang="pl-P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vazebných elektronových párů mezi stejnými nebo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různými vazebnými partnery:</a:t>
            </a:r>
          </a:p>
          <a:p>
            <a:pPr marL="514350" indent="-51435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jednoduchá</a:t>
            </a:r>
          </a:p>
          <a:p>
            <a:pPr marL="514350" indent="-51435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dvojná</a:t>
            </a:r>
          </a:p>
          <a:p>
            <a:pPr marL="514350" indent="-51435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rojná</a:t>
            </a:r>
          </a:p>
          <a:p>
            <a:pPr marL="0" indent="0" eaLnBrk="1" fontAlgn="auto" hangingPunct="1">
              <a:spcBef>
                <a:spcPts val="750"/>
              </a:spcBef>
              <a:spcAft>
                <a:spcPts val="0"/>
              </a:spcAft>
              <a:buNone/>
              <a:defRPr/>
            </a:pPr>
            <a:endParaRPr lang="cs-CZ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Vaznost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číslo, které udává, kolik kovalentních vazeb s jinými atomy daný atom vytváří.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087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Chemická vazba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  <a:tabLst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molekuly vodíku</a:t>
            </a:r>
          </a:p>
          <a:p>
            <a:pPr marL="0" indent="0">
              <a:buNone/>
              <a:tabLst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  +  H  → H − H	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242252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	</a:t>
            </a:r>
          </a:p>
          <a:p>
            <a:pPr marL="0" indent="0">
              <a:buNone/>
              <a:tabLst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molekuly kyslíku</a:t>
            </a: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+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→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(O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242252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cs-CZ" sz="2400" baseline="-25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molekuly chlorovodíku</a:t>
            </a: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   +       | →  H – Cl </a:t>
            </a: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volný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elektron</a:t>
            </a: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− vazebný elektronový pár</a:t>
            </a: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66578"/>
              </p:ext>
            </p:extLst>
          </p:nvPr>
        </p:nvGraphicFramePr>
        <p:xfrm>
          <a:off x="609600" y="3328988"/>
          <a:ext cx="3492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" name="Rovnice" r:id="rId3" imgW="152280" imgH="241200" progId="Equation.3">
                  <p:embed/>
                </p:oleObj>
              </mc:Choice>
              <mc:Fallback>
                <p:oleObj name="Rovnice" r:id="rId3" imgW="152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328988"/>
                        <a:ext cx="349250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14842"/>
              </p:ext>
            </p:extLst>
          </p:nvPr>
        </p:nvGraphicFramePr>
        <p:xfrm>
          <a:off x="1791835" y="3314700"/>
          <a:ext cx="3508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" name="Rovnice" r:id="rId5" imgW="152280" imgH="241200" progId="Equation.3">
                  <p:embed/>
                </p:oleObj>
              </mc:Choice>
              <mc:Fallback>
                <p:oleObj name="Rovnice" r:id="rId5" imgW="152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1835" y="3314700"/>
                        <a:ext cx="350838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392678"/>
              </p:ext>
            </p:extLst>
          </p:nvPr>
        </p:nvGraphicFramePr>
        <p:xfrm>
          <a:off x="2704167" y="3328988"/>
          <a:ext cx="1017831" cy="58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" name="Rovnice" r:id="rId7" imgW="419040" imgH="241200" progId="Equation.3">
                  <p:embed/>
                </p:oleObj>
              </mc:Choice>
              <mc:Fallback>
                <p:oleObj name="Rovnice" r:id="rId7" imgW="4190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4167" y="3328988"/>
                        <a:ext cx="1017831" cy="580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017366"/>
              </p:ext>
            </p:extLst>
          </p:nvPr>
        </p:nvGraphicFramePr>
        <p:xfrm>
          <a:off x="1631202" y="4688355"/>
          <a:ext cx="494743" cy="424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" name="Rovnice" r:id="rId9" imgW="279360" imgH="241200" progId="Equation.3">
                  <p:embed/>
                </p:oleObj>
              </mc:Choice>
              <mc:Fallback>
                <p:oleObj name="Rovnice" r:id="rId9" imgW="279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31202" y="4688355"/>
                        <a:ext cx="494743" cy="424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528900"/>
              </p:ext>
            </p:extLst>
          </p:nvPr>
        </p:nvGraphicFramePr>
        <p:xfrm>
          <a:off x="512248" y="5634292"/>
          <a:ext cx="264142" cy="30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" name="Rovnice" r:id="rId11" imgW="88560" imgH="101520" progId="Equation.3">
                  <p:embed/>
                </p:oleObj>
              </mc:Choice>
              <mc:Fallback>
                <p:oleObj name="Rovnice" r:id="rId11" imgW="88560" imgH="101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2248" y="5634292"/>
                        <a:ext cx="264142" cy="30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815530"/>
              </p:ext>
            </p:extLst>
          </p:nvPr>
        </p:nvGraphicFramePr>
        <p:xfrm>
          <a:off x="766748" y="4761479"/>
          <a:ext cx="264142" cy="30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" name="Rovnice" r:id="rId13" imgW="88560" imgH="101520" progId="Equation.3">
                  <p:embed/>
                </p:oleObj>
              </mc:Choice>
              <mc:Fallback>
                <p:oleObj name="Rovnice" r:id="rId13" imgW="88560" imgH="101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6748" y="4761479"/>
                        <a:ext cx="264142" cy="30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836591"/>
              </p:ext>
            </p:extLst>
          </p:nvPr>
        </p:nvGraphicFramePr>
        <p:xfrm>
          <a:off x="1219992" y="2122722"/>
          <a:ext cx="264142" cy="30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" name="Rovnice" r:id="rId14" imgW="88560" imgH="101520" progId="Equation.3">
                  <p:embed/>
                </p:oleObj>
              </mc:Choice>
              <mc:Fallback>
                <p:oleObj name="Rovnice" r:id="rId14" imgW="88560" imgH="101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19992" y="2122722"/>
                        <a:ext cx="264142" cy="30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961349"/>
              </p:ext>
            </p:extLst>
          </p:nvPr>
        </p:nvGraphicFramePr>
        <p:xfrm>
          <a:off x="766748" y="2122722"/>
          <a:ext cx="264142" cy="30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" name="Rovnice" r:id="rId15" imgW="88560" imgH="101520" progId="Equation.3">
                  <p:embed/>
                </p:oleObj>
              </mc:Choice>
              <mc:Fallback>
                <p:oleObj name="Rovnice" r:id="rId15" imgW="88560" imgH="101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6748" y="2122722"/>
                        <a:ext cx="264142" cy="30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27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Chemická vazba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3673475" algn="l"/>
              </a:tabLst>
            </a:pPr>
            <a:endParaRPr lang="cs-CZ" dirty="0" smtClean="0"/>
          </a:p>
          <a:p>
            <a:pPr marL="0" indent="0">
              <a:buNone/>
              <a:tabLst>
                <a:tab pos="3673475" algn="l"/>
              </a:tabLst>
            </a:pPr>
            <a:endParaRPr lang="cs-CZ" dirty="0"/>
          </a:p>
          <a:p>
            <a:pPr marL="0" indent="0">
              <a:buNone/>
              <a:tabLst>
                <a:tab pos="3673475" algn="l"/>
              </a:tabLst>
            </a:pPr>
            <a:endParaRPr lang="cs-CZ" dirty="0" smtClean="0"/>
          </a:p>
          <a:p>
            <a:pPr marL="0" indent="0">
              <a:spcBef>
                <a:spcPts val="750"/>
              </a:spcBef>
              <a:buNone/>
              <a:tabLst>
                <a:tab pos="3673475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750"/>
              </a:spcBef>
              <a:buNone/>
              <a:tabLst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kationtu amonného</a:t>
            </a:r>
          </a:p>
          <a:p>
            <a:pPr marL="0" indent="0">
              <a:spcBef>
                <a:spcPts val="750"/>
              </a:spcBef>
              <a:buNone/>
              <a:tabLst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</a:p>
          <a:p>
            <a:pPr marL="0" indent="0">
              <a:spcBef>
                <a:spcPts val="750"/>
              </a:spcBef>
              <a:buNone/>
              <a:tabLst>
                <a:tab pos="2149475" algn="l"/>
                <a:tab pos="3673475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750"/>
              </a:spcBef>
              <a:buNone/>
              <a:tabLst>
                <a:tab pos="2149475" algn="l"/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+  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2" descr="http://chemvazba.moxo.cz/Vyvoj/jednoducha_vazba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28448" r="20202" b="44407"/>
          <a:stretch/>
        </p:blipFill>
        <p:spPr bwMode="auto">
          <a:xfrm>
            <a:off x="457200" y="1444318"/>
            <a:ext cx="7256586" cy="241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978" y="4690620"/>
            <a:ext cx="1480126" cy="161785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40" y="4690620"/>
            <a:ext cx="1424972" cy="994194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6112234" y="3705195"/>
            <a:ext cx="320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 Molekula NH</a:t>
            </a:r>
            <a:r>
              <a:rPr lang="cs-CZ" baseline="-25000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01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Chemická vazba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  <a:tabLst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molekuly dusíku</a:t>
            </a:r>
          </a:p>
          <a:p>
            <a:pPr marL="0" indent="0">
              <a:buNone/>
              <a:tabLst>
                <a:tab pos="3673475" algn="l"/>
              </a:tabLst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3673475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3673475" algn="l"/>
              </a:tabLst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+                                                      </a:t>
            </a:r>
          </a:p>
          <a:p>
            <a:pPr marL="0" indent="0">
              <a:buNone/>
              <a:tabLst>
                <a:tab pos="3673475" algn="l"/>
              </a:tabLst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3673475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Vazebná 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energie (disociační energie)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kJ.mol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energie, která se uvolní při vzniku určité chemické vazby; energie, kterou je třeba dodat na rozštěpení určité chemické vazby.</a:t>
            </a: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Délka chemické vazby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nm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je vzdálenost jader vázaných atomů.</a:t>
            </a:r>
          </a:p>
          <a:p>
            <a:pPr marL="0" indent="0">
              <a:buNone/>
              <a:tabLst>
                <a:tab pos="3673475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</a:t>
            </a:r>
          </a:p>
          <a:p>
            <a:pPr marL="0" indent="0">
              <a:buNone/>
              <a:tabLst>
                <a:tab pos="2149475" algn="l"/>
                <a:tab pos="3673475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 descr="http://www.zschemie.euweb.cz/molekuly/atom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54" y="2312873"/>
            <a:ext cx="1512168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zschemie.euweb.cz/molekuly/atom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19" y="2312873"/>
            <a:ext cx="1512168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zschemie.euweb.cz/molekuly/sipka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68960"/>
            <a:ext cx="742181" cy="14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zschemie.euweb.cz/molekuly/molekulan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78" y="2296226"/>
            <a:ext cx="2858219" cy="152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676795" y="3825042"/>
            <a:ext cx="3542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3, 4, 5 Vznik molekuly N</a:t>
            </a:r>
            <a:r>
              <a:rPr lang="cs-CZ" baseline="-25000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0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Seznam obrázků: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1 Polární vazba v </a:t>
            </a:r>
            <a:r>
              <a:rPr lang="cs-CZ" sz="2000" dirty="0" err="1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HCl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</a:t>
            </a:r>
            <a:r>
              <a:rPr lang="cs-CZ" sz="2000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Wikimedia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18.4.2007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http://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cs.wikipedia.org/wiki/Soubor:Polarni_vazba.JPG</a:t>
            </a: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2 Molekula NH</a:t>
            </a:r>
            <a:r>
              <a:rPr lang="cs-CZ" sz="2000" baseline="-25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chemvazba.moxo.cz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22.8.2013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://chemvazba.moxo.cz/Vyvoj/jednoducha_vazba.gif</a:t>
            </a:r>
            <a:endParaRPr lang="cs-CZ" sz="2000" dirty="0" smtClean="0"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3, 4 5  Vznik molekuly N</a:t>
            </a:r>
            <a:r>
              <a:rPr lang="cs-CZ" sz="2000" baseline="-25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www.zschemie.euweb.cz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22.8.2013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://www.zschemie.euweb.cz/molekuly/molekulan2.gif</a:t>
            </a:r>
            <a:endParaRPr lang="cs-CZ" sz="2000" dirty="0" smtClean="0"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charset="0"/>
              <a:buNone/>
            </a:pPr>
            <a:endParaRPr lang="cs-CZ" sz="2000" dirty="0" smtClean="0">
              <a:latin typeface="Verdana" pitchFamily="34" charset="0"/>
            </a:endParaRP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18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r>
              <a:rPr lang="cs-CZ" sz="2000" dirty="0" smtClean="0">
                <a:latin typeface="Verdana" pitchFamily="34" charset="0"/>
              </a:rPr>
              <a:t>MACH, J., PLUCKOVÁ, I., ŠIBOR, J. </a:t>
            </a:r>
            <a:r>
              <a:rPr lang="cs-CZ" sz="2000" i="1" dirty="0" smtClean="0">
                <a:latin typeface="Verdana" pitchFamily="34" charset="0"/>
              </a:rPr>
              <a:t>Chemie pro 8. ročník. Úvod do obecné a anorganické chemie</a:t>
            </a:r>
            <a:r>
              <a:rPr lang="cs-CZ" sz="2000" dirty="0" smtClean="0">
                <a:latin typeface="Verdana" pitchFamily="34" charset="0"/>
              </a:rPr>
              <a:t>. Brno: NOVÁ ŠKOLA, s.r.o., 2010. ISBN 978-80-7289-133-7.</a:t>
            </a:r>
          </a:p>
          <a:p>
            <a:r>
              <a:rPr lang="cs-CZ" sz="2000" dirty="0" smtClean="0">
                <a:latin typeface="Verdana" pitchFamily="34" charset="0"/>
              </a:rPr>
              <a:t>ŠKODA, J., DOULÍK, P. </a:t>
            </a:r>
            <a:r>
              <a:rPr lang="cs-CZ" sz="2000" i="1" dirty="0" smtClean="0">
                <a:latin typeface="Verdana" pitchFamily="34" charset="0"/>
              </a:rPr>
              <a:t>Chemie 8 učebnice pro základní školy a víceletá gymnázia. Plzeň: </a:t>
            </a:r>
            <a:r>
              <a:rPr lang="cs-CZ" sz="2000" i="1" dirty="0" err="1" smtClean="0">
                <a:latin typeface="Verdana" pitchFamily="34" charset="0"/>
              </a:rPr>
              <a:t>Fraus</a:t>
            </a:r>
            <a:r>
              <a:rPr lang="cs-CZ" sz="2000" i="1" dirty="0" smtClean="0">
                <a:latin typeface="Verdana" pitchFamily="34" charset="0"/>
              </a:rPr>
              <a:t>, 1.vydání, 2006. ISBN 80-7238-442-2.</a:t>
            </a:r>
          </a:p>
          <a:p>
            <a:r>
              <a:rPr lang="cs-CZ" sz="2000" dirty="0">
                <a:latin typeface="Verdana" pitchFamily="34" charset="0"/>
              </a:rPr>
              <a:t>FLEMR, V., DUŠEK, B. </a:t>
            </a:r>
            <a:r>
              <a:rPr lang="cs-CZ" sz="2000" i="1" dirty="0">
                <a:latin typeface="Verdana" pitchFamily="34" charset="0"/>
              </a:rPr>
              <a:t>Chemie I pro gymnázia (obecná anorganická chemie). </a:t>
            </a:r>
            <a:r>
              <a:rPr lang="cs-CZ" sz="2000" dirty="0">
                <a:latin typeface="Verdana" pitchFamily="34" charset="0"/>
              </a:rPr>
              <a:t>Praha. SPN, a.s., 2001. ISBN 80-7235-147-8.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BANÝR, J., BENEŠ, P. A KOLEKTIV. 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Chemie pro střední školy.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Praha: SPN, a.s., 1995. ISBN 80-85937-11-5.</a:t>
            </a:r>
          </a:p>
          <a:p>
            <a:pPr marL="0" indent="0">
              <a:buNone/>
            </a:pPr>
            <a:endParaRPr lang="cs-CZ" sz="2000" i="1" dirty="0" smtClean="0">
              <a:latin typeface="Verdana" pitchFamily="34" charset="0"/>
            </a:endParaRPr>
          </a:p>
          <a:p>
            <a:pPr>
              <a:buNone/>
            </a:pPr>
            <a:endParaRPr lang="cs-CZ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7161213" cy="3578225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Anotace: </a:t>
            </a:r>
            <a:r>
              <a:rPr lang="cs-CZ" sz="2000" dirty="0" smtClean="0"/>
              <a:t> </a:t>
            </a:r>
            <a:r>
              <a:rPr lang="cs-CZ" sz="2000" i="1" dirty="0" smtClean="0"/>
              <a:t>výuková prezentace v prvním ročníku studia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Předmět:</a:t>
            </a:r>
            <a:r>
              <a:rPr lang="cs-CZ" sz="2000" dirty="0" smtClean="0"/>
              <a:t> </a:t>
            </a:r>
            <a:r>
              <a:rPr lang="cs-CZ" sz="2000" i="1" dirty="0" smtClean="0"/>
              <a:t>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Ročník: </a:t>
            </a:r>
            <a:r>
              <a:rPr lang="cs-CZ" sz="2000" i="1" dirty="0"/>
              <a:t>I. ročník SŠ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Tematický </a:t>
            </a:r>
            <a:r>
              <a:rPr lang="cs-CZ" sz="2000" b="1" dirty="0"/>
              <a:t>celek</a:t>
            </a:r>
            <a:r>
              <a:rPr lang="cs-CZ" sz="2000" b="1" dirty="0" smtClean="0"/>
              <a:t>: </a:t>
            </a:r>
            <a:r>
              <a:rPr lang="cs-CZ" sz="2000" i="1" dirty="0" smtClean="0"/>
              <a:t>obecná 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Klíčová slova: </a:t>
            </a:r>
            <a:r>
              <a:rPr lang="cs-CZ" sz="2000" i="1" dirty="0" smtClean="0"/>
              <a:t>chemická vazba, molekula, sloučenina,  elektrony, elektronegativita, vazba, vazebná energie, typy vazeb, vaznost, délka vazby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Forma:</a:t>
            </a:r>
            <a:r>
              <a:rPr lang="cs-CZ" sz="2000" dirty="0"/>
              <a:t> </a:t>
            </a:r>
            <a:r>
              <a:rPr lang="cs-CZ" sz="2000" i="1" dirty="0" smtClean="0"/>
              <a:t>vysvětlování, demonstrace</a:t>
            </a:r>
            <a:endParaRPr lang="cs-CZ" sz="2000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Datum vytvoření: </a:t>
            </a:r>
            <a:r>
              <a:rPr lang="cs-CZ" sz="2000" i="1" dirty="0" smtClean="0"/>
              <a:t>22. </a:t>
            </a:r>
            <a:r>
              <a:rPr lang="cs-CZ" sz="2000" i="1" dirty="0"/>
              <a:t>8</a:t>
            </a:r>
            <a:r>
              <a:rPr lang="cs-CZ" sz="2000" i="1" dirty="0" smtClean="0"/>
              <a:t>. 2013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Verdana" pitchFamily="34" charset="0"/>
              </a:rPr>
              <a:t>Chemická vazba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116013" y="3886200"/>
            <a:ext cx="7056437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dirty="0">
                <a:solidFill>
                  <a:schemeClr val="tx1"/>
                </a:solidFill>
                <a:latin typeface="Verdana" pitchFamily="34" charset="0"/>
              </a:rPr>
              <a:t>v</a:t>
            </a:r>
            <a:r>
              <a:rPr lang="cs-CZ" sz="3500" dirty="0" smtClean="0">
                <a:solidFill>
                  <a:schemeClr val="tx1"/>
                </a:solidFill>
                <a:latin typeface="Verdana" pitchFamily="34" charset="0"/>
              </a:rPr>
              <a:t>ětšina chemických látek obsahuje atomy vázané do molekul nebo krystalů</a:t>
            </a:r>
          </a:p>
        </p:txBody>
      </p:sp>
    </p:spTree>
    <p:extLst>
      <p:ext uri="{BB962C8B-B14F-4D97-AF65-F5344CB8AC3E}">
        <p14:creationId xmlns:p14="http://schemas.microsoft.com/office/powerpoint/2010/main" val="19306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163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Atomy a molekuly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750" y="1484784"/>
            <a:ext cx="8064500" cy="51847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Chemické látky se skládají z atomů. 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málo látek tvoří jednotlivé atomy (He). Většina chemických látek se skládá ze </a:t>
            </a:r>
            <a:r>
              <a:rPr lang="cs-CZ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sloučených atomů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jsou k sobě vázány silami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(tzv. chemickou vazbou) a vytvářejí sloučeniny.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Molekula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částice složená ze dvou nebo více atomů: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 atomů stejného prvku (H</a:t>
            </a:r>
            <a:r>
              <a:rPr lang="cs-CZ" sz="2400" baseline="-2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</a:t>
            </a:r>
            <a:r>
              <a:rPr lang="cs-CZ" sz="2400" baseline="-2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 atomů různých prvků (H</a:t>
            </a:r>
            <a:r>
              <a:rPr lang="cs-CZ" sz="2400" baseline="-2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O, </a:t>
            </a:r>
            <a:r>
              <a:rPr lang="cs-CZ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NaCl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Chemická sloučenina 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chemická látka vzniklá sloučením atomů dvou nebo více různých prvků. </a:t>
            </a:r>
          </a:p>
        </p:txBody>
      </p:sp>
    </p:spTree>
    <p:extLst>
      <p:ext uri="{BB962C8B-B14F-4D97-AF65-F5344CB8AC3E}">
        <p14:creationId xmlns:p14="http://schemas.microsoft.com/office/powerpoint/2010/main" val="115341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Chemické sloučeniny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Sloučenina je vždy tvořena molekulami.</a:t>
            </a: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Rozdělení: podle původu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norganické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rganické</a:t>
            </a:r>
          </a:p>
          <a:p>
            <a:pPr marL="0" indent="0">
              <a:buNone/>
              <a:tabLst>
                <a:tab pos="1706563" algn="l"/>
              </a:tabLst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počtu sloučených prvků</a:t>
            </a:r>
          </a:p>
          <a:p>
            <a:pPr>
              <a:buFont typeface="Wingdings" panose="05000000000000000000" pitchFamily="2" charset="2"/>
              <a:buChar char="Ø"/>
              <a:tabLst>
                <a:tab pos="1706563" algn="l"/>
              </a:tabLst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vouprvkové</a:t>
            </a:r>
          </a:p>
          <a:p>
            <a:pPr>
              <a:buFont typeface="Wingdings" panose="05000000000000000000" pitchFamily="2" charset="2"/>
              <a:buChar char="Ø"/>
              <a:tabLst>
                <a:tab pos="1706563" algn="l"/>
              </a:tabLst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říprvkové</a:t>
            </a:r>
          </a:p>
          <a:p>
            <a:pPr>
              <a:buFont typeface="Wingdings" panose="05000000000000000000" pitchFamily="2" charset="2"/>
              <a:buChar char="Ø"/>
              <a:tabLst>
                <a:tab pos="1706563" algn="l"/>
              </a:tabLst>
            </a:pPr>
            <a:r>
              <a:rPr lang="cs-CZ" sz="24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s-CZ" sz="24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íceprvkové</a:t>
            </a: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Uveďte příklady jednotlivých druhů sloučenin.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55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936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Podmínky vzniku </a:t>
            </a:r>
            <a:b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chemické vazby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750" y="1844824"/>
            <a:ext cx="8064500" cy="4752528"/>
          </a:xfrm>
        </p:spPr>
        <p:txBody>
          <a:bodyPr rtlCol="0">
            <a:noAutofit/>
          </a:bodyPr>
          <a:lstStyle/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Atomy se k sobě přiblíží tak, aby se překryly jejich elektronové obaly.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Atomy musí mít elektrony v orbitalech uspořádány tak, aby z nich mohly vzniknout vazebné páry.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Atomy musí mít vhodnou prostorovou orientaci pro vznik chemické vazby.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Chemická vazba se mezi atomy vytvoří jedině tehdy, když dojde při tomto ději k uvolnění určitého množství </a:t>
            </a:r>
            <a:r>
              <a:rPr lang="cs-CZ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vazebné (disociační) energie 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(kJ.mol</a:t>
            </a:r>
            <a:r>
              <a:rPr lang="cs-CZ" sz="2400" baseline="30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</a:t>
            </a:r>
            <a:r>
              <a:rPr lang="cs-CZ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algn="l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Chemická vazba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248" y="1841829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Chemická vazba vzniká tehdy, má-li nové seskupení atomů menší energii než jednotlivé atomy. Molekuly mají nižší energii než jednotlivé atomy a jsou proto stálejší.</a:t>
            </a: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Chemická vazba vznikne spojením atomů pomocí valenčních elektronů (zjednodušené).</a:t>
            </a: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124214" y="2608792"/>
            <a:ext cx="1512168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ATOM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189960" y="2577372"/>
            <a:ext cx="2088232" cy="122413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MOLEKULA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349484" y="2620340"/>
            <a:ext cx="1512168" cy="10801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ATOM</a:t>
            </a:r>
            <a:endParaRPr lang="cs-CZ" dirty="0"/>
          </a:p>
        </p:txBody>
      </p:sp>
      <p:sp>
        <p:nvSpPr>
          <p:cNvPr id="7" name="Plus 6"/>
          <p:cNvSpPr/>
          <p:nvPr/>
        </p:nvSpPr>
        <p:spPr>
          <a:xfrm>
            <a:off x="2746824" y="2922084"/>
            <a:ext cx="524036" cy="47663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se zářezem 7"/>
          <p:cNvSpPr/>
          <p:nvPr/>
        </p:nvSpPr>
        <p:spPr>
          <a:xfrm>
            <a:off x="5035094" y="2961132"/>
            <a:ext cx="978408" cy="484632"/>
          </a:xfrm>
          <a:prstGeom prst="notch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louk 9"/>
          <p:cNvSpPr/>
          <p:nvPr/>
        </p:nvSpPr>
        <p:spPr>
          <a:xfrm>
            <a:off x="2175341" y="2350529"/>
            <a:ext cx="1584176" cy="648072"/>
          </a:xfrm>
          <a:prstGeom prst="arc">
            <a:avLst>
              <a:gd name="adj1" fmla="val 1089670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996786" y="1841829"/>
            <a:ext cx="1836267" cy="453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hemická vazba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95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Typy chemických vazeb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rozdílu elektronegativit (∆X), které vazbu tvoří: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elektronegativita (X) = schopnost atomu přitahovat elektrony chemické vazby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vazba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nepolární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0 &lt; ∆X &lt; 0,4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vazba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polární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0,4 &lt; ∆X &lt; 1,7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vazba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iontová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∆X &gt; 1,7</a:t>
            </a:r>
          </a:p>
        </p:txBody>
      </p:sp>
      <p:pic>
        <p:nvPicPr>
          <p:cNvPr id="4100" name="Picture 6" descr="Polarni_vaz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89557"/>
            <a:ext cx="2375346" cy="138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522876" y="6139651"/>
            <a:ext cx="320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 Polární vazba v </a:t>
            </a:r>
            <a:r>
              <a:rPr lang="cs-CZ" dirty="0" err="1" smtClean="0"/>
              <a:t>HCl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98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Typy chemických vazeb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způsobu vzniku:</a:t>
            </a:r>
          </a:p>
          <a:p>
            <a:pPr marL="441325" indent="-441325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kovalentní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vznikne mezi částicemi, jejichž překrývající se orbitaly obsahují jeden elektron</a:t>
            </a:r>
          </a:p>
          <a:p>
            <a:pPr marL="441325" indent="-441325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onor akceptorová (koordinačně kovalentní)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vytvoří se mezi donorem (dárcem) a akceptorem (příjemcem) elektronového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páru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 vazbou kovalentní a koordinačně kovalentní je rozdíl ve způsobu, jak tyto vazby vznikají. </a:t>
            </a:r>
          </a:p>
          <a:p>
            <a:pPr marL="0" indent="0" eaLnBrk="1" fontAlgn="auto" hangingPunct="1"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Jinak tyto vazby mají stejné vlastnosti,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např. energii a prostorové uspořádání.</a:t>
            </a:r>
          </a:p>
        </p:txBody>
      </p:sp>
    </p:spTree>
    <p:extLst>
      <p:ext uri="{BB962C8B-B14F-4D97-AF65-F5344CB8AC3E}">
        <p14:creationId xmlns:p14="http://schemas.microsoft.com/office/powerpoint/2010/main" val="294638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738</Words>
  <Application>Microsoft Office PowerPoint</Application>
  <PresentationFormat>Předvádění na obrazovce (4:3)</PresentationFormat>
  <Paragraphs>120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Motiv sady Office</vt:lpstr>
      <vt:lpstr>ChemSketch</vt:lpstr>
      <vt:lpstr>Rovnice</vt:lpstr>
      <vt:lpstr>Editor rovnic 3.0</vt:lpstr>
      <vt:lpstr>Prezentace aplikace PowerPoint</vt:lpstr>
      <vt:lpstr>Prezentace aplikace PowerPoint</vt:lpstr>
      <vt:lpstr>Chemická vazba</vt:lpstr>
      <vt:lpstr>Atomy a molekuly</vt:lpstr>
      <vt:lpstr>Chemické sloučeniny</vt:lpstr>
      <vt:lpstr>Podmínky vzniku  chemické vazby</vt:lpstr>
      <vt:lpstr>Chemická vazba</vt:lpstr>
      <vt:lpstr>Typy chemických vazeb</vt:lpstr>
      <vt:lpstr>Typy chemických vazeb</vt:lpstr>
      <vt:lpstr>Donor akceptorová vazba</vt:lpstr>
      <vt:lpstr>Typy chemických vazeb</vt:lpstr>
      <vt:lpstr>Chemická vazba</vt:lpstr>
      <vt:lpstr>Chemická vazba</vt:lpstr>
      <vt:lpstr>Chemická vazba</vt:lpstr>
      <vt:lpstr>Seznam obrázků:</vt:lpstr>
      <vt:lpstr>Použité 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Ivana Töpferová</cp:lastModifiedBy>
  <cp:revision>225</cp:revision>
  <dcterms:created xsi:type="dcterms:W3CDTF">2012-09-09T15:49:48Z</dcterms:created>
  <dcterms:modified xsi:type="dcterms:W3CDTF">2013-08-27T18:37:26Z</dcterms:modified>
</cp:coreProperties>
</file>