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8" r:id="rId3"/>
    <p:sldId id="285" r:id="rId4"/>
    <p:sldId id="279" r:id="rId5"/>
    <p:sldId id="286" r:id="rId6"/>
    <p:sldId id="280" r:id="rId7"/>
    <p:sldId id="281" r:id="rId8"/>
    <p:sldId id="287" r:id="rId9"/>
    <p:sldId id="283" r:id="rId10"/>
    <p:sldId id="284" r:id="rId11"/>
    <p:sldId id="288" r:id="rId12"/>
    <p:sldId id="290" r:id="rId13"/>
    <p:sldId id="271" r:id="rId14"/>
    <p:sldId id="289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15C6CB-8C8E-414D-8106-E9975CC40DFF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790F6A-BE17-4AE8-91D1-54B292C39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63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295C95E-015C-4337-812B-98EF6898BF2D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03A517B-8AE1-4713-96A1-C454185A0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1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1462-C2B7-4A61-970B-E0388549365B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057C-0C2A-45B7-8824-4C7B444042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7803-DC84-4A28-A2BE-FA49E206A18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1EF1-425D-4370-B480-8D4EA6BBC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80DB-3336-4F18-9E9A-B7DFBFC2212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4587-C3C3-4E3A-9D6F-D45689BDC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A8EA-F71E-4118-89C2-2F05665C7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D39B-CCA2-4373-BFAC-70128067006C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2396-9820-4F8D-8B44-555FC4FB3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C943-8196-46DE-A2E8-1D90369E2D45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7FC7-E6A4-42F5-9223-8E6AC8B7B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95E1-AC55-4874-BC98-E651A88C47E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C7A1-548E-49ED-835C-A16BD4C86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5B67-F860-4B16-830A-6734751DF62B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E74D-30EA-4EC1-8C2E-9407DEC9C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3150-CF21-4152-AB6E-42B47BC0C01F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40B-45A2-4EDD-8E01-2DA8C20F6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6D77-FB01-450C-816D-9AB4B34214B6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AFA1-EAA5-48CF-BC98-F2568B1B43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7BD9-D073-4D2B-9099-A6077C2B69A4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5C6-E802-4CC4-B90A-4A157EC5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782A-D808-4037-B631-033742F5FF5E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1170-3DB0-4F1A-9781-C1A6ABB98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6D479-06AC-4A8B-8E4D-D756FE6187EC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EF1921-093D-43AA-8C1E-3D07BA3BD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b="1" dirty="0">
              <a:ea typeface="Calibri" pitchFamily="34" charset="0"/>
              <a:cs typeface="Arial" charset="0"/>
            </a:endParaRPr>
          </a:p>
          <a:p>
            <a:pPr algn="ctr"/>
            <a:r>
              <a:rPr lang="cs-CZ" b="1" dirty="0">
                <a:ea typeface="Calibri" pitchFamily="34" charset="0"/>
                <a:cs typeface="Arial" charset="0"/>
              </a:rPr>
              <a:t> </a:t>
            </a:r>
            <a:r>
              <a:rPr lang="cs-CZ" b="1" dirty="0" smtClean="0">
                <a:ea typeface="Calibri" pitchFamily="34" charset="0"/>
                <a:cs typeface="Arial" charset="0"/>
              </a:rPr>
              <a:t>Obal atomu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iontů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1944216"/>
          </a:xfrm>
        </p:spPr>
        <p:txBody>
          <a:bodyPr/>
          <a:lstStyle/>
          <a:p>
            <a:r>
              <a:rPr lang="cs-CZ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průběhu chemické reakce mezi atomy může dojít k odtržení jednoho nebo více elektronů z valenční vrstvy nebo naopak může atom přijmout jeden nebo více elektronů do valenční vrstvy:</a:t>
            </a:r>
          </a:p>
          <a:p>
            <a:endParaRPr lang="cs-CZ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996952"/>
            <a:ext cx="4040188" cy="324036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kationtu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  -  e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→ kation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 e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→  Na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e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              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e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 marL="514350" indent="-514350" eaLnBrk="1" hangingPunct="1">
              <a:buFont typeface="Arial" charset="0"/>
              <a:buAutoNum type="arabicPlain" startAt="11"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                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p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6141" y="2996952"/>
            <a:ext cx="4041775" cy="3240360"/>
          </a:xfrm>
        </p:spPr>
        <p:txBody>
          <a:bodyPr/>
          <a:lstStyle/>
          <a:p>
            <a:pPr>
              <a:buNone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</a:t>
            </a:r>
            <a:r>
              <a:rPr lang="cs-CZ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aniontu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>
              <a:buNone/>
              <a:defRPr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anion</a:t>
            </a:r>
          </a:p>
          <a:p>
            <a:pPr>
              <a:buNone/>
              <a:defRPr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  <a:defRPr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+  e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e</a:t>
            </a:r>
            <a:r>
              <a:rPr lang="cs-CZ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               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cs-CZ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>
              <a:buNone/>
              <a:defRPr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cs-CZ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                </a:t>
            </a:r>
            <a:r>
              <a:rPr lang="cs-CZ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marL="514350" indent="-514350">
              <a:buNone/>
              <a:defRPr/>
            </a:pPr>
            <a:endParaRPr lang="cs-CZ" sz="2800" baseline="30000" dirty="0"/>
          </a:p>
          <a:p>
            <a:pPr>
              <a:buNone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63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iontů</a:t>
            </a:r>
            <a:endParaRPr lang="cs-CZ" sz="4000" dirty="0"/>
          </a:p>
        </p:txBody>
      </p:sp>
      <p:pic>
        <p:nvPicPr>
          <p:cNvPr id="4" name="Picture 2" descr="Vznik iontové vazb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" t="33796" r="1149" b="1116"/>
          <a:stretch/>
        </p:blipFill>
        <p:spPr bwMode="auto">
          <a:xfrm>
            <a:off x="755576" y="1573907"/>
            <a:ext cx="741543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7200" y="6231755"/>
            <a:ext cx="375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8  Vznik iontů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2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Procvičování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atom K?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atom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Br?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atom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Ne?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kation Ca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kation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anion O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 elektronů má anion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Napište vznik kationtu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cs-CZ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Napište vznik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aniontu N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Verdana" pitchFamily="34" charset="0"/>
              </a:rPr>
              <a:t>Obr. 1 až 4 Typy orbitalů.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e-chembook.eu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20.8.2013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www.e-chembook.eu/cz/obecna-chemie/stavba-elektronoveho-obalu#Charakteristika_elektronu</a:t>
            </a:r>
          </a:p>
          <a:p>
            <a:pPr marL="0" indent="0"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5 Periodická soustava prvků. Zdroj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e-chembook.eu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20.8.2013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www.e-chembook.eu/wp-content/uploads/Periodicka-tabulka.png</a:t>
            </a:r>
          </a:p>
          <a:p>
            <a:pPr marL="0" indent="0"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atomu sodíku. Zdroj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www.zschemie.euweb.cz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20.8.2013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>
              <a:latin typeface="Verdan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www.zschemie.euweb.cz/atomy/atomna.gif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7 Model atomu sodíku. Zdroj:</a:t>
            </a:r>
            <a:r>
              <a:rPr lang="cs-CZ" sz="2000" dirty="0"/>
              <a:t>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home.tiscali.cz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20.8.2013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>
              <a:latin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://www.google.cz/url?sa=i&amp;rct=j&amp;q=&amp;esrc=s&amp;source=images&amp;cd=&amp;cad=rja&amp;docid=YXT8QSQLlwwvMM&amp;tbnid=YFLepbYD1NXdIM:&amp;ved=0CAUQjRw&amp;url=http%3A%2F%2Fhome.tiscali.cz%2Fchemie%2Fatom.htm&amp;ei=z2YTUoSJN4jLtAaFh4AI&amp;bvm=bv.50952593,d.Yms&amp;psig=AFQjCNGzHz916-SFWL5LNz6k4Wyto7I-fQ&amp;ust=1377089575918372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2000" dirty="0" smtClean="0">
                <a:latin typeface="Verdana" pitchFamily="34" charset="0"/>
              </a:rPr>
              <a:t>Obr. 8 Vznik iontů</a:t>
            </a:r>
            <a:r>
              <a:rPr lang="cs-CZ" sz="2000" dirty="0">
                <a:latin typeface="Verdana" pitchFamily="34" charset="0"/>
              </a:rPr>
              <a:t>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galenus.cz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20.8.2013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>
              <a:latin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sz="2000" dirty="0" smtClean="0">
                <a:latin typeface="Verdana" pitchFamily="34" charset="0"/>
              </a:rPr>
              <a:t>http</a:t>
            </a:r>
            <a:r>
              <a:rPr lang="cs-CZ" sz="2000" dirty="0">
                <a:latin typeface="Verdana" pitchFamily="34" charset="0"/>
              </a:rPr>
              <a:t>://galenus.cz/img/biochemie/chemie/iontova-vazba.jpg</a:t>
            </a:r>
            <a:endParaRPr lang="cs-CZ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MACH, J., PLUCKOVÁ, I., ŠIBOR, 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r>
              <a:rPr lang="cs-CZ" sz="2000" dirty="0" smtClean="0">
                <a:latin typeface="Verdana" pitchFamily="34" charset="0"/>
              </a:rPr>
              <a:t>ŠKODA, J., DOULÍK, P. </a:t>
            </a:r>
            <a:r>
              <a:rPr lang="cs-CZ" sz="2000" i="1" dirty="0" smtClean="0">
                <a:latin typeface="Verdana" pitchFamily="34" charset="0"/>
              </a:rPr>
              <a:t>Chemie 8 učebnice pro základní školy a víceletá gymnázia. Plzeň: </a:t>
            </a:r>
            <a:r>
              <a:rPr lang="cs-CZ" sz="2000" i="1" dirty="0" err="1" smtClean="0">
                <a:latin typeface="Verdana" pitchFamily="34" charset="0"/>
              </a:rPr>
              <a:t>Fraus</a:t>
            </a:r>
            <a:r>
              <a:rPr lang="cs-CZ" sz="2000" i="1" dirty="0" smtClean="0">
                <a:latin typeface="Verdana" pitchFamily="34" charset="0"/>
              </a:rPr>
              <a:t>, 1.vydání, 2006. ISBN 80-7238-442-2.</a:t>
            </a:r>
          </a:p>
          <a:p>
            <a:r>
              <a:rPr lang="cs-CZ" sz="2000" dirty="0">
                <a:latin typeface="Verdana" pitchFamily="34" charset="0"/>
              </a:rPr>
              <a:t>FLEMR, V., DUŠEK, B. </a:t>
            </a:r>
            <a:r>
              <a:rPr lang="cs-CZ" sz="2000" i="1" dirty="0">
                <a:latin typeface="Verdana" pitchFamily="34" charset="0"/>
              </a:rPr>
              <a:t>Chemie I pro gymnázia (obecná anorganická chemie). </a:t>
            </a:r>
            <a:r>
              <a:rPr lang="cs-CZ" sz="2000" dirty="0">
                <a:latin typeface="Verdana" pitchFamily="34" charset="0"/>
              </a:rPr>
              <a:t>Praha. SPN, a.s., 2001. ISBN 80-7235-147-8.</a:t>
            </a:r>
          </a:p>
          <a:p>
            <a:pPr marL="0" indent="0">
              <a:buNone/>
            </a:pPr>
            <a:endParaRPr lang="cs-CZ" sz="2000" i="1" dirty="0" smtClean="0">
              <a:latin typeface="Verdana" pitchFamily="34" charset="0"/>
            </a:endParaRPr>
          </a:p>
          <a:p>
            <a:pPr>
              <a:buNone/>
            </a:pPr>
            <a:endParaRPr lang="cs-CZ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Anotace: </a:t>
            </a:r>
            <a:r>
              <a:rPr lang="cs-CZ" sz="2000" dirty="0" smtClean="0"/>
              <a:t> </a:t>
            </a:r>
            <a:r>
              <a:rPr lang="cs-CZ" sz="2000" i="1" dirty="0" smtClean="0"/>
              <a:t>výuková prezentace v prvním ročníku studia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Předmět:</a:t>
            </a:r>
            <a:r>
              <a:rPr lang="cs-CZ" sz="2000" dirty="0" smtClean="0"/>
              <a:t> </a:t>
            </a:r>
            <a:r>
              <a:rPr lang="cs-CZ" sz="2000" i="1" dirty="0" smtClean="0"/>
              <a:t>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Ročník: </a:t>
            </a:r>
            <a:r>
              <a:rPr lang="cs-CZ" sz="2000" i="1" dirty="0"/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Tematický </a:t>
            </a:r>
            <a:r>
              <a:rPr lang="cs-CZ" sz="2000" b="1" dirty="0"/>
              <a:t>celek</a:t>
            </a:r>
            <a:r>
              <a:rPr lang="cs-CZ" sz="2000" b="1" dirty="0" smtClean="0"/>
              <a:t>: </a:t>
            </a:r>
            <a:r>
              <a:rPr lang="cs-CZ" sz="2000" i="1" dirty="0" smtClean="0"/>
              <a:t>obecná 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/>
              <a:t>Klíčová slova: </a:t>
            </a:r>
            <a:r>
              <a:rPr lang="cs-CZ" sz="2000" i="1" dirty="0" smtClean="0"/>
              <a:t>obal atomu, elektron, elektronová vrstva, atomový orbital, valenční vrstva, valenční elektrony, kation, anion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Forma</a:t>
            </a:r>
            <a:r>
              <a:rPr lang="cs-CZ" sz="2000" b="1" dirty="0"/>
              <a:t>:</a:t>
            </a:r>
            <a:r>
              <a:rPr lang="cs-CZ" sz="2000" dirty="0"/>
              <a:t> </a:t>
            </a:r>
            <a:r>
              <a:rPr lang="cs-CZ" sz="2000" i="1" dirty="0" smtClean="0"/>
              <a:t>vysvětlování</a:t>
            </a:r>
            <a:r>
              <a:rPr lang="cs-CZ" sz="2000" dirty="0"/>
              <a:t>	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Datum vytvoření: </a:t>
            </a:r>
            <a:r>
              <a:rPr lang="cs-CZ" sz="2000" i="1" dirty="0" smtClean="0"/>
              <a:t>19. </a:t>
            </a:r>
            <a:r>
              <a:rPr lang="cs-CZ" sz="2000" i="1" dirty="0"/>
              <a:t>8</a:t>
            </a:r>
            <a:r>
              <a:rPr lang="cs-CZ" sz="2000" i="1" dirty="0" smtClean="0"/>
              <a:t>. 2013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Verdana" pitchFamily="34" charset="0"/>
              </a:rPr>
              <a:t>OBAL ATOMU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dirty="0">
                <a:solidFill>
                  <a:schemeClr val="tx1"/>
                </a:solidFill>
                <a:latin typeface="Verdana" pitchFamily="34" charset="0"/>
              </a:rPr>
              <a:t>o</a:t>
            </a:r>
            <a:r>
              <a:rPr lang="cs-CZ" sz="3500" dirty="0" smtClean="0">
                <a:solidFill>
                  <a:schemeClr val="tx1"/>
                </a:solidFill>
                <a:latin typeface="Verdana" pitchFamily="34" charset="0"/>
              </a:rPr>
              <a:t>bsahuje záporně nabité elektrony</a:t>
            </a:r>
          </a:p>
        </p:txBody>
      </p:sp>
    </p:spTree>
    <p:extLst>
      <p:ext uri="{BB962C8B-B14F-4D97-AF65-F5344CB8AC3E}">
        <p14:creationId xmlns:p14="http://schemas.microsoft.com/office/powerpoint/2010/main" val="33270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částice s nejmenším záporným elektrickým nábojem</a:t>
            </a:r>
          </a:p>
          <a:p>
            <a:pPr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mají dualistický charakter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chovají se jako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elementární částice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jako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vlnění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(elektromagnetické)</a:t>
            </a:r>
          </a:p>
          <a:p>
            <a:pPr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pohybují se v obalu atomu v různých vzdálenostech od jádra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(elektronových vrstvách)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různou energií</a:t>
            </a:r>
          </a:p>
          <a:p>
            <a:pPr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kvantová teorie popisuje chování a výskyt elektronů v obalu – lze vypočítat oblasti, ve kterých se elektron nachází s pravděpodobností až 95%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(orbitaly)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2168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Atomové orbitaly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Atomový orbital – část prostoru v obalu atomu, kde se s největší pravděpodobností vyskytuje elektron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určité energii </a:t>
            </a:r>
          </a:p>
          <a:p>
            <a:pPr marL="357188" indent="-357188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přesnějšímu označení stavu elektronu v atomu se používají kvantová čísla</a:t>
            </a:r>
          </a:p>
          <a:p>
            <a:pPr marL="357188" indent="-357188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jeden orbital může obsahovat maximálně dva elektrony, které se liší směrem rotace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Typy orbitalů:  s, p , d, f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Tvary: matematické (grafické) vyjádření tohoto prostoru</a:t>
            </a: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5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Atomové orbitaly</a:t>
            </a:r>
          </a:p>
        </p:txBody>
      </p:sp>
      <p:pic>
        <p:nvPicPr>
          <p:cNvPr id="1026" name="Picture 2" descr="http://www.e-chembook.eu/wp-content/uploads/Orbitaly-typu-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3" t="15376" r="610" b="-433"/>
          <a:stretch/>
        </p:blipFill>
        <p:spPr bwMode="auto">
          <a:xfrm>
            <a:off x="429816" y="1030584"/>
            <a:ext cx="1368152" cy="15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-chembook.eu/wp-content/uploads/Orbitaly-typu-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800" y="1010649"/>
            <a:ext cx="4656179" cy="20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-chembook.eu/wp-content/uploads/Orbitaly-typu-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36" y="3177432"/>
            <a:ext cx="3647020" cy="30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-chembook.eu/wp-content/uploads/Orbitaly-typu-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800" y="3485496"/>
            <a:ext cx="47043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53797" y="2700844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1</a:t>
            </a:r>
            <a:r>
              <a:rPr lang="cs-CZ" dirty="0" smtClean="0"/>
              <a:t> Orbital typu 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54500" y="3099275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2</a:t>
            </a:r>
            <a:r>
              <a:rPr lang="cs-CZ" dirty="0" smtClean="0"/>
              <a:t> Orbitaly typu p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3797" y="6311110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3</a:t>
            </a:r>
            <a:r>
              <a:rPr lang="cs-CZ" dirty="0" smtClean="0"/>
              <a:t> Orbitaly typu d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154500" y="6238689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4</a:t>
            </a:r>
            <a:r>
              <a:rPr lang="cs-CZ" dirty="0" smtClean="0"/>
              <a:t> Orbitaly typu 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9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90537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Elektronové vrstvy</a:t>
            </a:r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898"/>
          </a:xfrm>
        </p:spPr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atomovém obalu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byly myšlenkově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vytvořeny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vrstvy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se označují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arabskými číslicemi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1-7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nebo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písmeny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K, L, M, N, O, P,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jednotlivých el. vrstvách mají elektrony různou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energii, je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jich tam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různý přesně stanovený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různých atomových orbitalech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rostoucí vzdáleností se zvyšuje energie elektronu, protože slábnou přitažlivé síly mezi ním a protony v atomovém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jádře 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nejvzdálenější od jádra je </a:t>
            </a: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valenční vrstva 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7188" indent="-357188"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s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valenčními orbitaly, elektrony v ní obsažené jsou </a:t>
            </a: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valenční elektrony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nejvyšší energií</a:t>
            </a: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90537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Valenční vrstva a elektrony</a:t>
            </a:r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898"/>
          </a:xfrm>
        </p:spPr>
        <p:txBody>
          <a:bodyPr/>
          <a:lstStyle/>
          <a:p>
            <a:pPr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valenční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vrstva atomu každého prvku je shodná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označením 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periody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 které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nachází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periodické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soustavě</a:t>
            </a: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očet valenčních elektronů ve valenční vrstvě daného prvku ve skupině A je shodný s římským číslem této skupiny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odle toho, jak jsou atomové orbitaly v atomech prvků obsazovány elektrony lze prvky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rozdělit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bloků: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– prvky</a:t>
            </a:r>
          </a:p>
          <a:p>
            <a:pPr marL="0" indent="0">
              <a:spcBef>
                <a:spcPts val="750"/>
              </a:spcBef>
              <a:buNone/>
              <a:tabLst>
                <a:tab pos="1428750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– prvky</a:t>
            </a:r>
          </a:p>
          <a:p>
            <a:pPr marL="0" indent="0">
              <a:spcBef>
                <a:spcPts val="750"/>
              </a:spcBef>
              <a:buNone/>
              <a:tabLst>
                <a:tab pos="1428750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 – prvky</a:t>
            </a:r>
          </a:p>
          <a:p>
            <a:pPr marL="0" indent="0">
              <a:spcBef>
                <a:spcPts val="750"/>
              </a:spcBef>
              <a:buNone/>
              <a:tabLst>
                <a:tab pos="1428750" algn="l"/>
              </a:tabLst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 – prvky</a:t>
            </a:r>
            <a:endParaRPr lang="cs-CZ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50"/>
              </a:spcBef>
            </a:pP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http://www.e-chembook.eu/wp-content/uploads/Periodicka-tabul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81128"/>
            <a:ext cx="3074728" cy="20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346473" y="6231766"/>
            <a:ext cx="375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  Periodická soustava prvků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50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 sodíku Na</a:t>
            </a:r>
          </a:p>
        </p:txBody>
      </p:sp>
      <p:pic>
        <p:nvPicPr>
          <p:cNvPr id="3074" name="Picture 2" descr="http://www.zschemie.euweb.cz/atomy/atom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3888432" cy="388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home.tiscali.cz/chemie/images/sodik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658278" cy="388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60748" y="5872412"/>
            <a:ext cx="375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6, 7 Modely atomu sodíku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9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693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Motiv sady Office</vt:lpstr>
      <vt:lpstr>Prezentace aplikace PowerPoint</vt:lpstr>
      <vt:lpstr>Prezentace aplikace PowerPoint</vt:lpstr>
      <vt:lpstr>OBAL ATOMU</vt:lpstr>
      <vt:lpstr>Elektrony</vt:lpstr>
      <vt:lpstr>Atomové orbitaly</vt:lpstr>
      <vt:lpstr>Atomové orbitaly</vt:lpstr>
      <vt:lpstr>Elektronové vrstvy</vt:lpstr>
      <vt:lpstr>Valenční vrstva a elektrony</vt:lpstr>
      <vt:lpstr>Atom sodíku Na</vt:lpstr>
      <vt:lpstr>Vznik iontů</vt:lpstr>
      <vt:lpstr>Vznik iontů</vt:lpstr>
      <vt:lpstr>Procvičování</vt:lpstr>
      <vt:lpstr>Seznam obrázků:</vt:lpstr>
      <vt:lpstr>Seznam obrázků:</vt:lpstr>
      <vt:lpstr>Použité 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190</cp:revision>
  <dcterms:created xsi:type="dcterms:W3CDTF">2012-09-09T15:49:48Z</dcterms:created>
  <dcterms:modified xsi:type="dcterms:W3CDTF">2013-08-25T19:33:57Z</dcterms:modified>
</cp:coreProperties>
</file>