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0"/>
  </p:notesMasterIdLst>
  <p:handoutMasterIdLst>
    <p:handoutMasterId r:id="rId21"/>
  </p:handoutMasterIdLst>
  <p:sldIdLst>
    <p:sldId id="277" r:id="rId2"/>
    <p:sldId id="278" r:id="rId3"/>
    <p:sldId id="303" r:id="rId4"/>
    <p:sldId id="298" r:id="rId5"/>
    <p:sldId id="311" r:id="rId6"/>
    <p:sldId id="306" r:id="rId7"/>
    <p:sldId id="305" r:id="rId8"/>
    <p:sldId id="299" r:id="rId9"/>
    <p:sldId id="300" r:id="rId10"/>
    <p:sldId id="307" r:id="rId11"/>
    <p:sldId id="308" r:id="rId12"/>
    <p:sldId id="301" r:id="rId13"/>
    <p:sldId id="309" r:id="rId14"/>
    <p:sldId id="302" r:id="rId15"/>
    <p:sldId id="310" r:id="rId16"/>
    <p:sldId id="271" r:id="rId17"/>
    <p:sldId id="312" r:id="rId18"/>
    <p:sldId id="270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515C6CB-8C8E-414D-8106-E9975CC40DFF}" type="datetimeFigureOut">
              <a:rPr lang="cs-CZ"/>
              <a:pPr>
                <a:defRPr/>
              </a:pPr>
              <a:t>25.8.2013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3790F6A-BE17-4AE8-91D1-54B292C39C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639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295C95E-015C-4337-812B-98EF6898BF2D}" type="datetimeFigureOut">
              <a:rPr lang="cs-CZ"/>
              <a:pPr>
                <a:defRPr/>
              </a:pPr>
              <a:t>25.8.2013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03A517B-8AE1-4713-96A1-C454185A0C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21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31462-C2B7-4A61-970B-E0388549365B}" type="datetimeFigureOut">
              <a:rPr lang="cs-CZ"/>
              <a:pPr>
                <a:defRPr/>
              </a:pPr>
              <a:t>25.8.2013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8057C-0C2A-45B7-8824-4C7B444042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17803-DC84-4A28-A2BE-FA49E206A188}" type="datetimeFigureOut">
              <a:rPr lang="cs-CZ"/>
              <a:pPr>
                <a:defRPr/>
              </a:pPr>
              <a:t>25.8.2013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71EF1-425D-4370-B480-8D4EA6BBCE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780DB-3336-4F18-9E9A-B7DFBFC22128}" type="datetimeFigureOut">
              <a:rPr lang="cs-CZ"/>
              <a:pPr>
                <a:defRPr/>
              </a:pPr>
              <a:t>25.8.2013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F4587-C3C3-4E3A-9D6F-D45689BDC7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6A8EA-F71E-4118-89C2-2F05665C78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6D39B-CCA2-4373-BFAC-70128067006C}" type="datetimeFigureOut">
              <a:rPr lang="cs-CZ"/>
              <a:pPr>
                <a:defRPr/>
              </a:pPr>
              <a:t>25.8.2013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C2396-9820-4F8D-8B44-555FC4FB38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5C943-8196-46DE-A2E8-1D90369E2D45}" type="datetimeFigureOut">
              <a:rPr lang="cs-CZ"/>
              <a:pPr>
                <a:defRPr/>
              </a:pPr>
              <a:t>25.8.2013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D7FC7-E6A4-42F5-9223-8E6AC8B7BF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895E1-AC55-4874-BC98-E651A88C47E8}" type="datetimeFigureOut">
              <a:rPr lang="cs-CZ"/>
              <a:pPr>
                <a:defRPr/>
              </a:pPr>
              <a:t>25.8.2013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FC7A1-548E-49ED-835C-A16BD4C86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05B67-F860-4B16-830A-6734751DF62B}" type="datetimeFigureOut">
              <a:rPr lang="cs-CZ"/>
              <a:pPr>
                <a:defRPr/>
              </a:pPr>
              <a:t>25.8.2013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DE74D-30EA-4EC1-8C2E-9407DEC9C2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A3150-CF21-4152-AB6E-42B47BC0C01F}" type="datetimeFigureOut">
              <a:rPr lang="cs-CZ"/>
              <a:pPr>
                <a:defRPr/>
              </a:pPr>
              <a:t>25.8.2013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D340B-45A2-4EDD-8E01-2DA8C20F6A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66D77-FB01-450C-816D-9AB4B34214B6}" type="datetimeFigureOut">
              <a:rPr lang="cs-CZ"/>
              <a:pPr>
                <a:defRPr/>
              </a:pPr>
              <a:t>25.8.2013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EAFA1-EAA5-48CF-BC98-F2568B1B43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97BD9-D073-4D2B-9099-A6077C2B69A4}" type="datetimeFigureOut">
              <a:rPr lang="cs-CZ"/>
              <a:pPr>
                <a:defRPr/>
              </a:pPr>
              <a:t>25.8.2013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AF5C6-E802-4CC4-B90A-4A157EC553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A782A-D808-4037-B631-033742F5FF5E}" type="datetimeFigureOut">
              <a:rPr lang="cs-CZ"/>
              <a:pPr>
                <a:defRPr/>
              </a:pPr>
              <a:t>25.8.2013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41170-3DB0-4F1A-9781-C1A6ABB989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9F6D479-06AC-4A8B-8E4D-D756FE6187EC}" type="datetimeFigureOut">
              <a:rPr lang="cs-CZ"/>
              <a:pPr>
                <a:defRPr/>
              </a:pPr>
              <a:t>25.8.2013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AEF1921-093D-43AA-8C1E-3D07BA3BD3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692150"/>
            <a:ext cx="5403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1042988" y="2349500"/>
            <a:ext cx="72009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b="1" dirty="0">
              <a:ea typeface="Calibri" pitchFamily="34" charset="0"/>
              <a:cs typeface="Arial" charset="0"/>
            </a:endParaRPr>
          </a:p>
          <a:p>
            <a:pPr algn="ctr"/>
            <a:r>
              <a:rPr lang="cs-CZ" b="1" dirty="0" smtClean="0">
                <a:ea typeface="Calibri" pitchFamily="34" charset="0"/>
                <a:cs typeface="Arial" charset="0"/>
              </a:rPr>
              <a:t>Jádro atomu</a:t>
            </a:r>
          </a:p>
          <a:p>
            <a:pPr algn="ctr"/>
            <a:endParaRPr lang="cs-CZ" dirty="0">
              <a:solidFill>
                <a:srgbClr val="000000"/>
              </a:solidFill>
            </a:endParaRPr>
          </a:p>
          <a:p>
            <a:pPr algn="ctr"/>
            <a:r>
              <a:rPr lang="cs-CZ" dirty="0">
                <a:solidFill>
                  <a:srgbClr val="000000"/>
                </a:solidFill>
              </a:rPr>
              <a:t>PaedDr. Ivana </a:t>
            </a:r>
            <a:r>
              <a:rPr lang="cs-CZ" dirty="0" err="1">
                <a:solidFill>
                  <a:srgbClr val="000000"/>
                </a:solidFill>
              </a:rPr>
              <a:t>Töpferová</a:t>
            </a: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 algn="ctr"/>
            <a:endParaRPr lang="cs-CZ" dirty="0">
              <a:solidFill>
                <a:srgbClr val="000000"/>
              </a:solidFill>
            </a:endParaRPr>
          </a:p>
          <a:p>
            <a:pPr algn="ctr"/>
            <a:endParaRPr lang="cs-CZ" dirty="0">
              <a:solidFill>
                <a:srgbClr val="000000"/>
              </a:solidFill>
            </a:endParaRPr>
          </a:p>
          <a:p>
            <a:pPr algn="ctr"/>
            <a:r>
              <a:rPr lang="cs-CZ" dirty="0">
                <a:solidFill>
                  <a:srgbClr val="000000"/>
                </a:solidFill>
              </a:rPr>
              <a:t>Střední průmyslová škola, Mladá Boleslav, Havlíčkova 456</a:t>
            </a:r>
          </a:p>
          <a:p>
            <a:pPr algn="ctr"/>
            <a:r>
              <a:rPr lang="cs-CZ" dirty="0">
                <a:solidFill>
                  <a:srgbClr val="000000"/>
                </a:solidFill>
              </a:rPr>
              <a:t>CZ.1.07/1.5.00/34.0861</a:t>
            </a:r>
          </a:p>
          <a:p>
            <a:pPr algn="ctr"/>
            <a:r>
              <a:rPr lang="cs-CZ" dirty="0">
                <a:solidFill>
                  <a:srgbClr val="000000"/>
                </a:solidFill>
              </a:rPr>
              <a:t>MODERNIZACE VÝUKY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Druhy radioaktivního záření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111250"/>
            <a:ext cx="8229600" cy="5486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záření </a:t>
            </a:r>
            <a:r>
              <a:rPr lang="el-GR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β</a:t>
            </a:r>
            <a:r>
              <a:rPr lang="el-GR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středně pronikavé, lze ho zastavit například pomocí 1cm silného plexiskla</a:t>
            </a: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l-GR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β-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doprovázeno přeměnou neutronu na proton, elektron a neutrino (antičástice neutronu):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endParaRPr lang="cs-CZ" sz="2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cs-CZ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</a:p>
          <a:p>
            <a:pPr marL="0" indent="0"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Doplňte</a:t>
            </a: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následující reakci: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l-GR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β+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tvořeno proudem kladných pozitronů (antičástice k elektronům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cs-CZ" sz="2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záření </a:t>
            </a:r>
            <a:r>
              <a:rPr lang="el-GR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γ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záření elektromagnetické (není látkové povahy). Je velmi pronikavé, zastaví ho jen silná olověná deska či beton. </a:t>
            </a:r>
            <a:endParaRPr lang="el-GR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cs-CZ" dirty="0" smtClean="0"/>
          </a:p>
        </p:txBody>
      </p:sp>
      <p:sp>
        <p:nvSpPr>
          <p:cNvPr id="30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308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874830"/>
              </p:ext>
            </p:extLst>
          </p:nvPr>
        </p:nvGraphicFramePr>
        <p:xfrm>
          <a:off x="827584" y="3437102"/>
          <a:ext cx="2703254" cy="600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7" name="Rovnice" r:id="rId3" imgW="952087" imgH="228501" progId="Equation.3">
                  <p:embed/>
                </p:oleObj>
              </mc:Choice>
              <mc:Fallback>
                <p:oleObj name="Rovnice" r:id="rId3" imgW="952087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437102"/>
                        <a:ext cx="2703254" cy="60023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308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graphicFrame>
        <p:nvGraphicFramePr>
          <p:cNvPr id="256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15379"/>
              </p:ext>
            </p:extLst>
          </p:nvPr>
        </p:nvGraphicFramePr>
        <p:xfrm>
          <a:off x="4716016" y="3836144"/>
          <a:ext cx="3051076" cy="677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8" name="Rovnice" r:id="rId5" imgW="761669" imgH="241195" progId="Equation.3">
                  <p:embed/>
                </p:oleObj>
              </mc:Choice>
              <mc:Fallback>
                <p:oleObj name="Rovnice" r:id="rId5" imgW="761669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3836144"/>
                        <a:ext cx="3051076" cy="67746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graphicFrame>
        <p:nvGraphicFramePr>
          <p:cNvPr id="2561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067058"/>
              </p:ext>
            </p:extLst>
          </p:nvPr>
        </p:nvGraphicFramePr>
        <p:xfrm>
          <a:off x="827584" y="2780928"/>
          <a:ext cx="2160240" cy="681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9" name="Rovnice" r:id="rId7" imgW="748975" imgH="241195" progId="Equation.3">
                  <p:embed/>
                </p:oleObj>
              </mc:Choice>
              <mc:Fallback>
                <p:oleObj name="Rovnice" r:id="rId7" imgW="748975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780928"/>
                        <a:ext cx="2160240" cy="68165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50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Druhy radioaktivního záření</a:t>
            </a:r>
            <a:endParaRPr lang="cs-CZ" sz="4000" dirty="0"/>
          </a:p>
        </p:txBody>
      </p:sp>
      <p:pic>
        <p:nvPicPr>
          <p:cNvPr id="4100" name="Picture 4" descr="http://www.cez.cz/edee/content/microsites/nuklearni/anim/ab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01729"/>
            <a:ext cx="6275041" cy="381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1259632" y="5278846"/>
            <a:ext cx="3106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</a:t>
            </a:r>
            <a:r>
              <a:rPr lang="cs-CZ" dirty="0"/>
              <a:t>3</a:t>
            </a:r>
            <a:r>
              <a:rPr lang="cs-CZ" dirty="0" smtClean="0"/>
              <a:t> Radioaktivní záření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198" y="5718824"/>
            <a:ext cx="86868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Průchodem radioaktivního záření látkou se část záření v materiálu pohlcuje, </a:t>
            </a:r>
            <a:r>
              <a:rPr lang="cs-CZ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energie </a:t>
            </a:r>
            <a:r>
              <a:rPr lang="cs-CZ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záření se přitom mění na jinou energii, např. na teplo.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01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Poločas přeměny (rozpadu)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543550"/>
          </a:xfrm>
        </p:spPr>
        <p:txBody>
          <a:bodyPr/>
          <a:lstStyle/>
          <a:p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poločas přeměny </a:t>
            </a:r>
            <a:r>
              <a:rPr lang="el-G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 (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tau) je doba, za kterou se rozpadne polovina původního počtu radioaktivních jader 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Tato doba je pro každé nuklidy individuální a není ovlivněna vnějšími podmínkami (teplota, tlak). </a:t>
            </a:r>
          </a:p>
          <a:p>
            <a:pPr>
              <a:buFont typeface="Arial" panose="020B0604020202020204" pitchFamily="34" charset="0"/>
              <a:buNone/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pl-P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Např. poločas rozpadu nuklidu </a:t>
            </a:r>
            <a:r>
              <a:rPr lang="pl-PL" sz="2400" b="1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238</a:t>
            </a:r>
            <a:r>
              <a:rPr lang="pl-P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</a:t>
            </a:r>
            <a:r>
              <a:rPr lang="pl-P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celých </a:t>
            </a:r>
            <a:r>
              <a:rPr lang="pl-P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4,468 miliard let </a:t>
            </a:r>
          </a:p>
          <a:p>
            <a:pPr>
              <a:buFont typeface="Arial" panose="020B0604020202020204" pitchFamily="34" charset="0"/>
              <a:buNone/>
              <a:tabLst>
                <a:tab pos="1257300" algn="l"/>
              </a:tabLst>
            </a:pPr>
            <a:r>
              <a:rPr lang="pl-P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		</a:t>
            </a:r>
            <a:r>
              <a:rPr lang="pl-P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poločas rozpadu </a:t>
            </a:r>
            <a:r>
              <a:rPr lang="cs-CZ" sz="2400" b="1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pouhých</a:t>
            </a: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6,7·10</a:t>
            </a:r>
            <a:r>
              <a:rPr lang="cs-CZ" sz="2400" b="1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-17 </a:t>
            </a: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sekundy </a:t>
            </a: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99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oubor:Radioaktivita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13" y="1233445"/>
            <a:ext cx="4184926" cy="418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807832" y="5445224"/>
            <a:ext cx="3106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4 Symbol radioaktivity</a:t>
            </a:r>
            <a:endParaRPr lang="cs-CZ" dirty="0"/>
          </a:p>
        </p:txBody>
      </p:sp>
      <p:pic>
        <p:nvPicPr>
          <p:cNvPr id="5124" name="Picture 4" descr="Gama nů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3639" y="1556791"/>
            <a:ext cx="4363821" cy="3538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4572000" y="5445224"/>
            <a:ext cx="3106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5 Leksellův gama nůž 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Radioaktivita</a:t>
            </a:r>
            <a:endParaRPr lang="cs-CZ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7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Využití radioaktivity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získání energie, která se uvolňuje při jaderných přeměnách 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jaderné elektrárny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nich se využívá nuklid uranu </a:t>
            </a:r>
            <a:r>
              <a:rPr lang="cs-CZ" sz="24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238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obohacený o 3-4% </a:t>
            </a:r>
            <a:r>
              <a:rPr lang="cs-CZ" sz="24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235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</a:t>
            </a:r>
          </a:p>
          <a:p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lékařství – radioterapie, radiodiagnostika, radiofarmaka, radiochirurgie, balneologie, sterilizace materiálu</a:t>
            </a:r>
          </a:p>
          <a:p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adiokarbonové datování – v archeologii a paleontologii pro zjištění stáří nalezených živočišných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objevů,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ověřování pravosti nebo zjišťování původu uměleckých předmětů.</a:t>
            </a:r>
          </a:p>
          <a:p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potravinářství – k sterilizace, konzervaci, udržení čerstvosti potravin</a:t>
            </a:r>
          </a:p>
        </p:txBody>
      </p:sp>
    </p:spTree>
    <p:extLst>
      <p:ext uri="{BB962C8B-B14F-4D97-AF65-F5344CB8AC3E}">
        <p14:creationId xmlns:p14="http://schemas.microsoft.com/office/powerpoint/2010/main" val="408385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Využití radioaktivity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zemědělství – šlechtění rostlin, ochrana skladovaných potravin</a:t>
            </a:r>
          </a:p>
          <a:p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průmyslu – defektoskopie, měření tloušťky materiálu, radiační polymerace, hlásiče kouře</a:t>
            </a:r>
          </a:p>
          <a:p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ochraně životního prostředí –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k indikaci a analýze škodlivých látek v půdě i v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ovzduší, kontrola radioaktivity </a:t>
            </a:r>
          </a:p>
          <a:p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dopravě, ve vojenství –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jaderné ponorky</a:t>
            </a:r>
          </a:p>
          <a:p>
            <a:pPr marL="0" indent="0"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Zneužití: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jaderné (atomové) bomby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4803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itchFamily="34" charset="0"/>
              </a:rPr>
              <a:t>Seznam obrázků: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Obr. 1 Jádro </a:t>
            </a: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atomu. 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Zdroj: </a:t>
            </a:r>
            <a:r>
              <a:rPr lang="cs-CZ" sz="2000" dirty="0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www.energyweb.cz </a:t>
            </a:r>
            <a:r>
              <a:rPr lang="en-US" sz="2000" i="1" dirty="0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en-US" sz="2000" i="1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cs-CZ" sz="2000" i="1" dirty="0" err="1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nline</a:t>
            </a:r>
            <a:r>
              <a:rPr lang="en-US" sz="2000" i="1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vid. 18.8.2013</a:t>
            </a:r>
            <a:r>
              <a:rPr lang="en-US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Dostupné z: http://</a:t>
            </a:r>
            <a:r>
              <a:rPr lang="cs-CZ" sz="2000" dirty="0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www.energyweb.cz/web/EE/images/03/39_01.gif</a:t>
            </a:r>
          </a:p>
          <a:p>
            <a:pPr marL="0">
              <a:spcBef>
                <a:spcPts val="750"/>
              </a:spcBef>
              <a:buNone/>
            </a:pPr>
            <a:r>
              <a:rPr lang="cs-CZ" sz="2000" dirty="0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Obr. 2 Rozpadové řady. Zdroj: 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http://</a:t>
            </a: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www.e-chembook.eu </a:t>
            </a:r>
            <a:r>
              <a:rPr lang="en-US" sz="2000" i="1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[o</a:t>
            </a:r>
            <a:r>
              <a:rPr lang="cs-CZ" sz="2000" i="1" dirty="0" err="1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nline</a:t>
            </a:r>
            <a:r>
              <a:rPr lang="en-US" sz="2000" i="1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vid. 18.8.2013</a:t>
            </a:r>
            <a:r>
              <a:rPr lang="en-US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Dostupné z: </a:t>
            </a:r>
            <a:endParaRPr lang="cs-CZ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http://www.e-chembook.eu/wp-content/uploads/Rozpadove-rady.png</a:t>
            </a:r>
          </a:p>
          <a:p>
            <a:pPr marL="0">
              <a:spcBef>
                <a:spcPts val="750"/>
              </a:spcBef>
              <a:buNone/>
            </a:pPr>
            <a:r>
              <a:rPr lang="cs-CZ" sz="2000" dirty="0" smtClean="0">
                <a:latin typeface="Verdana" pitchFamily="34" charset="0"/>
              </a:rPr>
              <a:t>Obr. 3 Radioaktivní záření</a:t>
            </a:r>
            <a:r>
              <a:rPr lang="cs-CZ" sz="2000" dirty="0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Zdroj: </a:t>
            </a:r>
            <a:r>
              <a:rPr lang="cs-CZ" sz="2000" dirty="0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www.cez.cz </a:t>
            </a:r>
            <a:r>
              <a:rPr lang="en-US" sz="2000" i="1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[o</a:t>
            </a:r>
            <a:r>
              <a:rPr lang="cs-CZ" sz="2000" i="1" dirty="0" err="1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nline</a:t>
            </a:r>
            <a:r>
              <a:rPr lang="en-US" sz="2000" i="1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cs-CZ" sz="2000" dirty="0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vid. 18.8.2013</a:t>
            </a:r>
            <a:r>
              <a:rPr lang="en-US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Dostupné z: http://</a:t>
            </a:r>
            <a:r>
              <a:rPr lang="cs-CZ" sz="2000" dirty="0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www.cez.cz/edee/content/microsites/nuklearni/anim/abs.gif</a:t>
            </a:r>
          </a:p>
          <a:p>
            <a:pPr marL="0">
              <a:spcBef>
                <a:spcPts val="750"/>
              </a:spcBef>
              <a:buNone/>
            </a:pPr>
            <a:r>
              <a:rPr lang="cs-CZ" sz="2000" dirty="0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Obr. 4 Symbol radioaktivity. Zdroj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cs-CZ" sz="2000" dirty="0" err="1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Wikimedia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000" dirty="0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22.9.2007 </a:t>
            </a:r>
            <a:r>
              <a:rPr lang="en-US" sz="2000" i="1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[o</a:t>
            </a:r>
            <a:r>
              <a:rPr lang="cs-CZ" sz="2000" i="1" dirty="0" err="1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nline</a:t>
            </a:r>
            <a:r>
              <a:rPr lang="en-US" sz="2000" i="1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vid. 18.8.2013</a:t>
            </a:r>
            <a:r>
              <a:rPr lang="en-US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Dostupné z: http://</a:t>
            </a:r>
            <a:r>
              <a:rPr lang="cs-CZ" sz="2000" dirty="0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cs.wikipedia.org/wiki/Soubor:Radioaktivita.svg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itchFamily="34" charset="0"/>
              </a:rPr>
              <a:t>Seznam obrázků: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spcBef>
                <a:spcPts val="750"/>
              </a:spcBef>
              <a:buNone/>
            </a:pPr>
            <a:r>
              <a:rPr lang="cs-CZ" sz="2000" dirty="0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Obr. 5 Leksellův 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gama </a:t>
            </a:r>
            <a:r>
              <a:rPr lang="cs-CZ" sz="2000" dirty="0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nůž. 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Zdroj: www.cez.cz </a:t>
            </a:r>
            <a:r>
              <a:rPr lang="en-US" sz="2000" i="1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[o</a:t>
            </a:r>
            <a:r>
              <a:rPr lang="cs-CZ" sz="2000" i="1" dirty="0" err="1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nline</a:t>
            </a:r>
            <a:r>
              <a:rPr lang="en-US" sz="2000" i="1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vid. 18.8.2013</a:t>
            </a:r>
            <a:r>
              <a:rPr lang="en-US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Dostupné z: </a:t>
            </a:r>
            <a:r>
              <a:rPr lang="cs-CZ" sz="2000" dirty="0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</a:t>
            </a:r>
            <a:r>
              <a:rPr lang="cs-CZ" sz="2000" dirty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://www.cez.cz/edee/content/microsites/nuklearni/obr/k40.jpg</a:t>
            </a:r>
            <a:endParaRPr lang="cs-CZ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charset="0"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7022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itchFamily="34" charset="0"/>
              </a:rPr>
              <a:t>Použité zdroje:</a:t>
            </a:r>
          </a:p>
        </p:txBody>
      </p:sp>
      <p:sp>
        <p:nvSpPr>
          <p:cNvPr id="17411" name="Zástupný symbol pro obsah 5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/>
          <a:lstStyle/>
          <a:p>
            <a:r>
              <a:rPr lang="cs-CZ" sz="2000" dirty="0" smtClean="0">
                <a:latin typeface="Verdana" pitchFamily="34" charset="0"/>
              </a:rPr>
              <a:t>MACH, J., PLUCKOVÁ, I., ŠIBOR, J. </a:t>
            </a:r>
            <a:r>
              <a:rPr lang="cs-CZ" sz="2000" i="1" dirty="0" smtClean="0">
                <a:latin typeface="Verdana" pitchFamily="34" charset="0"/>
              </a:rPr>
              <a:t>Chemie pro 8. ročník. Úvod do obecné a anorganické chemie</a:t>
            </a:r>
            <a:r>
              <a:rPr lang="cs-CZ" sz="2000" dirty="0" smtClean="0">
                <a:latin typeface="Verdana" pitchFamily="34" charset="0"/>
              </a:rPr>
              <a:t>. Brno: NOVÁ ŠKOLA, s.r.o., 2010. ISBN 978-80-7289-133-7.</a:t>
            </a:r>
          </a:p>
          <a:p>
            <a:r>
              <a:rPr lang="cs-CZ" sz="2000" dirty="0" smtClean="0">
                <a:latin typeface="Verdana" pitchFamily="34" charset="0"/>
              </a:rPr>
              <a:t>ŠKODA, J., DOULÍK, P. </a:t>
            </a:r>
            <a:r>
              <a:rPr lang="cs-CZ" sz="2000" i="1" dirty="0" smtClean="0">
                <a:latin typeface="Verdana" pitchFamily="34" charset="0"/>
              </a:rPr>
              <a:t>Chemie 8 učebnice pro základní školy a víceletá gymnázia. Plzeň: </a:t>
            </a:r>
            <a:r>
              <a:rPr lang="cs-CZ" sz="2000" i="1" dirty="0" err="1" smtClean="0">
                <a:latin typeface="Verdana" pitchFamily="34" charset="0"/>
              </a:rPr>
              <a:t>Fraus</a:t>
            </a:r>
            <a:r>
              <a:rPr lang="cs-CZ" sz="2000" i="1" dirty="0" smtClean="0">
                <a:latin typeface="Verdana" pitchFamily="34" charset="0"/>
              </a:rPr>
              <a:t>, 1.vydání, 2006. ISBN 80-7238-442-2.</a:t>
            </a:r>
          </a:p>
          <a:p>
            <a:r>
              <a:rPr lang="cs-CZ" sz="2000" dirty="0">
                <a:latin typeface="Verdana" pitchFamily="34" charset="0"/>
              </a:rPr>
              <a:t>FLEMR, V., DUŠEK, B. </a:t>
            </a:r>
            <a:r>
              <a:rPr lang="cs-CZ" sz="2000" i="1" dirty="0">
                <a:latin typeface="Verdana" pitchFamily="34" charset="0"/>
              </a:rPr>
              <a:t>Chemie I pro gymnázia (obecná anorganická chemie). </a:t>
            </a:r>
            <a:r>
              <a:rPr lang="cs-CZ" sz="2000" dirty="0">
                <a:latin typeface="Verdana" pitchFamily="34" charset="0"/>
              </a:rPr>
              <a:t>Praha. SPN, a.s., 2001. ISBN 80-7235-147-8</a:t>
            </a:r>
            <a:r>
              <a:rPr lang="cs-CZ" sz="2000" dirty="0" smtClean="0">
                <a:latin typeface="Verdana" pitchFamily="34" charset="0"/>
              </a:rPr>
              <a:t>.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BANÝR, J., BENEŠ, P. A KOLEKTIV. </a:t>
            </a:r>
            <a:r>
              <a:rPr lang="cs-CZ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Chemie pro střední školy. 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Praha: SPN, a.s., 1995. ISBN 80-85937-11-5.</a:t>
            </a:r>
          </a:p>
          <a:p>
            <a:pPr marL="0" indent="0">
              <a:buNone/>
            </a:pPr>
            <a:endParaRPr lang="cs-CZ" sz="2000" dirty="0">
              <a:latin typeface="Verdana" pitchFamily="34" charset="0"/>
            </a:endParaRPr>
          </a:p>
          <a:p>
            <a:endParaRPr lang="cs-CZ" sz="2000" i="1" dirty="0" smtClean="0">
              <a:latin typeface="Verdana" pitchFamily="34" charset="0"/>
            </a:endParaRPr>
          </a:p>
          <a:p>
            <a:endParaRPr lang="pl-PL" sz="2000" dirty="0" smtClean="0">
              <a:latin typeface="Verdana" pitchFamily="34" charset="0"/>
            </a:endParaRPr>
          </a:p>
          <a:p>
            <a:pPr>
              <a:buNone/>
            </a:pPr>
            <a:endParaRPr lang="cs-CZ" sz="20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908050"/>
            <a:ext cx="7161213" cy="3578225"/>
          </a:xfrm>
        </p:spPr>
        <p:txBody>
          <a:bodyPr rtlCol="0">
            <a:normAutofit/>
          </a:bodyPr>
          <a:lstStyle/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Anotace: </a:t>
            </a:r>
            <a:r>
              <a:rPr lang="cs-CZ" sz="2000" dirty="0" smtClean="0"/>
              <a:t> </a:t>
            </a:r>
            <a:r>
              <a:rPr lang="cs-CZ" sz="2000" i="1" dirty="0" smtClean="0"/>
              <a:t>výuková prezentace v prvním ročníku studia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Předmět:</a:t>
            </a:r>
            <a:r>
              <a:rPr lang="cs-CZ" sz="2000" dirty="0" smtClean="0"/>
              <a:t> </a:t>
            </a:r>
            <a:r>
              <a:rPr lang="cs-CZ" sz="2000" i="1" dirty="0" smtClean="0"/>
              <a:t>chemie</a:t>
            </a:r>
            <a:endParaRPr lang="cs-CZ" sz="2000" i="1" dirty="0"/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Ročník: </a:t>
            </a:r>
            <a:r>
              <a:rPr lang="cs-CZ" sz="2000" i="1" dirty="0"/>
              <a:t>I. ročník SŠ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Tematický </a:t>
            </a:r>
            <a:r>
              <a:rPr lang="cs-CZ" sz="2000" b="1" dirty="0"/>
              <a:t>celek</a:t>
            </a:r>
            <a:r>
              <a:rPr lang="cs-CZ" sz="2000" b="1" dirty="0" smtClean="0"/>
              <a:t>: </a:t>
            </a:r>
            <a:r>
              <a:rPr lang="cs-CZ" sz="2000" i="1" dirty="0" smtClean="0"/>
              <a:t>obecná chemie</a:t>
            </a:r>
            <a:endParaRPr lang="cs-CZ" sz="2000" i="1" dirty="0"/>
          </a:p>
          <a:p>
            <a:pPr algn="l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000" b="1" dirty="0"/>
              <a:t>Klíčová slova: </a:t>
            </a:r>
            <a:r>
              <a:rPr lang="cs-CZ" sz="2000" i="1" dirty="0" smtClean="0"/>
              <a:t>atom, jádro atomu, jaderná reakce, radioaktivita, záření, radionuklid, poločas rozpadu, využití radioaktivity</a:t>
            </a:r>
            <a:endParaRPr lang="cs-CZ" sz="2000" i="1" dirty="0"/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Forma:</a:t>
            </a:r>
            <a:r>
              <a:rPr lang="cs-CZ" sz="2000" dirty="0"/>
              <a:t> </a:t>
            </a:r>
            <a:r>
              <a:rPr lang="cs-CZ" sz="2000" i="1" dirty="0" smtClean="0"/>
              <a:t>vysvětlování</a:t>
            </a:r>
            <a:r>
              <a:rPr lang="cs-CZ" sz="2000" dirty="0"/>
              <a:t>	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Datum vytvoření: </a:t>
            </a:r>
            <a:r>
              <a:rPr lang="cs-CZ" sz="2000" i="1" dirty="0" smtClean="0"/>
              <a:t>18. 8. 2013</a:t>
            </a:r>
            <a:endParaRPr lang="cs-CZ" sz="2000" i="1" dirty="0"/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/>
          </p:nvPr>
        </p:nvSpPr>
        <p:spPr>
          <a:xfrm>
            <a:off x="684213" y="1700213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  <a:latin typeface="Verdana" pitchFamily="34" charset="0"/>
              </a:rPr>
              <a:t>Jádro atomu</a:t>
            </a:r>
            <a:endParaRPr lang="cs-CZ" dirty="0" smtClean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1116013" y="3886200"/>
            <a:ext cx="7056437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500" dirty="0">
                <a:solidFill>
                  <a:schemeClr val="tx1"/>
                </a:solidFill>
                <a:latin typeface="Verdana" pitchFamily="34" charset="0"/>
              </a:rPr>
              <a:t>s</a:t>
            </a:r>
            <a:r>
              <a:rPr lang="cs-CZ" sz="3500" dirty="0" smtClean="0">
                <a:solidFill>
                  <a:schemeClr val="tx1"/>
                </a:solidFill>
                <a:latin typeface="Verdana" pitchFamily="34" charset="0"/>
              </a:rPr>
              <a:t>loženo z kladně nabitých protonů a elektricky neutrálních neutronů</a:t>
            </a:r>
          </a:p>
        </p:txBody>
      </p:sp>
    </p:spTree>
    <p:extLst>
      <p:ext uri="{BB962C8B-B14F-4D97-AF65-F5344CB8AC3E}">
        <p14:creationId xmlns:p14="http://schemas.microsoft.com/office/powerpoint/2010/main" val="125302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Jádro atomu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vnitřní kladně nabitá část 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atomu,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tvoří jeho hmotové i prostorové centrum</a:t>
            </a:r>
          </a:p>
          <a:p>
            <a:pPr>
              <a:spcBef>
                <a:spcPts val="750"/>
              </a:spcBef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zahrnuje téměř veškerou hmotnost, ale jen malou část objemu</a:t>
            </a:r>
          </a:p>
          <a:p>
            <a:pPr>
              <a:spcBef>
                <a:spcPts val="750"/>
              </a:spcBef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obsahuje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nukleony (protony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neutrony), které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jsou poutány k sobě jadernými silami</a:t>
            </a:r>
          </a:p>
          <a:p>
            <a:pPr>
              <a:spcBef>
                <a:spcPts val="750"/>
              </a:spcBef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lehká jádra s nukleonovým číslem menším než 20, která obsahují přibližně stejný počet protonů a neutronů, jsou stabilní</a:t>
            </a:r>
          </a:p>
          <a:p>
            <a:pPr>
              <a:spcBef>
                <a:spcPts val="750"/>
              </a:spcBef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jádra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protonovým číslem větším než 83 a nukleonovým číslem větším než 209 podléhají samovolnému rozpadu na jádra lehčích prvků</a:t>
            </a:r>
          </a:p>
          <a:p>
            <a:pPr>
              <a:buFont typeface="Arial" panose="020B0604020202020204" pitchFamily="34" charset="0"/>
              <a:buNone/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2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Jádro atomu</a:t>
            </a:r>
            <a:endParaRPr lang="cs-CZ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170" name="Picture 2" descr="Jádro atomu kyslík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930" y="1591617"/>
            <a:ext cx="7318140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259632" y="5278846"/>
            <a:ext cx="3106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</a:t>
            </a:r>
            <a:r>
              <a:rPr lang="cs-CZ" dirty="0"/>
              <a:t>1</a:t>
            </a:r>
            <a:r>
              <a:rPr lang="cs-CZ" dirty="0" smtClean="0"/>
              <a:t> Jádro atomu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395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Jaderné reakce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616575"/>
          </a:xfrm>
        </p:spPr>
        <p:txBody>
          <a:bodyPr/>
          <a:lstStyle/>
          <a:p>
            <a:pPr marL="357188" indent="-357188">
              <a:spcBef>
                <a:spcPts val="750"/>
              </a:spcBef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řeměny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jader vyvolané vzájemným působením (srážkami) s jinými jádry nebo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částicemi</a:t>
            </a:r>
          </a:p>
          <a:p>
            <a:pPr marL="357188" indent="-357188">
              <a:spcBef>
                <a:spcPts val="750"/>
              </a:spcBef>
              <a:buNone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dochází k přeměně jader atomů prvků, změně počtu protonů, neutronů nebo obou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nukleonů, které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jsou provázeny velkými energetickými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změnami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750"/>
              </a:spcBef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Rozdělení podle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vztahu mezi původními a vzniklými jádry: </a:t>
            </a: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750"/>
              </a:spcBef>
            </a:pPr>
            <a:r>
              <a:rPr lang="cs-CZ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ransmutace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 původního jádra</a:t>
            </a: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vzniká jádro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s málo odlišným protonovým číslem</a:t>
            </a:r>
            <a:endParaRPr lang="cs-CZ" sz="24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750"/>
              </a:spcBef>
            </a:pPr>
            <a:r>
              <a:rPr lang="cs-CZ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</a:t>
            </a: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těpení jader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z původního jádra vznikají dvě jádra s přibližně stejnými protonovými čísly</a:t>
            </a:r>
          </a:p>
          <a:p>
            <a:pPr>
              <a:spcBef>
                <a:spcPts val="750"/>
              </a:spcBef>
            </a:pPr>
            <a:r>
              <a:rPr lang="cs-CZ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</a:t>
            </a: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aderná syntéza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dvě jádra vytvářejí jediné jádro s větším protonovým číslem</a:t>
            </a:r>
            <a:endParaRPr lang="cs-CZ" sz="24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cs-CZ" dirty="0" smtClean="0"/>
          </a:p>
        </p:txBody>
      </p:sp>
      <p:pic>
        <p:nvPicPr>
          <p:cNvPr id="2054" name="Picture 6" descr="Transmutac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12776" y="-1683568"/>
            <a:ext cx="11430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92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Radioaktivita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55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nestabilní atomová jádra některých prvků se  samovolně přeměňují a rozpadají</a:t>
            </a:r>
          </a:p>
          <a:p>
            <a:pPr>
              <a:spcBef>
                <a:spcPts val="750"/>
              </a:spcBef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 tomuto rozpadu dochází ve volné přírodě nebo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v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zařízeních k tomu určených</a:t>
            </a: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750"/>
              </a:spcBef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estabilní nuklidy jsou přírodní nebo uměle získané látky</a:t>
            </a:r>
          </a:p>
          <a:p>
            <a:pPr marL="0" indent="0">
              <a:spcBef>
                <a:spcPts val="750"/>
              </a:spcBef>
              <a:buNone/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Radioaktivita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rozpad jader atomů, při kterém vznikají atomy jiných prvků a který je provázen uvolňováním radioaktivního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záření.</a:t>
            </a:r>
          </a:p>
          <a:p>
            <a:pPr>
              <a:buNone/>
            </a:pP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Radionuklidy, radioizotopy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jsou nestabilní jádra, která se rozpadají.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0699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33412"/>
          </a:xfrm>
        </p:spPr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Druhy radioaktivity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/>
          <a:lstStyle/>
          <a:p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přírodní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typická pro rozpad nestabilních prvků vyskytujících se v přírodě</a:t>
            </a:r>
          </a:p>
          <a:p>
            <a:pPr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Objevitel je francouzský fyzik </a:t>
            </a: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Antoine </a:t>
            </a:r>
            <a:r>
              <a:rPr lang="cs-CZ" sz="24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Henri</a:t>
            </a: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Becquerel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k vyjasnění pravděpodobných příčin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radioaktivity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výrazně přispěli </a:t>
            </a: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Marie a </a:t>
            </a:r>
            <a:r>
              <a:rPr lang="cs-CZ" sz="24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Pierre</a:t>
            </a: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Curieovi </a:t>
            </a:r>
          </a:p>
          <a:p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umělá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vzniká ozařování původně stabilních jader např. v jaderném reaktoru </a:t>
            </a:r>
          </a:p>
          <a:p>
            <a:pPr marL="0" indent="0">
              <a:buNone/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Existují </a:t>
            </a:r>
            <a:r>
              <a:rPr lang="cs-CZ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tři přírodní </a:t>
            </a:r>
            <a:endParaRPr lang="cs-CZ" sz="2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rozpadové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řady</a:t>
            </a:r>
            <a:r>
              <a:rPr lang="cs-CZ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cs-CZ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cs-CZ" sz="2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jediná umělá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  <a:endParaRPr lang="cs-CZ" sz="24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170" name="Picture 2" descr="http://www.e-chembook.eu/wp-content/uploads/Rozpadove-rad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01654"/>
            <a:ext cx="4264506" cy="2167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331640" y="6309131"/>
            <a:ext cx="2818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</a:t>
            </a:r>
            <a:r>
              <a:rPr lang="cs-CZ" dirty="0"/>
              <a:t>2</a:t>
            </a:r>
            <a:r>
              <a:rPr lang="cs-CZ" dirty="0" smtClean="0"/>
              <a:t> Rozpadové řady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590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Nadpis 1"/>
          <p:cNvSpPr>
            <a:spLocks noGrp="1"/>
          </p:cNvSpPr>
          <p:nvPr>
            <p:ph type="title"/>
          </p:nvPr>
        </p:nvSpPr>
        <p:spPr>
          <a:xfrm>
            <a:off x="468313" y="492497"/>
            <a:ext cx="8229600" cy="561975"/>
          </a:xfrm>
        </p:spPr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Druhy radioaktivního záření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268760"/>
            <a:ext cx="8229600" cy="4824536"/>
          </a:xfrm>
        </p:spPr>
        <p:txBody>
          <a:bodyPr/>
          <a:lstStyle/>
          <a:p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záření </a:t>
            </a:r>
            <a:r>
              <a:rPr lang="el-GR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α</a:t>
            </a:r>
            <a:r>
              <a:rPr lang="el-G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ze všech záření nejméně pronikavé, je ho možné zastavit pouhým listem papíru či tenkou hliníkovou folií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Částice </a:t>
            </a:r>
            <a:r>
              <a:rPr lang="el-GR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α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jsou kladně nabitá jádra helia 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Dosahují 10% rychlosti světla.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sz="2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endParaRPr lang="cs-CZ" sz="24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Doplňte</a:t>
            </a: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následující reakci:</a:t>
            </a:r>
          </a:p>
          <a:p>
            <a:pPr marL="0" indent="0">
              <a:buNone/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cs-CZ" dirty="0" smtClean="0"/>
          </a:p>
        </p:txBody>
      </p:sp>
      <p:graphicFrame>
        <p:nvGraphicFramePr>
          <p:cNvPr id="307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338716"/>
              </p:ext>
            </p:extLst>
          </p:nvPr>
        </p:nvGraphicFramePr>
        <p:xfrm>
          <a:off x="7053213" y="2403128"/>
          <a:ext cx="71913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" name="Rovnice" r:id="rId3" imgW="291960" imgH="228600" progId="Equation.3">
                  <p:embed/>
                </p:oleObj>
              </mc:Choice>
              <mc:Fallback>
                <p:oleObj name="Rovnice" r:id="rId3" imgW="291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3213" y="2403128"/>
                        <a:ext cx="719138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graphicFrame>
        <p:nvGraphicFramePr>
          <p:cNvPr id="307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293321"/>
              </p:ext>
            </p:extLst>
          </p:nvPr>
        </p:nvGraphicFramePr>
        <p:xfrm>
          <a:off x="899592" y="3379887"/>
          <a:ext cx="342582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8" name="Rovnice" r:id="rId5" imgW="1015920" imgH="228600" progId="Equation.3">
                  <p:embed/>
                </p:oleObj>
              </mc:Choice>
              <mc:Fallback>
                <p:oleObj name="Rovnice" r:id="rId5" imgW="1015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379887"/>
                        <a:ext cx="3425825" cy="6921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308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graphicFrame>
        <p:nvGraphicFramePr>
          <p:cNvPr id="307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056920"/>
              </p:ext>
            </p:extLst>
          </p:nvPr>
        </p:nvGraphicFramePr>
        <p:xfrm>
          <a:off x="4908286" y="4042321"/>
          <a:ext cx="2504496" cy="702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9" name="Rovnice" r:id="rId7" imgW="888614" imgH="241195" progId="Equation.3">
                  <p:embed/>
                </p:oleObj>
              </mc:Choice>
              <mc:Fallback>
                <p:oleObj name="Rovnice" r:id="rId7" imgW="888614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8286" y="4042321"/>
                        <a:ext cx="2504496" cy="70231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26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2043</TotalTime>
  <Words>801</Words>
  <Application>Microsoft Office PowerPoint</Application>
  <PresentationFormat>Předvádění na obrazovce (4:3)</PresentationFormat>
  <Paragraphs>107</Paragraphs>
  <Slides>18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Verdana</vt:lpstr>
      <vt:lpstr>Motiv sady Office</vt:lpstr>
      <vt:lpstr>Rovnice</vt:lpstr>
      <vt:lpstr>Prezentace aplikace PowerPoint</vt:lpstr>
      <vt:lpstr>Prezentace aplikace PowerPoint</vt:lpstr>
      <vt:lpstr>Jádro atomu</vt:lpstr>
      <vt:lpstr>Jádro atomu</vt:lpstr>
      <vt:lpstr>Jádro atomu</vt:lpstr>
      <vt:lpstr>Jaderné reakce</vt:lpstr>
      <vt:lpstr>Radioaktivita</vt:lpstr>
      <vt:lpstr>Druhy radioaktivity</vt:lpstr>
      <vt:lpstr>Druhy radioaktivního záření</vt:lpstr>
      <vt:lpstr>Druhy radioaktivního záření</vt:lpstr>
      <vt:lpstr>Druhy radioaktivního záření</vt:lpstr>
      <vt:lpstr>Poločas přeměny (rozpadu)</vt:lpstr>
      <vt:lpstr>Radioaktivita</vt:lpstr>
      <vt:lpstr>Využití radioaktivity</vt:lpstr>
      <vt:lpstr>Využití radioaktivity</vt:lpstr>
      <vt:lpstr>Seznam obrázků:</vt:lpstr>
      <vt:lpstr>Seznam obrázků:</vt:lpstr>
      <vt:lpstr>Použité zdroje: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CHEMIE</dc:title>
  <dc:creator>Zdenek Topfer</dc:creator>
  <cp:lastModifiedBy>Ivana Töpferová</cp:lastModifiedBy>
  <cp:revision>267</cp:revision>
  <dcterms:created xsi:type="dcterms:W3CDTF">2012-09-09T15:49:48Z</dcterms:created>
  <dcterms:modified xsi:type="dcterms:W3CDTF">2013-08-25T19:37:42Z</dcterms:modified>
</cp:coreProperties>
</file>