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298" r:id="rId4"/>
    <p:sldId id="299" r:id="rId5"/>
    <p:sldId id="294" r:id="rId6"/>
    <p:sldId id="301" r:id="rId7"/>
    <p:sldId id="280" r:id="rId8"/>
    <p:sldId id="303" r:id="rId9"/>
    <p:sldId id="304" r:id="rId10"/>
    <p:sldId id="300" r:id="rId11"/>
    <p:sldId id="307" r:id="rId12"/>
    <p:sldId id="306" r:id="rId13"/>
    <p:sldId id="308" r:id="rId14"/>
    <p:sldId id="302" r:id="rId15"/>
    <p:sldId id="271" r:id="rId16"/>
    <p:sldId id="305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515C6CB-8C8E-414D-8106-E9975CC40DFF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3790F6A-BE17-4AE8-91D1-54B292C39C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3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95C95E-015C-4337-812B-98EF6898BF2D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3A517B-8AE1-4713-96A1-C454185A0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1462-C2B7-4A61-970B-E0388549365B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057C-0C2A-45B7-8824-4C7B44404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7803-DC84-4A28-A2BE-FA49E206A188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1EF1-425D-4370-B480-8D4EA6BBCE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0DB-3336-4F18-9E9A-B7DFBFC22128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4587-C3C3-4E3A-9D6F-D45689BDC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A8EA-F71E-4118-89C2-2F05665C78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D39B-CCA2-4373-BFAC-70128067006C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2396-9820-4F8D-8B44-555FC4FB38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C943-8196-46DE-A2E8-1D90369E2D45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7FC7-E6A4-42F5-9223-8E6AC8B7B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95E1-AC55-4874-BC98-E651A88C47E8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C7A1-548E-49ED-835C-A16BD4C86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5B67-F860-4B16-830A-6734751DF62B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E74D-30EA-4EC1-8C2E-9407DEC9C2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3150-CF21-4152-AB6E-42B47BC0C01F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340B-45A2-4EDD-8E01-2DA8C20F6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6D77-FB01-450C-816D-9AB4B34214B6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AFA1-EAA5-48CF-BC98-F2568B1B43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7BD9-D073-4D2B-9099-A6077C2B69A4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5C6-E802-4CC4-B90A-4A157EC553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A782A-D808-4037-B631-033742F5FF5E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1170-3DB0-4F1A-9781-C1A6ABB98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6D479-06AC-4A8B-8E4D-D756FE6187EC}" type="datetimeFigureOut">
              <a:rPr lang="cs-CZ"/>
              <a:pPr>
                <a:defRPr/>
              </a:pPr>
              <a:t>25.8.2013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EF1921-093D-43AA-8C1E-3D07BA3BD3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specialy/hydepark-civilizace/5.1.2013/" TargetMode="External"/><Relationship Id="rId2" Type="http://schemas.openxmlformats.org/officeDocument/2006/relationships/hyperlink" Target="https://mediastream.cern.ch/MediaArchive/Video/Public/Movies/2012/CERN-MOVIE-2012-193/CERN-MOVIE-2012-193-posterframe-640x360-at-10-percen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b="1" dirty="0">
              <a:ea typeface="Calibri" pitchFamily="34" charset="0"/>
              <a:cs typeface="Arial" charset="0"/>
            </a:endParaRPr>
          </a:p>
          <a:p>
            <a:pPr algn="ctr"/>
            <a:r>
              <a:rPr lang="cs-CZ" b="1" dirty="0">
                <a:ea typeface="Calibri" pitchFamily="34" charset="0"/>
                <a:cs typeface="Arial" charset="0"/>
              </a:rPr>
              <a:t> </a:t>
            </a:r>
            <a:r>
              <a:rPr lang="cs-CZ" b="1" dirty="0" smtClean="0">
                <a:ea typeface="Calibri" pitchFamily="34" charset="0"/>
                <a:cs typeface="Arial" charset="0"/>
              </a:rPr>
              <a:t>Atom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PaedDr. Ivana </a:t>
            </a:r>
            <a:r>
              <a:rPr lang="cs-CZ" dirty="0" err="1">
                <a:solidFill>
                  <a:srgbClr val="000000"/>
                </a:solidFill>
              </a:rPr>
              <a:t>Töpferová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endParaRPr lang="cs-CZ" dirty="0">
              <a:solidFill>
                <a:srgbClr val="000000"/>
              </a:solidFill>
            </a:endParaRPr>
          </a:p>
          <a:p>
            <a:pPr algn="ctr"/>
            <a:r>
              <a:rPr lang="cs-CZ" dirty="0">
                <a:solidFill>
                  <a:srgbClr val="000000"/>
                </a:solidFill>
              </a:rPr>
              <a:t>Střední průmyslová škola, Mladá Boleslav, Havlíčkova 456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CZ.1.07/1.5.00/34.0861</a:t>
            </a:r>
          </a:p>
          <a:p>
            <a:pPr algn="ctr"/>
            <a:r>
              <a:rPr lang="cs-CZ" dirty="0">
                <a:solidFill>
                  <a:srgbClr val="000000"/>
                </a:solidFill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Protonové a nukleonové číslo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rotonové číslo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udává počet protonů v jádře</a:t>
            </a:r>
          </a:p>
          <a:p>
            <a:pPr eaLnBrk="1" hangingPunct="1"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ukleonové číslo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udává počet protonů a neutronů v jádře atomu</a:t>
            </a:r>
          </a:p>
          <a:p>
            <a:pPr marL="0" indent="0" eaLnBrk="1" hangingPunct="1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Zápis složení jádra určitého atomu X:</a:t>
            </a:r>
          </a:p>
          <a:p>
            <a:pPr marL="0" indent="0" eaLnBrk="1" hangingPunct="1"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Příklad:</a:t>
            </a:r>
          </a:p>
          <a:p>
            <a:pPr marL="0" indent="0" eaLnBrk="1" hangingPunct="1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Nuklid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látka složená ze stejných atomů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definovaným protonovým a nukleonovým číslem.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dirty="0" smtClean="0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157884"/>
              </p:ext>
            </p:extLst>
          </p:nvPr>
        </p:nvGraphicFramePr>
        <p:xfrm>
          <a:off x="6711595" y="2708920"/>
          <a:ext cx="1296269" cy="80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" name="Rovnice" r:id="rId3" imgW="253890" imgH="228501" progId="Equation.3">
                  <p:embed/>
                </p:oleObj>
              </mc:Choice>
              <mc:Fallback>
                <p:oleObj name="Rovnice" r:id="rId3" imgW="253890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595" y="2708920"/>
                        <a:ext cx="1296269" cy="8069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566030"/>
              </p:ext>
            </p:extLst>
          </p:nvPr>
        </p:nvGraphicFramePr>
        <p:xfrm>
          <a:off x="2627784" y="3337519"/>
          <a:ext cx="1164641" cy="88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" name="Rovnice" r:id="rId5" imgW="241200" imgH="241200" progId="Equation.3">
                  <p:embed/>
                </p:oleObj>
              </mc:Choice>
              <mc:Fallback>
                <p:oleObj name="Rovnice" r:id="rId5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337519"/>
                        <a:ext cx="1164641" cy="88356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graphicFrame>
        <p:nvGraphicFramePr>
          <p:cNvPr id="10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12231"/>
              </p:ext>
            </p:extLst>
          </p:nvPr>
        </p:nvGraphicFramePr>
        <p:xfrm>
          <a:off x="4890124" y="3356941"/>
          <a:ext cx="1072885" cy="77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" name="Rovnice" r:id="rId7" imgW="330057" imgH="241195" progId="Equation.3">
                  <p:embed/>
                </p:oleObj>
              </mc:Choice>
              <mc:Fallback>
                <p:oleObj name="Rovnice" r:id="rId7" imgW="33005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124" y="3356941"/>
                        <a:ext cx="1072885" cy="7762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0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Izotopy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atomy téhož prvku, které mají stejný počet protonů i elektronů a liší se pouze počtem neutronů          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mají stejné chemické vlastnosti, liší se   hmotností a fyzikálními vlastnostmi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94339"/>
              </p:ext>
            </p:extLst>
          </p:nvPr>
        </p:nvGraphicFramePr>
        <p:xfrm>
          <a:off x="941241" y="3735791"/>
          <a:ext cx="722108" cy="69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Rovnice" r:id="rId3" imgW="228600" imgH="228600" progId="Equation.3">
                  <p:embed/>
                </p:oleObj>
              </mc:Choice>
              <mc:Fallback>
                <p:oleObj name="Rovnice" r:id="rId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241" y="3735791"/>
                        <a:ext cx="722108" cy="694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graphicFrame>
        <p:nvGraphicFramePr>
          <p:cNvPr id="10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94657"/>
              </p:ext>
            </p:extLst>
          </p:nvPr>
        </p:nvGraphicFramePr>
        <p:xfrm>
          <a:off x="2305283" y="3709596"/>
          <a:ext cx="879139" cy="72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Rovnice" r:id="rId5" imgW="228600" imgH="228600" progId="Equation.3">
                  <p:embed/>
                </p:oleObj>
              </mc:Choice>
              <mc:Fallback>
                <p:oleObj name="Rovnice" r:id="rId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283" y="3709596"/>
                        <a:ext cx="879139" cy="720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graphicFrame>
        <p:nvGraphicFramePr>
          <p:cNvPr id="10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58368"/>
              </p:ext>
            </p:extLst>
          </p:nvPr>
        </p:nvGraphicFramePr>
        <p:xfrm>
          <a:off x="3754998" y="3722693"/>
          <a:ext cx="983987" cy="72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Rovnice" r:id="rId7" imgW="228600" imgH="228600" progId="Equation.3">
                  <p:embed/>
                </p:oleObj>
              </mc:Choice>
              <mc:Fallback>
                <p:oleObj name="Rovnice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998" y="3722693"/>
                        <a:ext cx="983987" cy="720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5141" name="Picture 21" descr="http://imhfyzikafbi.wz.cz/prednasky/fyzatomjad_soubory/image0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5" y="4635669"/>
            <a:ext cx="3630028" cy="18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661315" y="60881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 Izotopy vodíku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44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6724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6</a:t>
            </a:r>
            <a:r>
              <a:rPr lang="cs-CZ" dirty="0" smtClean="0"/>
              <a:t>  Elementární částice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24" y="304626"/>
            <a:ext cx="83760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76015" cy="59332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3528" y="633787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7</a:t>
            </a:r>
            <a:r>
              <a:rPr lang="cs-CZ" dirty="0" smtClean="0"/>
              <a:t>  Elementární částice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9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Podle protonového čísla určete, o jaký prvek se jedná : Z = 9,  Z = 47</a:t>
            </a:r>
          </a:p>
          <a:p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Určete počet protonů, neutronů a elektronů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u prvku  </a:t>
            </a:r>
          </a:p>
          <a:p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Proč je atom elektroneutrální částice?</a:t>
            </a: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 se nazývá chemická látka, která je sloužená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 atomů se stejným protonovým číslem?</a:t>
            </a:r>
          </a:p>
        </p:txBody>
      </p:sp>
      <p:graphicFrame>
        <p:nvGraphicFramePr>
          <p:cNvPr id="235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860362"/>
              </p:ext>
            </p:extLst>
          </p:nvPr>
        </p:nvGraphicFramePr>
        <p:xfrm>
          <a:off x="2339752" y="3178968"/>
          <a:ext cx="11795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Rovnice" r:id="rId3" imgW="304560" imgH="241200" progId="Equation.3">
                  <p:embed/>
                </p:oleObj>
              </mc:Choice>
              <mc:Fallback>
                <p:oleObj name="Rovnice" r:id="rId3" imgW="304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178968"/>
                        <a:ext cx="117951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8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Atom lithia. 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cs-CZ" sz="2000" dirty="0" err="1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ikimedia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28.10.2005 </a:t>
            </a:r>
            <a:r>
              <a:rPr lang="en-US" sz="2000" i="1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://commons.wikimedia.org/wiki/File:Atom_-_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sch%C3%A9matick%C3%BD.PNG?uselang=cs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75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Stavba atomu. 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www.aldebaran.cz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http://www.zschemie.euweb.cz/atomy/atom3.html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Kvarky. 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akademon.cz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18.8.2013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</a:p>
          <a:p>
            <a:pPr marL="0">
              <a:spcBef>
                <a:spcPts val="0"/>
              </a:spcBef>
              <a:buNone/>
            </a:pP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https://www.google.cz/url?sa=i&amp;rct=j&amp;q=&amp;esrc=s&amp;source=images&amp;cd=&amp;cad=rja&amp;docid=-lzzzTd0p5OYdM&amp;tbnid=V-GjcDf6qMZqrM:&amp;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ved=0CAUQjRw&amp;url=http%3A%2F%2Fakademon.cz%2Farticle.asp%3Fsource%3Dhist&amp;ei=OgoSUuG7DIzLtAak8oGgBw&amp;bvm=bv.50768961,d.Yms&amp;psig=AFQjCNHpt7udBSf-hDtlM1PioYqEMY0f1g&amp;ust=1377000342361187</a:t>
            </a:r>
            <a:endParaRPr lang="cs-CZ" sz="20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Seznam obrázků: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CERN. Zdroj: CERN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18.8.2013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endParaRPr lang="cs-CZ" sz="2000" dirty="0" smtClean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home.web.cern.ch/sites/home.web.cern.ch/files/stylesmedium/public/image/experiment/2013/04/awake.jpg?itok=w_ptGt2m</a:t>
            </a:r>
          </a:p>
          <a:p>
            <a:pPr marL="0">
              <a:spcBef>
                <a:spcPts val="750"/>
              </a:spcBef>
              <a:buNone/>
            </a:pP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Izotopy vodíku. 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imhfyzikafbi.wz.cz 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18.8.2013</a:t>
            </a:r>
            <a:r>
              <a:rPr lang="en-US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http://www.google.cz/imgres?sa=X&amp;rlz=1C1KMZB_enCZ526CZ526&amp;biw=1366&amp;bih=667&amp;tbm=isch&amp;tbnid=0NdnbRW1-JBbnM:&amp;imgrefurl=http://chemie-obecna.blogspot.com/2011/08/radioaktivita.html&amp;docid=uSXiDX7qDRop2M&amp;imgurl=http://1.bp.blogspot.com/-9edHrZ2nNrg/Tkvbt94YuOI/AAAAAAAAAk8/s0jmKPMknio/s400/rad1.jpg&amp;w=214&amp;h=279&amp;ei=CzYSUuKXC4fFtAb0y4DoAw&amp;zoom=1&amp;ved=1t:3588,r:54,s:0,i:253&amp;iact=rc&amp;page=3&amp;tbnh=130&amp;tbnw=88&amp;start=46&amp;ndsp=27&amp;tx=86&amp;ty=50</a:t>
            </a:r>
          </a:p>
          <a:p>
            <a:pPr marL="0">
              <a:spcBef>
                <a:spcPts val="750"/>
              </a:spcBef>
              <a:buNone/>
            </a:pPr>
            <a:r>
              <a:rPr lang="cs-CZ" sz="2000" dirty="0" smtClean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6, 7  foto Ivana Töpferová</a:t>
            </a:r>
          </a:p>
          <a:p>
            <a:pPr marL="0">
              <a:spcBef>
                <a:spcPts val="0"/>
              </a:spcBef>
              <a:buNone/>
            </a:pPr>
            <a:endParaRPr lang="cs-CZ" sz="20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spcBef>
                <a:spcPts val="0"/>
              </a:spcBef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r>
              <a:rPr lang="cs-CZ" sz="2000" dirty="0" smtClean="0">
                <a:latin typeface="Verdana" pitchFamily="34" charset="0"/>
              </a:rPr>
              <a:t>MACH, J., PLUCKOVÁ, I., ŠIBOR, 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r>
              <a:rPr lang="cs-CZ" sz="2000" dirty="0" smtClean="0">
                <a:latin typeface="Verdana" pitchFamily="34" charset="0"/>
              </a:rPr>
              <a:t>ŠKODA, J., DOULÍK, P. </a:t>
            </a:r>
            <a:r>
              <a:rPr lang="cs-CZ" sz="2000" i="1" dirty="0" smtClean="0">
                <a:latin typeface="Verdana" pitchFamily="34" charset="0"/>
              </a:rPr>
              <a:t>Chemie 8 učebnice pro základní školy a víceletá gymnázia. </a:t>
            </a:r>
            <a:r>
              <a:rPr lang="cs-CZ" sz="2000" dirty="0" smtClean="0">
                <a:latin typeface="Verdana" pitchFamily="34" charset="0"/>
              </a:rPr>
              <a:t>Plzeň:</a:t>
            </a:r>
            <a:r>
              <a:rPr lang="cs-CZ" sz="2000" i="1" dirty="0" smtClean="0">
                <a:latin typeface="Verdana" pitchFamily="34" charset="0"/>
              </a:rPr>
              <a:t> </a:t>
            </a:r>
            <a:r>
              <a:rPr lang="cs-CZ" sz="2000" dirty="0" err="1" smtClean="0">
                <a:latin typeface="Verdana" pitchFamily="34" charset="0"/>
              </a:rPr>
              <a:t>Fraus</a:t>
            </a:r>
            <a:r>
              <a:rPr lang="cs-CZ" sz="2000" dirty="0" smtClean="0">
                <a:latin typeface="Verdana" pitchFamily="34" charset="0"/>
              </a:rPr>
              <a:t>, 1.vydání, 2006. ISBN 80-7238-442-2.</a:t>
            </a:r>
          </a:p>
          <a:p>
            <a:r>
              <a:rPr lang="cs-CZ" sz="2000" dirty="0">
                <a:latin typeface="Verdana" pitchFamily="34" charset="0"/>
              </a:rPr>
              <a:t>FLEMR, V., DUŠEK, B. </a:t>
            </a:r>
            <a:r>
              <a:rPr lang="cs-CZ" sz="2000" i="1" dirty="0">
                <a:latin typeface="Verdana" pitchFamily="34" charset="0"/>
              </a:rPr>
              <a:t>Chemie I pro gymnázia (obecná anorganická chemie). </a:t>
            </a:r>
            <a:r>
              <a:rPr lang="cs-CZ" sz="2000" dirty="0">
                <a:latin typeface="Verdana" pitchFamily="34" charset="0"/>
              </a:rPr>
              <a:t>Praha. SPN, a.s., 2001. ISBN 80-7235-147-8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BANÝR, J., BENEŠ, P. A KOLEKTIV.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 pro střední školy.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Praha: SPN, a.s., 1995. ISBN 80-85937-11-5.</a:t>
            </a:r>
          </a:p>
          <a:p>
            <a:pPr marL="0" indent="0">
              <a:buNone/>
            </a:pPr>
            <a:endParaRPr lang="cs-CZ" sz="2000" dirty="0">
              <a:latin typeface="Verdana" pitchFamily="34" charset="0"/>
            </a:endParaRPr>
          </a:p>
          <a:p>
            <a:pPr>
              <a:buNone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161213" cy="3578225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Anotace: </a:t>
            </a:r>
            <a:r>
              <a:rPr lang="cs-CZ" sz="2000" dirty="0" smtClean="0"/>
              <a:t> </a:t>
            </a:r>
            <a:r>
              <a:rPr lang="cs-CZ" sz="2000" i="1" dirty="0" smtClean="0"/>
              <a:t>výuková prezentace v prvním ročníku studia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Předmět:</a:t>
            </a:r>
            <a:r>
              <a:rPr lang="cs-CZ" sz="2000" dirty="0" smtClean="0"/>
              <a:t> </a:t>
            </a:r>
            <a:r>
              <a:rPr lang="cs-CZ" sz="2000" i="1" dirty="0" smtClean="0"/>
              <a:t>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Ročník: </a:t>
            </a:r>
            <a:r>
              <a:rPr lang="cs-CZ" sz="2000" i="1" dirty="0"/>
              <a:t>I. ročník SŠ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Tematický </a:t>
            </a:r>
            <a:r>
              <a:rPr lang="cs-CZ" sz="2000" b="1" dirty="0"/>
              <a:t>celek</a:t>
            </a:r>
            <a:r>
              <a:rPr lang="cs-CZ" sz="2000" b="1" dirty="0" smtClean="0"/>
              <a:t>: </a:t>
            </a:r>
            <a:r>
              <a:rPr lang="cs-CZ" sz="2000" i="1" dirty="0" smtClean="0"/>
              <a:t>obecná chemie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b="1" dirty="0"/>
              <a:t>Klíčová slova: </a:t>
            </a:r>
            <a:r>
              <a:rPr lang="cs-CZ" sz="2000" b="1" dirty="0" smtClean="0"/>
              <a:t> </a:t>
            </a:r>
            <a:r>
              <a:rPr lang="cs-CZ" sz="2000" i="1" dirty="0" smtClean="0"/>
              <a:t>atom, proton, neutron, elektron, jádro, obal, kvarky, protonové číslo, nukleonové číslo, nuklid, izotopy, CERN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/>
              <a:t>Forma</a:t>
            </a:r>
            <a:r>
              <a:rPr lang="cs-CZ" sz="2000" b="1" dirty="0"/>
              <a:t>:</a:t>
            </a:r>
            <a:r>
              <a:rPr lang="cs-CZ" sz="2000" dirty="0"/>
              <a:t> </a:t>
            </a:r>
            <a:r>
              <a:rPr lang="cs-CZ" sz="2000" i="1" dirty="0" smtClean="0"/>
              <a:t>vysvětlování</a:t>
            </a:r>
            <a:r>
              <a:rPr lang="cs-CZ" sz="2000" dirty="0"/>
              <a:t>	</a:t>
            </a:r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/>
              <a:t>Datum vytvoření: </a:t>
            </a:r>
            <a:r>
              <a:rPr lang="cs-CZ" sz="2000" dirty="0" smtClean="0"/>
              <a:t>1</a:t>
            </a:r>
            <a:r>
              <a:rPr lang="cs-CZ" sz="2000" i="1" dirty="0" smtClean="0"/>
              <a:t>8. </a:t>
            </a:r>
            <a:r>
              <a:rPr lang="cs-CZ" sz="2000" i="1" dirty="0"/>
              <a:t>8</a:t>
            </a:r>
            <a:r>
              <a:rPr lang="cs-CZ" sz="2000" i="1" dirty="0" smtClean="0"/>
              <a:t>. 2013</a:t>
            </a:r>
            <a:endParaRPr lang="cs-CZ" sz="2000" i="1" dirty="0"/>
          </a:p>
          <a:p>
            <a:pPr algn="l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08012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  <a:latin typeface="Verdana" pitchFamily="34" charset="0"/>
              </a:rPr>
              <a:t>Atom 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7056437" cy="1800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cs-CZ" sz="3500" dirty="0" smtClean="0">
                <a:solidFill>
                  <a:schemeClr val="tx1"/>
                </a:solidFill>
                <a:latin typeface="Verdana" pitchFamily="34" charset="0"/>
              </a:rPr>
              <a:t>základní stavební jednotka hmoty</a:t>
            </a:r>
          </a:p>
        </p:txBody>
      </p:sp>
    </p:spTree>
    <p:extLst>
      <p:ext uri="{BB962C8B-B14F-4D97-AF65-F5344CB8AC3E}">
        <p14:creationId xmlns:p14="http://schemas.microsoft.com/office/powerpoint/2010/main" val="19469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98162" y="60723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Atom lithia</a:t>
            </a:r>
            <a:endParaRPr lang="cs-CZ" dirty="0"/>
          </a:p>
        </p:txBody>
      </p:sp>
      <p:pic>
        <p:nvPicPr>
          <p:cNvPr id="5122" name="Picture 2" descr="File:Atom - schématick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8234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993775"/>
          </a:xfrm>
        </p:spPr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Stavba atomu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eaLnBrk="1" hangingPunct="1"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atomové jádro = kladně nabité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obsahuje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protony p</a:t>
            </a:r>
            <a:r>
              <a:rPr lang="cs-CZ" sz="2400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neutrony n</a:t>
            </a:r>
            <a:r>
              <a:rPr lang="cs-CZ" sz="2400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elektronový obal = záporně nabitý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obsahuje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záporně nabité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elektrony e</a:t>
            </a:r>
            <a:r>
              <a:rPr lang="cs-CZ" sz="2400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marL="0"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Elementární částice jsou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vázány čtyřmi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silami (interakcemi):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jadernou silnou a slabou,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elektrickou a gravitační.</a:t>
            </a:r>
          </a:p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protonů v jádře je shodný s počtem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elektronů v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obalu, proto je atom elektricky neutrální.</a:t>
            </a:r>
          </a:p>
          <a:p>
            <a:pPr>
              <a:buFontTx/>
              <a:buNone/>
            </a:pPr>
            <a:endParaRPr lang="cs-CZ" sz="2400" dirty="0" smtClean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20072" y="532834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2</a:t>
            </a:r>
            <a:r>
              <a:rPr lang="cs-CZ" dirty="0" smtClean="0"/>
              <a:t> Stavba atomu</a:t>
            </a:r>
            <a:endParaRPr lang="cs-CZ" dirty="0"/>
          </a:p>
        </p:txBody>
      </p:sp>
      <p:pic>
        <p:nvPicPr>
          <p:cNvPr id="6146" name="Picture 2" descr="Bohrův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4" y="3959386"/>
            <a:ext cx="16764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částic v atomu: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323528" y="3644900"/>
            <a:ext cx="8641085" cy="295245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dirty="0" smtClean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62023"/>
              </p:ext>
            </p:extLst>
          </p:nvPr>
        </p:nvGraphicFramePr>
        <p:xfrm>
          <a:off x="457201" y="1520554"/>
          <a:ext cx="8364534" cy="211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683"/>
                <a:gridCol w="1161900"/>
                <a:gridCol w="1145422"/>
                <a:gridCol w="1874698"/>
                <a:gridCol w="1730491"/>
                <a:gridCol w="1443340"/>
              </a:tblGrid>
              <a:tr h="92907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části atomu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částice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symbol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náboj (C)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hmotnost (kg)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hmot-</a:t>
                      </a:r>
                      <a:r>
                        <a:rPr lang="cs-CZ" sz="18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nost</a:t>
                      </a: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cs-CZ" sz="18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</a:t>
                      </a: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</a:tr>
              <a:tr h="37162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obal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-1,602 . 10</a:t>
                      </a:r>
                      <a:r>
                        <a:rPr lang="cs-CZ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-19</a:t>
                      </a: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9.1091·10</a:t>
                      </a:r>
                      <a:r>
                        <a:rPr lang="cs-CZ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-31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</a:tr>
              <a:tr h="37162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jádro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proton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+1,602 . 10</a:t>
                      </a:r>
                      <a:r>
                        <a:rPr lang="cs-CZ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-19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1,6724·10</a:t>
                      </a:r>
                      <a:r>
                        <a:rPr lang="cs-CZ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-27</a:t>
                      </a: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</a:tr>
              <a:tr h="443382">
                <a:tc>
                  <a:txBody>
                    <a:bodyPr/>
                    <a:lstStyle/>
                    <a:p>
                      <a:pPr algn="ctr"/>
                      <a:endParaRPr lang="cs-CZ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neutron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1,6747·10</a:t>
                      </a:r>
                      <a:r>
                        <a:rPr lang="cs-CZ" sz="1800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-27</a:t>
                      </a:r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cs-CZ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5" marR="91445" marT="45714" marB="45714"/>
                </a:tc>
              </a:tr>
            </a:tbl>
          </a:graphicData>
        </a:graphic>
      </p:graphicFrame>
      <p:sp>
        <p:nvSpPr>
          <p:cNvPr id="7216" name="Obdélník 4"/>
          <p:cNvSpPr>
            <a:spLocks noChangeArrowheads="1"/>
          </p:cNvSpPr>
          <p:nvPr/>
        </p:nvSpPr>
        <p:spPr bwMode="auto">
          <a:xfrm>
            <a:off x="429614" y="4594820"/>
            <a:ext cx="82089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Jádro je asi 100 000 krát menší než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průměr atomu.</a:t>
            </a:r>
          </a:p>
          <a:p>
            <a:pPr eaLnBrk="1" hangingPunct="1"/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Kdyby jádro byla kulička o průměru 1 cm, odpovídala by celému atomu koule o průměru 100 až 1000 m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17" name="AutoShape 2" descr="data:image/jpeg;base64,/9j/4AAQSkZJRgABAQAAAQABAAD/2wCEAAkGBhQSERUSEhQWFBIVGRYaGBYXGBsZHhsYFhgXFxsgGxsXGyYeGR8jGxobIi8gIycpLCwsFx4xNTAqNSYrLCkBCQoKDgwOGg8PGiwhHx8vKTAsLjUvLiwrNSwpLSkqKjQrLyk1KSkvKSkqKio1LSwsKTU0MSwsLiwsMCwpNSkqNf/AABEIAMgA8AMBIgACEQEDEQH/xAAcAAEAAwADAQEAAAAAAAAAAAAABAUGAgMHAQj/xABEEAACAQMCBAQCBgcFBgcAAAABAgMABBESIQUGEzEiQVFhFHEHMkJSgZEWIzNicoKhJGOSsfA0U1SisuEVF0Rzg6PR/8QAGgEBAAMBAQEAAAAAAAAAAAAAAAEDBAIFBv/EAC0RAAICAQMBBQgDAQAAAAAAAAABAhEDBCExEhNBUWGxBSIygZGh0eFxwfEU/9oADAMBAAIRAxEAPwD3GlKUApSlAKUpQClKUApSonFOKR28ZklbCjYYGSSewUDdifQUDdEulZNfpGhDhZYpolP23Vcb+oViwHuRWqRwwBBBBGQRuCD6VF2cQyRn8Ls5UpSpOxSlKAUpSgFKUoBSlKAUpSgFKUoBSlKAUpSgFKUoBSlKAUpUPinF4rdQ0rYycKoBZnb7qKuWdvYA0BMqLxDikUC65pEjXsC7Bcn0Ge59hvVWBd3O+fg4T5eF52HvnMcPyGtvdTtUzh/LsELa1TMvnK5LyHPfxuS2PYED2oCOvM4f9jBcTA9mEfTX/FMUrNczcVlFxayTwdKIdXSC6vlzoxkL4QdGrGCe71v6icV4VFcxmKZQyH8wR2II3BHqKh7leWDnFpcni3F+LX0rZn+E6Wd+mJA2MEbats9q9A5NvrtLKH+zCWPSdBEwDlMnT4ZFCjbt4ztiuyH6LrUPqdpZFH2HYY+R0qCR7E1rkQAAAYA2AHkBUJeJmwYcim8mSt9timPNIT9vBcQ+pMZdR/NCXAqysOJRTrrhkSRe2pGDDPpkHY+1SarL/lyCVuoU0zeUsZMcm3bxpgkexyPaujaWdKoS13bbnN5D7BVnUfIYSb8NLfxVZ8N4pHcJriYMASCNwVYd1ZTurDzBANAS6UpQClKUAqq4zzCluVQxyyyOHYJCmttEenUxGew1KMdySAAatayvN3KjXMiypHBMRFJEUnZlUayrLICit4lIO2AfFsykbgaG54nFHGJJZFjjOPFIQg3Gd9eMHHkd66Rx+3xGevDiX9n+sTx9/qb+Lse3oao+Y+GSi3sY0/tEsU9vlpAcMY0bLyFQxXJGdWDgkHeoS8hyss2to0aaC7Q6MkI9zMJcLkAsgA37at9hnYC/n5xs1jEvxETRmRYtSyIw1ucAEhsD1PoATUpeP25aRRPCWiz1FEiZTBwdYzld/XFZiblW5kLzMlskubPTEjPoItJHckuYgQWDlQNB0hQMmos3Ilw8Atz8OEiiuY43Utql6+2ZVKYQYOpgC+pgDtQGu/SW16Rm+Jg6IbSZOqmkN90tqxn2qwilDKGUhlYAgg5BB3BBHcYrHcZ5PleSWSIR+KaKRMSyQsui3MJKyRo2hvLBVgVyNvLScCsnhtoopGVnRFViqhQSBjZVAAHyA+Q7UBPpSlAKUpQClKquN8VZNMMIDXMuemDnSoXGqR8fYTI2+0SqjBOQB84txkowggUS3LDIUnCopONcrD6q98DuxBA7Ej7wrgIibrSMZrlhhpmABA+7GvaJM/ZHfAyWO9d/COErAhAJd3OqSRvrSPjBZv8AIAbAAAYAqdQClKUApVM3NURJWAPcsDg9FdSg+hkJEYPqNWRXH429f6tvFED/AL2Ylh/LFGV/56Au6VSmO+767X+Hpy/9XU/rp/Cnxt6n17aKQf3U5DH+SWNVH+OgLqlU0XNUOoJMHtnJwBOugE+ivvGxPoGz7Vc0Aqp4nwAO/XhboXIAHUAyGA7LKmQJF+eCPslatqUBVcJ411GaGZelcoMtHnIZc41xt9tCfPYg7MAe9rVfxnhAnUYYxyodUUq/WR+2RnuCNip2YEg118D4s0oaOVQlzEQJUByN86XTO5RwCQfZgd1NAWlK4u4AJJwBuSfICqRuYmm8NlH1f79yVhHfcNjMv8gIP3h3oC5uLhY1LuwRFGSzEAADzJOwFVHMvNMdmiMyu5d0UBUkYYZ1QnKIwBAbIU4LYwK+wctBmEl05uZAQVDjEaEfciHhBHkzamH3qtbm0WQBXUMAVYA/eRgyn8CAfwoCj5l5jaK3ieAHVPIiIWidiNQLE9Lwux0qcKcb4zgZr7Y8y4sJLuU6zCsxkCI0Z/U6sgxynKPgbqSQD2JGDVpxXhSXCBHLDDBlZDpZWXsynyP9CCQe9RU5ZhFrJaeMxyiQSMWJdjNnWxY76jk70BUXn0hpCrCaF4pVkSMRu8Yz1EaRSX16FGlWzk5BXG+RnttvpBheGSYJJpjgknYeA7RO6MoIbBOUOD9Ugg5qfxDlSGZ2kJkSVmjYOjlWVo1ZAVI7eF2BByCDuKiX3IUEqBHef9m8Tt1n1SJIxYiRiSW8RJHpkjttQHRFzlJ1ZYzbOzfEtBEFaMagsJmJJaTbwqTvj6yjHfHxvpCRUMrW8ywlJZIX8B6qwjLaV15UlfEobGQPI7Vax8sRLOZwX1dTq6dXhEhiaEkDyyjbj1UGoX6BW2GUmUoVkRUMhKxLKcuIwfq57eeBsMDagI979ICwo5lgeORJViKu8SqNcfVVml19NFK7bn62B5g1pbC7EsSSgFQ6q2CQSNQBwSpKn8CR6E1W3vK0cjO4eaN5GVy0chU5SPpDbsQV7ggjz71YcN4clvEkMQ0xxqFUd9h/nQEmlKUBH4hfpBE8shwiAk+fbyA8yewHmSBVfy/w9xquJxi5nwWGc9NBnRED6ICc47sznzrqv/7RdpB3jg0zS+hkJPRX3wQ0h9NEfrV7QCo/Eb0QxSStuI0dz8kUsf8AKpFV3H75IoG1qZNf6tYh3kZwVCD3Pr2AyTgA0B5lxviVn0kl4jcZuJhqCtqZVGeyKAQqg/icb5Nc+RL5LuZYHlee0KM0cZZtGpSMhlO7rjPgbKjHbeuUvKXEIVWPprMMDxRtt23BDYO3rjfv54Gk5F5Nkt3a4uMCQjSsakEKpO5JG2TgAAdhnc524V2eVjWR5Y+6018T7n+TZRRBVCqAqgAAAYAA7AAdhXOlK7PVFKUoDhNArqUdQysMFWAIIPcEHYiqJuCS23ismyg72shOgj+6Y5MJ9BunlgdxoKUBB4TxhLhSVyrodMkbjDxt6Mvl6g7gjBBIOanVUcZ4SzEXFvhbpBgE7LImcmOTH2T5NuUJyPMGJbc5rMo+Gikmm3Dx7KInGQyyyHwIVIIIGo7ZAIIyBoqxvHuKmR1n4fGbi4g1BmXaJoz9eNpDsxyAQE1FXUZxvVp+jzz73snUX/h48rCPZvtTfz+E/cFXkcYUBVAAAwANgAPQeVAZ7h/B1u40nuZfilcB0TTphAO4xFuXI9ZCxyOw7DRAVR8KHw9zLbdo5NU8PoMsBMg+Tsr/APzexq9oBSlKAUpSgFKUoBSlKAUpSgFfCa+1T82ykWcwXIZ1ESkdw0zCIH8C+fwoDhykNULXB73LtNv9xsCL/wCpU/OruuEMIRQqjCqAAB5ADAH5VzoBVDw5fibl7lt4oC0UA8tQ8M0nzyOmPQI/3zUzmK/aG2kkT9pjTH5/rHISPPtrZc138K4esEMcK7rGoXJ7nA3J9ydz7k0BLpSuq6uVjRpG2VAWPyUZNAdhNVXHuPLbxB1Ad3OmNQfrN8x5Abn/AL1lZLZ71TNM3h+zH9lR5bdifc+/yqjs+As8jSQnSi5AIA333Pt2H5VVDPHqXUtjXPRycH0yXV9vr5fwWvHuM3cEazzXBjV3VFCIuNTnCjBBOPcmrfljnB3l+GucdQ50SDbVjfBHkcenf288RzbZ3EsIiadyEdXUkKcOhyvluM1WcJmuetGxnWaYuhTEappKklsgE57+fpW7Dlx6hSVVSb8ODzdVpculcJ9VptLltO/RnvVVN7zGiuYola4nHeOLB057dRiQsX8xBPkDWPm5puUylxiWJtmC5jbB76WjIIP+tq23ADAYENsqrCRlVUBcZ75A885z55rHDJGfBuy6eeLeXD7yD/4LNcb3cmEP/p4GZVx6SSbPL+Ghf3T3rre1WyuI2iUJbzlYnRQFVJAMROABgagOmfX9X6HOiqFxrhvxEEkOcF1IVvusN0Ye6sAw9xXZQTaVA4FxEz28UpGGZRqUfZcbOv4OCPwqfQFHzWNCR3I720iuT/dN+rl/AIxb+QVeV0X1ossbxOMpIrIw9VYFT/Q1C5Xu2ktIWc5k0Krn+8TwP/zqaAtKUpQClKUApSlAKUpQClKUBC4xxZLaIyPk7gKq7lmY4VRnzJrE8f5iuzoMkEaxrJHJoDMWIRgwGogDcj7vt71c/SFG4gjmUEiCUO+PuaHQn5AsCfQAmvM+NXk0zGT4+YIST09KYAznSDjOPc1xJ0YNTqOzddXTtt5+p7RwXjEd1Cs0WdLeR7qRsQceYNTqyP0Y2bpZlnBAlkZ0B+7hVBHscEj2IrXV2a8UnKClJU2kU3MY1Nax/euEJ+UavL/mgq5qn40cT2Z8usw/OCYCrihYKhcZszLbyxr9Z0YDy3IOP61NrhNKFUsxwqgkk+QAyT+VCU6dnllrxgiJo91cBlwdiGwRjfsQakcv8YCwgDYYGfLH/wCVG5gZZxJfOhWMFFCJsza2CqX3GW3GfQDzru4XyghiDvgk74OTjPpntWTNgeGk3v4HrYNVj1Cb6Wltv5+QEXxk5jziNTg4+0Tg/kNvnUPiNrCt5JZohDxRJLrBx9c42xuCM96hXVpoaS31vCHIZXiOhgM52PlvkGsueCZv5h8Vd6RDGep1PExyPCzY3Uele1hjKEIdnw0vm+8+a1E45MmTteU38le1fL8ms/8AEWIaKQ5ZezHuRt3+Xr71uPozz8K/3eq2n5YXOPxzXmENsw3BZkUBS7HxN2zvjc4B3+Ve28vxxC2i6H7IqCue+++/vnv71k1Gm7PM5pUn60rN+m1qy6SOJu5J/ZNpfVfssKUpVZBS8sbLOnklxOB8mbqf5uauqpuXzl7sjzuGH+GOJT/UVc0BR8b5iaN+hBH1p9OognSqKdgWOCcnyUbnG+BvWa4Bze1qwt7qNVR5HIlQnCmWRnwynPhyxGoHbzHc1G5uuZLe8nw7Q/EonTlUDIKqFONW2Rjt6MDWIktJ5ZOmbmS6eXwKjBR4mOc5UfPPoMnyrhvc8vPqnCVJ7p/D4/6foGlcYlwACckAb+tcq7PUFKUoBSlKAUpSgFKUoD4RWQ5j5UtIkWdYEUrLAWwNtJlRWyv1cYbJ28q2FQuM2HXt5Yc4MiOoPoWUgH8Dg/hQhxT5JtKg8D4j17eKYjBdFLL91seJfmGyPwqdQkpebDphSXyhmhkP8IcK5+QRmP4VdV03lossbxOMpIrKw9VYFSPyNV/LN4zw6JDmaFjFKfV0wNX866X/AJ6Atqgcft2ktpkX6zRuAB5kqdvx7fjU+lSnTshq1R+fuLXEscDTG7kMIeNjb6V0Y1rtkeI47/hWv4fx3wAZ8q0nHvo9jndpInMLNuw06kY+Z05GCfUflWQ49yc9oVd5C6PsWQadLeQOc9xvnbfI+bXRxzXawe/ev2X+ypzjL/nyx27pbenO5E45dK43/A9qrW4NJMimO5EeRk6o9Zzk9vEMbex86sooYk8WS7eRb/tgV38v8tSXcj9J+nGoyW05Go9gNxj+uABXPs/UKDcJSaT48C72zo+0gsmOCfTzdW/Dn0ZjuWHuWtYpGuQYsuTGYwW+sc+PPmf9bV7vyZbMljArDB05x6BiWH9CKpOB/RhFEytM4kC/VjVAiDz3APi+Ww9Qa21bM+SLgoRd+L/08bT4p9byTVdyXl50KUqm5puD0RAhIluWEKEdxqB1sP4Iw7fMCshtPnKPitur/v3lmHusjsyH8Y9NXVdcECoqogCqoAUDsABgAfIV2UBGv+HRzpomRZE74YZ39R6H3G9UPI3BoUgEyRKryNKQ3c9NpX0AMckDRp2FWvMd80NrLIn7QKRH7yP4Ix+LlRUnhliIYY4V+rGiIPkihR/lQjpV3RJpSs/xfm4RO0UMTTyJjXghVXO+CxB8WPIA4yM4zSyJSUVbNBSs1wHnhJ5ehIjQzHJCkhlbHcKwA3HoQPPGcVpaEQnGauLsUpSh2KUpQClKUApSlAUfBW6VxPanYauvF7pKTrA/hl1ZHkJE9avKp+Y7dgEuYlLS25LaV7vE2BKgHmSoDAebIlWdrcrIiyIwZHAZWHYqwyCPYigO2qDjH9lm+MGekwCXIA7KPqS7fcyQ37hz9gVf18IoArAjI3B86+1m0DcPJGC9h5YGTbe2Bu0HpjePtuv1NDFMGUMpDKwBBByCDuCCNiD60BzrruLdZFKOoZWGCCMgiuylAZpvo8sy2rQw/dDtj8s1fWdkkSBI1CIOwAx/r5130qFFLhFkss57SbYrovboRRvIckIrMQPRQSf8q766L4x9N+qVEWltZYgLpx4sk7AYqSs8t4vxC1MSTcQuQJ5csqMWKqNshFAIAXIGdifPNd30ccYWS7AEjTx9JxCxZmEeGBcLq3w2AN+2gAYBNQRy/dFP1cDT2+WETsAGZPIlHwy5HngasZ7GtTyHyY9u7XE6qjkaUjXHhB7k42ycAADsM777cK7PKxrI8sfdaa+J9z/PkbilK6L29SGN5ZG0ogLMfQAZNdnqlVxY9a6gtxusZ+Il9guViB/ikyw/9lqvKp+W7RwrzzLpnuG1sp7ooGI0/lTGf3i3rVxQCvJb/ilxC1zBFIkM5nkZmeMSZRmZhsfVGXf2r1qqnjfK1vdkGaPLKMBwSrY74yO49j6n1qGrKM0JyScHTX0PJeXfiZL6ASSpLL1UYGNAoVV3fOP3Qf8ARr2DmG+eG1nliXXJHG7KuCcsqkjYbn5DvXVwXle3tMmGPDMMFySzEd8ZPl7D0FWtEqOdNhlii+p7t2/A8ts+ZbiUxlpI7npzRshjkjclzBdHQTAoTB0rgfWGo5zsa+cL54unjZmuISrLbl5AYnNv1ZVR2KooCKFLeGXLKVycjOPURGPQd8/ifOgQb7d+9SaTzDifMkqSCaK+WcJa3vTbQipI8csGMgHTKwDbsmB4DjGWqxvOYbiGdomuw0sctukdu0cYe5SUprfwgHbU4BTAXpHVnet6YhgDAwO234VyKjOfMUBjuB8ZuGuITJKHjne+Tp6FAQW0zKhVh4idK4Ocg5HbG+yriEHoPP8Ar3rlQClKUArPQN8FP0j/ALLO56R8opnOTGfRXOWU+TFl81FaGui9skmjaKVQ8bghlPmD/rv5UB30qhtL97V1t7liyMQsFw32s9o5T2EnkG7P/FkG+oBVFJy80JL2TiLOS0DAmFidydI3iY/eTbO5VqvaUBR/pN09rqCWA/fAMsfzEkYyB/Gq1Y2PFoZxmGWOUeqOrf8ASTipdQL3gFvMdU0EUjerxqx/NhmgJ+ah3/GIIN5po4s9tbquflqO9Q/0PtP+Hjx6Y2/Ltj2qVY8Ct4TmGCKM+qRqp/NRmgIP6SGTa1gkmPk7gwxj5vINRH8CtX2Hl9pGEl44mZSCsQGmFCOxCEkuw+85O+4C1d0oBSlKAVni3xs+B/slu+SfKadDsB6pEwyT5uAPsHPy7vWvGa3t2ZYASs1ypx22aOFh3fyZxsm4Hi+re2tqkSLHGoREACqowAB2AFAdtKUoDjJIFBJOABkk+QHesXxTnKZkklhCxW8YJaVwSSo7nH2R7YJ7du1XfOjEWMxHoM4+7qXV/TNeU8zcUvRZ3CRG2+EMJDatfUxp8WMeHPpWnHD3HOrMuSdzULrazacL5/dShuNLwuFImQFcBhkMV3ypBB2wfnW8VgRkHIPYivAuHz3Zt4ev8P0OhGF0a9eBGujOrbOMZx516zwbiRg4Ss8ilulA7lexKxqzADPbKgV3nxx6FNKrK8GSXaSxt3W5paVkn53kU9NrUrOxg6cfVXDJcdXSWcDwkGJwwwcbYLZrpuue5ek0i2xCMLgQOZFOqSBJGOpe6qek+Dk50jIXIrGbjZ0rIW/O0gVWe2PTT4dJ5BIvgknEZ8KYy6jqIScjGTgHBqXwXm5p5URoDGkonMb6w2r4eQRvlQPDnIIOTnfOPMDSUpSgFKUoBSlKA6bu0SVGjkUOjDDKwyCD6g1SBJ7PZQ91a+S/WmiHsT+3Qeh8Y/f8tDSgIvDuKRTprhcOucHHcEdwwO6sPNSAR6VKqsv+X45H6g1RTbfrYjpYgdg3k49nBAqMJL2HYql2n3lIhl/FW/VP8wyfw0BeUqk/S2Ff2yywH+9icL/jUFP+aonFebUfRFZSxSyykgOrq6oq41MQpOTkgAHzPoDQiUlFWzTUrzPifF7u1bWLrq47owQqfPGFAIyAex2rYWPOVq8EczzRQ6wPDJIikN2I8RGcHbtvUJ2VY80ZyceGi8pVKebIm/YpNOf7uJsf43Cpj+auJa9m2AS0T1OJpcewH6qM+5MnyqS4seI8UigXXK4UEgDzLMewVR4nY/dAJqpME97+0D21r/u84llH75U/qU/dU6j5lfqmdw/l6KJ+r4pJyMGaU63wfIE7Iv7qgDbtVnQHXBAqKERQqKAFVQAABsAANgK7KUoBSlKA4TQh1KMMqwIIPmCMEflXm3Gvo9nXWkIWe3cEaGbDBT5HJGr5j08q9Mqt4lzFBbnTLIA33Rlj+Q7fjVuPPLFxx58FWTTLPS3tcVyYTgv0dTOUFxiKFAo0K2WIUAADvgYGMk7f1G84zwrrWk1smE6kMkS7bLrQoNh5DPb2r5wzmGC4OIpAzDfSchvyODVlTJnlmpv9EYtNHT2knb5vko7Dk63i0kKxZWjYMzuxzErKgBYkhFDthew1H1r6vJlqHZ9DHV1PAXcopmDCQohbShcM2SB9o+pq7pVRcUEfJFsGRsSHR09jK5DmHHTMi6sSMmBgsCfCvoKnWnAIYjGUUgxCUJuTjrMHfv3yQPlVjSgFKUoBSlKAUpSgFKUoBSlKAVkOeuDyExXVump4tQdVHiZG0nI82Kle3ozVr6VDVnGSCnFxZ+e4+XoGkHw1qeuDsFDZB37gnw/NsAe1e08q8ura28aFU6oGXcAZLMST4sZOM4z7Vd0olRRh0/ZycpScn/QpSlSahSlKAUpSgFKUoCv5g4iYLeSUfWUeH+IkAf1NZKy4dGYtTEtI27Me5J3JJrXcc4b17eSLOCw2Pow3H9QK8zXibwkxSAo67FT/AKwR71lz3a8D09FHqi1F739jhxWLpsJIzpdSCGGxBG9ek8N44rWa3UhCoIy7nyAQEufXAwTXlskj3DiOIFnY4AH9ST5bedemnl3PD2stWnVA8RcDODIjKWxkZ3YnGR86jT3v4FntClGKfxf0cYudbVkZ1kYhSi6enJqJkBKaU06nDAEgqCCAT5Gu6Pmm2ZC4kwqxyStlWBVIjpcsCMgqdipGfaqnjXIYuGLmRdX9nKh4ta5gWZTrXWNYZZTsCpGAc1Gl+jxuj04p0iLw3EMmm3GkrcNqyiCQaCDtuWyO+/irWeQWa892+qZW1r0pViH6uQmR2j6o0BUy2wbYZ2XPYjPavO1p4/1uBGsjFijhSsR0yFGK6ZAp76ScV0xcpsLgS9UFBMkwTp76hbm3YateMEaWHh2wRvnavk+j92i6LXOYY45o4B0gCgmGnLtr/WFUJUYCd8nJ3oDS8K43FchzExOhtLBlZGBIDDKuAcFSCDjBBqdVfY8K6c9xNqz1zGdOMaenGE753zjPYVYUApSlAKUpQClKUArPR8yTO5aK1MlsJTEZBIA5Kv03dYtOCiuCCS4OFJCnz0NZtOX7lGMcVwiWrSmTaM9Vdb9V0VtWjDMW8RXIDEehoCY3N1qJGiMo1JrydL6cxqXcB9OhmVQSVBJGDttUH/zAtRNoZisZjSRZSr4IeSSMkjR4UBQHqHCnWu/rW3f0eyyTtK9yGBa4K5SQtieOWMKczGMBBIMaEXIQZ3JqVxLkuWQkJcIkclrHaygxaiUUyamQ6xpYiQgZDAdyDtQFuea7XqtD1R1FLA7NjUi62UPjSWVdyoOR6V2cH5jt7rV0JNekKx8LL4XzpYagNSnBwwyDg71StyVJnp9dfhlllmROkdYkkWQYaTqYZA0jH6oJ2BO29lwbl0wSK+sNi2t7fGnG8BkOrv56+3ljvQHC853tY+qOoWaJZSQEfDGEEuqNp0Oy4OVBJGDnGDX2051tZDGgkw8ojIUq+xkGVVm06VYjsrEE+Q3qjk+juR5zJJchxm5wSkhbTcRyxgEtMUGjqDARFBC77mpVvyZOMI1xGYWkgllVYSGMkHSxocynQrGJCQQxHiAO+wE5vpAsQCeuMAEkhJD4QSGYYXdVIIZhsuNyK0ANZL9BT0el1R/sl3bZ0Hvcujasavs6e3nnuK1cMelQvoAPyGKA50pSgFKUoBUO/wCDwz/tY0fHYkbj8e9TKUJTa3REsOEwwDEUapnvpG5+Z7mpdKUDbe7FKUoQ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63500" y="-923925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7218" name="AutoShape 4" descr="data:image/jpeg;base64,/9j/4AAQSkZJRgABAQAAAQABAAD/2wCEAAkGBhQSERUSEhQWFBIVGRYaGBYXGBsZHhsYFhgXFxsgGxsXGyYeGR8jGxobIi8gIycpLCwsFx4xNTAqNSYrLCkBCQoKDgwOGg8PGiwhHx8vKTAsLjUvLiwrNSwpLSkqKjQrLyk1KSkvKSkqKio1LSwsKTU0MSwsLiwsMCwpNSkqNf/AABEIAMgA8AMBIgACEQEDEQH/xAAcAAEAAwADAQEAAAAAAAAAAAAABAUGAgMHAQj/xABEEAACAQMCBAQCBgcFBgcAAAABAgMABBESIQUGEzEiQVFhFHEHMkJSgZEWIzNicoKhJGOSsfA0U1SisuEVF0Rzg6PR/8QAGgEBAAMBAQEAAAAAAAAAAAAAAAEDBAIFBv/EAC0RAAICAQMBBQgDAQAAAAAAAAABAhEDBCExEhNBUWGxBSIygZGh0eFxwfEU/9oADAMBAAIRAxEAPwD3GlKUApSlAKUpQClKUApSonFOKR28ZklbCjYYGSSewUDdifQUDdEulZNfpGhDhZYpolP23Vcb+oViwHuRWqRwwBBBBGQRuCD6VF2cQyRn8Ls5UpSpOxSlKAUpSgFKUoBSlKAUpSgFKUoBSlKAUpSgFKUoBSlKAUpUPinF4rdQ0rYycKoBZnb7qKuWdvYA0BMqLxDikUC65pEjXsC7Bcn0Ge59hvVWBd3O+fg4T5eF52HvnMcPyGtvdTtUzh/LsELa1TMvnK5LyHPfxuS2PYED2oCOvM4f9jBcTA9mEfTX/FMUrNczcVlFxayTwdKIdXSC6vlzoxkL4QdGrGCe71v6icV4VFcxmKZQyH8wR2II3BHqKh7leWDnFpcni3F+LX0rZn+E6Wd+mJA2MEbats9q9A5NvrtLKH+zCWPSdBEwDlMnT4ZFCjbt4ztiuyH6LrUPqdpZFH2HYY+R0qCR7E1rkQAAAYA2AHkBUJeJmwYcim8mSt9timPNIT9vBcQ+pMZdR/NCXAqysOJRTrrhkSRe2pGDDPpkHY+1SarL/lyCVuoU0zeUsZMcm3bxpgkexyPaujaWdKoS13bbnN5D7BVnUfIYSb8NLfxVZ8N4pHcJriYMASCNwVYd1ZTurDzBANAS6UpQClKUAqq4zzCluVQxyyyOHYJCmttEenUxGew1KMdySAAatayvN3KjXMiypHBMRFJEUnZlUayrLICit4lIO2AfFsykbgaG54nFHGJJZFjjOPFIQg3Gd9eMHHkd66Rx+3xGevDiX9n+sTx9/qb+Lse3oao+Y+GSi3sY0/tEsU9vlpAcMY0bLyFQxXJGdWDgkHeoS8hyss2to0aaC7Q6MkI9zMJcLkAsgA37at9hnYC/n5xs1jEvxETRmRYtSyIw1ucAEhsD1PoATUpeP25aRRPCWiz1FEiZTBwdYzld/XFZiblW5kLzMlskubPTEjPoItJHckuYgQWDlQNB0hQMmos3Ilw8Atz8OEiiuY43Utql6+2ZVKYQYOpgC+pgDtQGu/SW16Rm+Jg6IbSZOqmkN90tqxn2qwilDKGUhlYAgg5BB3BBHcYrHcZ5PleSWSIR+KaKRMSyQsui3MJKyRo2hvLBVgVyNvLScCsnhtoopGVnRFViqhQSBjZVAAHyA+Q7UBPpSlAKUpQClKquN8VZNMMIDXMuemDnSoXGqR8fYTI2+0SqjBOQB84txkowggUS3LDIUnCopONcrD6q98DuxBA7Ej7wrgIibrSMZrlhhpmABA+7GvaJM/ZHfAyWO9d/COErAhAJd3OqSRvrSPjBZv8AIAbAAAYAqdQClKUApVM3NURJWAPcsDg9FdSg+hkJEYPqNWRXH429f6tvFED/AL2Ylh/LFGV/56Au6VSmO+767X+Hpy/9XU/rp/Cnxt6n17aKQf3U5DH+SWNVH+OgLqlU0XNUOoJMHtnJwBOugE+ivvGxPoGz7Vc0Aqp4nwAO/XhboXIAHUAyGA7LKmQJF+eCPslatqUBVcJ411GaGZelcoMtHnIZc41xt9tCfPYg7MAe9rVfxnhAnUYYxyodUUq/WR+2RnuCNip2YEg118D4s0oaOVQlzEQJUByN86XTO5RwCQfZgd1NAWlK4u4AJJwBuSfICqRuYmm8NlH1f79yVhHfcNjMv8gIP3h3oC5uLhY1LuwRFGSzEAADzJOwFVHMvNMdmiMyu5d0UBUkYYZ1QnKIwBAbIU4LYwK+wctBmEl05uZAQVDjEaEfciHhBHkzamH3qtbm0WQBXUMAVYA/eRgyn8CAfwoCj5l5jaK3ieAHVPIiIWidiNQLE9Lwux0qcKcb4zgZr7Y8y4sJLuU6zCsxkCI0Z/U6sgxynKPgbqSQD2JGDVpxXhSXCBHLDDBlZDpZWXsynyP9CCQe9RU5ZhFrJaeMxyiQSMWJdjNnWxY76jk70BUXn0hpCrCaF4pVkSMRu8Yz1EaRSX16FGlWzk5BXG+RnttvpBheGSYJJpjgknYeA7RO6MoIbBOUOD9Ugg5qfxDlSGZ2kJkSVmjYOjlWVo1ZAVI7eF2BByCDuKiX3IUEqBHef9m8Tt1n1SJIxYiRiSW8RJHpkjttQHRFzlJ1ZYzbOzfEtBEFaMagsJmJJaTbwqTvj6yjHfHxvpCRUMrW8ywlJZIX8B6qwjLaV15UlfEobGQPI7Vax8sRLOZwX1dTq6dXhEhiaEkDyyjbj1UGoX6BW2GUmUoVkRUMhKxLKcuIwfq57eeBsMDagI979ICwo5lgeORJViKu8SqNcfVVml19NFK7bn62B5g1pbC7EsSSgFQ6q2CQSNQBwSpKn8CR6E1W3vK0cjO4eaN5GVy0chU5SPpDbsQV7ggjz71YcN4clvEkMQ0xxqFUd9h/nQEmlKUBH4hfpBE8shwiAk+fbyA8yewHmSBVfy/w9xquJxi5nwWGc9NBnRED6ICc47sznzrqv/7RdpB3jg0zS+hkJPRX3wQ0h9NEfrV7QCo/Eb0QxSStuI0dz8kUsf8AKpFV3H75IoG1qZNf6tYh3kZwVCD3Pr2AyTgA0B5lxviVn0kl4jcZuJhqCtqZVGeyKAQqg/icb5Nc+RL5LuZYHlee0KM0cZZtGpSMhlO7rjPgbKjHbeuUvKXEIVWPprMMDxRtt23BDYO3rjfv54Gk5F5Nkt3a4uMCQjSsakEKpO5JG2TgAAdhnc524V2eVjWR5Y+6018T7n+TZRRBVCqAqgAAAYAA7AAdhXOlK7PVFKUoDhNArqUdQysMFWAIIPcEHYiqJuCS23ismyg72shOgj+6Y5MJ9BunlgdxoKUBB4TxhLhSVyrodMkbjDxt6Mvl6g7gjBBIOanVUcZ4SzEXFvhbpBgE7LImcmOTH2T5NuUJyPMGJbc5rMo+Gikmm3Dx7KInGQyyyHwIVIIIGo7ZAIIyBoqxvHuKmR1n4fGbi4g1BmXaJoz9eNpDsxyAQE1FXUZxvVp+jzz73snUX/h48rCPZvtTfz+E/cFXkcYUBVAAAwANgAPQeVAZ7h/B1u40nuZfilcB0TTphAO4xFuXI9ZCxyOw7DRAVR8KHw9zLbdo5NU8PoMsBMg+Tsr/APzexq9oBSlKAUpSgFKUoBSlKAUpSgFfCa+1T82ykWcwXIZ1ESkdw0zCIH8C+fwoDhykNULXB73LtNv9xsCL/wCpU/OruuEMIRQqjCqAAB5ADAH5VzoBVDw5fibl7lt4oC0UA8tQ8M0nzyOmPQI/3zUzmK/aG2kkT9pjTH5/rHISPPtrZc138K4esEMcK7rGoXJ7nA3J9ydz7k0BLpSuq6uVjRpG2VAWPyUZNAdhNVXHuPLbxB1Ad3OmNQfrN8x5Abn/AL1lZLZ71TNM3h+zH9lR5bdifc+/yqjs+As8jSQnSi5AIA333Pt2H5VVDPHqXUtjXPRycH0yXV9vr5fwWvHuM3cEazzXBjV3VFCIuNTnCjBBOPcmrfljnB3l+GucdQ50SDbVjfBHkcenf288RzbZ3EsIiadyEdXUkKcOhyvluM1WcJmuetGxnWaYuhTEappKklsgE57+fpW7Dlx6hSVVSb8ODzdVpculcJ9VptLltO/RnvVVN7zGiuYola4nHeOLB057dRiQsX8xBPkDWPm5puUylxiWJtmC5jbB76WjIIP+tq23ADAYENsqrCRlVUBcZ75A885z55rHDJGfBuy6eeLeXD7yD/4LNcb3cmEP/p4GZVx6SSbPL+Ghf3T3rre1WyuI2iUJbzlYnRQFVJAMROABgagOmfX9X6HOiqFxrhvxEEkOcF1IVvusN0Ye6sAw9xXZQTaVA4FxEz28UpGGZRqUfZcbOv4OCPwqfQFHzWNCR3I720iuT/dN+rl/AIxb+QVeV0X1ossbxOMpIrIw9VYFT/Q1C5Xu2ktIWc5k0Krn+8TwP/zqaAtKUpQClKUApSlAKUpQClKUBC4xxZLaIyPk7gKq7lmY4VRnzJrE8f5iuzoMkEaxrJHJoDMWIRgwGogDcj7vt71c/SFG4gjmUEiCUO+PuaHQn5AsCfQAmvM+NXk0zGT4+YIST09KYAznSDjOPc1xJ0YNTqOzddXTtt5+p7RwXjEd1Cs0WdLeR7qRsQceYNTqyP0Y2bpZlnBAlkZ0B+7hVBHscEj2IrXV2a8UnKClJU2kU3MY1Nax/euEJ+UavL/mgq5qn40cT2Z8usw/OCYCrihYKhcZszLbyxr9Z0YDy3IOP61NrhNKFUsxwqgkk+QAyT+VCU6dnllrxgiJo91cBlwdiGwRjfsQakcv8YCwgDYYGfLH/wCVG5gZZxJfOhWMFFCJsza2CqX3GW3GfQDzru4XyghiDvgk74OTjPpntWTNgeGk3v4HrYNVj1Cb6Wltv5+QEXxk5jziNTg4+0Tg/kNvnUPiNrCt5JZohDxRJLrBx9c42xuCM96hXVpoaS31vCHIZXiOhgM52PlvkGsueCZv5h8Vd6RDGep1PExyPCzY3Uele1hjKEIdnw0vm+8+a1E45MmTteU38le1fL8ms/8AEWIaKQ5ZezHuRt3+Xr71uPozz8K/3eq2n5YXOPxzXmENsw3BZkUBS7HxN2zvjc4B3+Ve28vxxC2i6H7IqCue+++/vnv71k1Gm7PM5pUn60rN+m1qy6SOJu5J/ZNpfVfssKUpVZBS8sbLOnklxOB8mbqf5uauqpuXzl7sjzuGH+GOJT/UVc0BR8b5iaN+hBH1p9OognSqKdgWOCcnyUbnG+BvWa4Bze1qwt7qNVR5HIlQnCmWRnwynPhyxGoHbzHc1G5uuZLe8nw7Q/EonTlUDIKqFONW2Rjt6MDWIktJ5ZOmbmS6eXwKjBR4mOc5UfPPoMnyrhvc8vPqnCVJ7p/D4/6foGlcYlwACckAb+tcq7PUFKUoBSlKAUpSgFKUoD4RWQ5j5UtIkWdYEUrLAWwNtJlRWyv1cYbJ28q2FQuM2HXt5Yc4MiOoPoWUgH8Dg/hQhxT5JtKg8D4j17eKYjBdFLL91seJfmGyPwqdQkpebDphSXyhmhkP8IcK5+QRmP4VdV03lossbxOMpIrKw9VYFSPyNV/LN4zw6JDmaFjFKfV0wNX866X/AJ6Atqgcft2ktpkX6zRuAB5kqdvx7fjU+lSnTshq1R+fuLXEscDTG7kMIeNjb6V0Y1rtkeI47/hWv4fx3wAZ8q0nHvo9jndpInMLNuw06kY+Z05GCfUflWQ49yc9oVd5C6PsWQadLeQOc9xvnbfI+bXRxzXawe/ev2X+ypzjL/nyx27pbenO5E45dK43/A9qrW4NJMimO5EeRk6o9Zzk9vEMbex86sooYk8WS7eRb/tgV38v8tSXcj9J+nGoyW05Go9gNxj+uABXPs/UKDcJSaT48C72zo+0gsmOCfTzdW/Dn0ZjuWHuWtYpGuQYsuTGYwW+sc+PPmf9bV7vyZbMljArDB05x6BiWH9CKpOB/RhFEytM4kC/VjVAiDz3APi+Ww9Qa21bM+SLgoRd+L/08bT4p9byTVdyXl50KUqm5puD0RAhIluWEKEdxqB1sP4Iw7fMCshtPnKPitur/v3lmHusjsyH8Y9NXVdcECoqogCqoAUDsABgAfIV2UBGv+HRzpomRZE74YZ39R6H3G9UPI3BoUgEyRKryNKQ3c9NpX0AMckDRp2FWvMd80NrLIn7QKRH7yP4Ix+LlRUnhliIYY4V+rGiIPkihR/lQjpV3RJpSs/xfm4RO0UMTTyJjXghVXO+CxB8WPIA4yM4zSyJSUVbNBSs1wHnhJ5ehIjQzHJCkhlbHcKwA3HoQPPGcVpaEQnGauLsUpSh2KUpQClKUApSlAUfBW6VxPanYauvF7pKTrA/hl1ZHkJE9avKp+Y7dgEuYlLS25LaV7vE2BKgHmSoDAebIlWdrcrIiyIwZHAZWHYqwyCPYigO2qDjH9lm+MGekwCXIA7KPqS7fcyQ37hz9gVf18IoArAjI3B86+1m0DcPJGC9h5YGTbe2Bu0HpjePtuv1NDFMGUMpDKwBBByCDuCCNiD60BzrruLdZFKOoZWGCCMgiuylAZpvo8sy2rQw/dDtj8s1fWdkkSBI1CIOwAx/r5130qFFLhFkss57SbYrovboRRvIckIrMQPRQSf8q766L4x9N+qVEWltZYgLpx4sk7AYqSs8t4vxC1MSTcQuQJ5csqMWKqNshFAIAXIGdifPNd30ccYWS7AEjTx9JxCxZmEeGBcLq3w2AN+2gAYBNQRy/dFP1cDT2+WETsAGZPIlHwy5HngasZ7GtTyHyY9u7XE6qjkaUjXHhB7k42ycAADsM777cK7PKxrI8sfdaa+J9z/PkbilK6L29SGN5ZG0ogLMfQAZNdnqlVxY9a6gtxusZ+Il9guViB/ikyw/9lqvKp+W7RwrzzLpnuG1sp7ooGI0/lTGf3i3rVxQCvJb/ilxC1zBFIkM5nkZmeMSZRmZhsfVGXf2r1qqnjfK1vdkGaPLKMBwSrY74yO49j6n1qGrKM0JyScHTX0PJeXfiZL6ASSpLL1UYGNAoVV3fOP3Qf8ARr2DmG+eG1nliXXJHG7KuCcsqkjYbn5DvXVwXle3tMmGPDMMFySzEd8ZPl7D0FWtEqOdNhlii+p7t2/A8ts+ZbiUxlpI7npzRshjkjclzBdHQTAoTB0rgfWGo5zsa+cL54unjZmuISrLbl5AYnNv1ZVR2KooCKFLeGXLKVycjOPURGPQd8/ifOgQb7d+9SaTzDifMkqSCaK+WcJa3vTbQipI8csGMgHTKwDbsmB4DjGWqxvOYbiGdomuw0sctukdu0cYe5SUprfwgHbU4BTAXpHVnet6YhgDAwO234VyKjOfMUBjuB8ZuGuITJKHjne+Tp6FAQW0zKhVh4idK4Ocg5HbG+yriEHoPP8Ar3rlQClKUArPQN8FP0j/ALLO56R8opnOTGfRXOWU+TFl81FaGui9skmjaKVQ8bghlPmD/rv5UB30qhtL97V1t7liyMQsFw32s9o5T2EnkG7P/FkG+oBVFJy80JL2TiLOS0DAmFidydI3iY/eTbO5VqvaUBR/pN09rqCWA/fAMsfzEkYyB/Gq1Y2PFoZxmGWOUeqOrf8ASTipdQL3gFvMdU0EUjerxqx/NhmgJ+ah3/GIIN5po4s9tbquflqO9Q/0PtP+Hjx6Y2/Ltj2qVY8Ct4TmGCKM+qRqp/NRmgIP6SGTa1gkmPk7gwxj5vINRH8CtX2Hl9pGEl44mZSCsQGmFCOxCEkuw+85O+4C1d0oBSlKAVni3xs+B/slu+SfKadDsB6pEwyT5uAPsHPy7vWvGa3t2ZYASs1ypx22aOFh3fyZxsm4Hi+re2tqkSLHGoREACqowAB2AFAdtKUoDjJIFBJOABkk+QHesXxTnKZkklhCxW8YJaVwSSo7nH2R7YJ7du1XfOjEWMxHoM4+7qXV/TNeU8zcUvRZ3CRG2+EMJDatfUxp8WMeHPpWnHD3HOrMuSdzULrazacL5/dShuNLwuFImQFcBhkMV3ypBB2wfnW8VgRkHIPYivAuHz3Zt4ev8P0OhGF0a9eBGujOrbOMZx516zwbiRg4Ss8ilulA7lexKxqzADPbKgV3nxx6FNKrK8GSXaSxt3W5paVkn53kU9NrUrOxg6cfVXDJcdXSWcDwkGJwwwcbYLZrpuue5ek0i2xCMLgQOZFOqSBJGOpe6qek+Dk50jIXIrGbjZ0rIW/O0gVWe2PTT4dJ5BIvgknEZ8KYy6jqIScjGTgHBqXwXm5p5URoDGkonMb6w2r4eQRvlQPDnIIOTnfOPMDSUpSgFKUoBSlKA6bu0SVGjkUOjDDKwyCD6g1SBJ7PZQ91a+S/WmiHsT+3Qeh8Y/f8tDSgIvDuKRTprhcOucHHcEdwwO6sPNSAR6VKqsv+X45H6g1RTbfrYjpYgdg3k49nBAqMJL2HYql2n3lIhl/FW/VP8wyfw0BeUqk/S2Ff2yywH+9icL/jUFP+aonFebUfRFZSxSyykgOrq6oq41MQpOTkgAHzPoDQiUlFWzTUrzPifF7u1bWLrq47owQqfPGFAIyAex2rYWPOVq8EczzRQ6wPDJIikN2I8RGcHbtvUJ2VY80ZyceGi8pVKebIm/YpNOf7uJsf43Cpj+auJa9m2AS0T1OJpcewH6qM+5MnyqS4seI8UigXXK4UEgDzLMewVR4nY/dAJqpME97+0D21r/u84llH75U/qU/dU6j5lfqmdw/l6KJ+r4pJyMGaU63wfIE7Iv7qgDbtVnQHXBAqKERQqKAFVQAABsAANgK7KUoBSlKA4TQh1KMMqwIIPmCMEflXm3Gvo9nXWkIWe3cEaGbDBT5HJGr5j08q9Mqt4lzFBbnTLIA33Rlj+Q7fjVuPPLFxx58FWTTLPS3tcVyYTgv0dTOUFxiKFAo0K2WIUAADvgYGMk7f1G84zwrrWk1smE6kMkS7bLrQoNh5DPb2r5wzmGC4OIpAzDfSchvyODVlTJnlmpv9EYtNHT2knb5vko7Dk63i0kKxZWjYMzuxzErKgBYkhFDthew1H1r6vJlqHZ9DHV1PAXcopmDCQohbShcM2SB9o+pq7pVRcUEfJFsGRsSHR09jK5DmHHTMi6sSMmBgsCfCvoKnWnAIYjGUUgxCUJuTjrMHfv3yQPlVjSgFKUoBSlKAUpSgFKUoBSlKAVkOeuDyExXVump4tQdVHiZG0nI82Kle3ozVr6VDVnGSCnFxZ+e4+XoGkHw1qeuDsFDZB37gnw/NsAe1e08q8ura28aFU6oGXcAZLMST4sZOM4z7Vd0olRRh0/ZycpScn/QpSlSahSlKAUpSgFKUoCv5g4iYLeSUfWUeH+IkAf1NZKy4dGYtTEtI27Me5J3JJrXcc4b17eSLOCw2Pow3H9QK8zXibwkxSAo67FT/AKwR71lz3a8D09FHqi1F739jhxWLpsJIzpdSCGGxBG9ek8N44rWa3UhCoIy7nyAQEufXAwTXlskj3DiOIFnY4AH9ST5bedemnl3PD2stWnVA8RcDODIjKWxkZ3YnGR86jT3v4FntClGKfxf0cYudbVkZ1kYhSi6enJqJkBKaU06nDAEgqCCAT5Gu6Pmm2ZC4kwqxyStlWBVIjpcsCMgqdipGfaqnjXIYuGLmRdX9nKh4ta5gWZTrXWNYZZTsCpGAc1Gl+jxuj04p0iLw3EMmm3GkrcNqyiCQaCDtuWyO+/irWeQWa892+qZW1r0pViH6uQmR2j6o0BUy2wbYZ2XPYjPavO1p4/1uBGsjFijhSsR0yFGK6ZAp76ScV0xcpsLgS9UFBMkwTp76hbm3YateMEaWHh2wRvnavk+j92i6LXOYY45o4B0gCgmGnLtr/WFUJUYCd8nJ3oDS8K43FchzExOhtLBlZGBIDDKuAcFSCDjBBqdVfY8K6c9xNqz1zGdOMaenGE753zjPYVYUApSlAKUpQClKUArPR8yTO5aK1MlsJTEZBIA5Kv03dYtOCiuCCS4OFJCnz0NZtOX7lGMcVwiWrSmTaM9Vdb9V0VtWjDMW8RXIDEehoCY3N1qJGiMo1JrydL6cxqXcB9OhmVQSVBJGDttUH/zAtRNoZisZjSRZSr4IeSSMkjR4UBQHqHCnWu/rW3f0eyyTtK9yGBa4K5SQtieOWMKczGMBBIMaEXIQZ3JqVxLkuWQkJcIkclrHaygxaiUUyamQ6xpYiQgZDAdyDtQFuea7XqtD1R1FLA7NjUi62UPjSWVdyoOR6V2cH5jt7rV0JNekKx8LL4XzpYagNSnBwwyDg71StyVJnp9dfhlllmROkdYkkWQYaTqYZA0jH6oJ2BO29lwbl0wSK+sNi2t7fGnG8BkOrv56+3ljvQHC853tY+qOoWaJZSQEfDGEEuqNp0Oy4OVBJGDnGDX2051tZDGgkw8ojIUq+xkGVVm06VYjsrEE+Q3qjk+juR5zJJchxm5wSkhbTcRyxgEtMUGjqDARFBC77mpVvyZOMI1xGYWkgllVYSGMkHSxocynQrGJCQQxHiAO+wE5vpAsQCeuMAEkhJD4QSGYYXdVIIZhsuNyK0ANZL9BT0el1R/sl3bZ0Hvcujasavs6e3nnuK1cMelQvoAPyGKA50pSgFKUoBUO/wCDwz/tY0fHYkbj8e9TKUJTa3REsOEwwDEUapnvpG5+Z7mpdKUDbe7FKUoQ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63500" y="-923925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7219" name="AutoShape 6" descr="data:image/jpeg;base64,/9j/4AAQSkZJRgABAQAAAQABAAD/2wCEAAkGBhQSERUSEhQWFBIVGRYaGBYXGBsZHhsYFhgXFxsgGxsXGyYeGR8jGxobIi8gIycpLCwsFx4xNTAqNSYrLCkBCQoKDgwOGg8PGiwhHx8vKTAsLjUvLiwrNSwpLSkqKjQrLyk1KSkvKSkqKio1LSwsKTU0MSwsLiwsMCwpNSkqNf/AABEIAMgA8AMBIgACEQEDEQH/xAAcAAEAAwADAQEAAAAAAAAAAAAABAUGAgMHAQj/xABEEAACAQMCBAQCBgcFBgcAAAABAgMABBESIQUGEzEiQVFhFHEHMkJSgZEWIzNicoKhJGOSsfA0U1SisuEVF0Rzg6PR/8QAGgEBAAMBAQEAAAAAAAAAAAAAAAEDBAIFBv/EAC0RAAICAQMBBQgDAQAAAAAAAAABAhEDBCExEhNBUWGxBSIygZGh0eFxwfEU/9oADAMBAAIRAxEAPwD3GlKUApSlAKUpQClKUApSonFOKR28ZklbCjYYGSSewUDdifQUDdEulZNfpGhDhZYpolP23Vcb+oViwHuRWqRwwBBBBGQRuCD6VF2cQyRn8Ls5UpSpOxSlKAUpSgFKUoBSlKAUpSgFKUoBSlKAUpSgFKUoBSlKAUpUPinF4rdQ0rYycKoBZnb7qKuWdvYA0BMqLxDikUC65pEjXsC7Bcn0Ge59hvVWBd3O+fg4T5eF52HvnMcPyGtvdTtUzh/LsELa1TMvnK5LyHPfxuS2PYED2oCOvM4f9jBcTA9mEfTX/FMUrNczcVlFxayTwdKIdXSC6vlzoxkL4QdGrGCe71v6icV4VFcxmKZQyH8wR2II3BHqKh7leWDnFpcni3F+LX0rZn+E6Wd+mJA2MEbats9q9A5NvrtLKH+zCWPSdBEwDlMnT4ZFCjbt4ztiuyH6LrUPqdpZFH2HYY+R0qCR7E1rkQAAAYA2AHkBUJeJmwYcim8mSt9timPNIT9vBcQ+pMZdR/NCXAqysOJRTrrhkSRe2pGDDPpkHY+1SarL/lyCVuoU0zeUsZMcm3bxpgkexyPaujaWdKoS13bbnN5D7BVnUfIYSb8NLfxVZ8N4pHcJriYMASCNwVYd1ZTurDzBANAS6UpQClKUAqq4zzCluVQxyyyOHYJCmttEenUxGew1KMdySAAatayvN3KjXMiypHBMRFJEUnZlUayrLICit4lIO2AfFsykbgaG54nFHGJJZFjjOPFIQg3Gd9eMHHkd66Rx+3xGevDiX9n+sTx9/qb+Lse3oao+Y+GSi3sY0/tEsU9vlpAcMY0bLyFQxXJGdWDgkHeoS8hyss2to0aaC7Q6MkI9zMJcLkAsgA37at9hnYC/n5xs1jEvxETRmRYtSyIw1ucAEhsD1PoATUpeP25aRRPCWiz1FEiZTBwdYzld/XFZiblW5kLzMlskubPTEjPoItJHckuYgQWDlQNB0hQMmos3Ilw8Atz8OEiiuY43Utql6+2ZVKYQYOpgC+pgDtQGu/SW16Rm+Jg6IbSZOqmkN90tqxn2qwilDKGUhlYAgg5BB3BBHcYrHcZ5PleSWSIR+KaKRMSyQsui3MJKyRo2hvLBVgVyNvLScCsnhtoopGVnRFViqhQSBjZVAAHyA+Q7UBPpSlAKUpQClKquN8VZNMMIDXMuemDnSoXGqR8fYTI2+0SqjBOQB84txkowggUS3LDIUnCopONcrD6q98DuxBA7Ej7wrgIibrSMZrlhhpmABA+7GvaJM/ZHfAyWO9d/COErAhAJd3OqSRvrSPjBZv8AIAbAAAYAqdQClKUApVM3NURJWAPcsDg9FdSg+hkJEYPqNWRXH429f6tvFED/AL2Ylh/LFGV/56Au6VSmO+767X+Hpy/9XU/rp/Cnxt6n17aKQf3U5DH+SWNVH+OgLqlU0XNUOoJMHtnJwBOugE+ivvGxPoGz7Vc0Aqp4nwAO/XhboXIAHUAyGA7LKmQJF+eCPslatqUBVcJ411GaGZelcoMtHnIZc41xt9tCfPYg7MAe9rVfxnhAnUYYxyodUUq/WR+2RnuCNip2YEg118D4s0oaOVQlzEQJUByN86XTO5RwCQfZgd1NAWlK4u4AJJwBuSfICqRuYmm8NlH1f79yVhHfcNjMv8gIP3h3oC5uLhY1LuwRFGSzEAADzJOwFVHMvNMdmiMyu5d0UBUkYYZ1QnKIwBAbIU4LYwK+wctBmEl05uZAQVDjEaEfciHhBHkzamH3qtbm0WQBXUMAVYA/eRgyn8CAfwoCj5l5jaK3ieAHVPIiIWidiNQLE9Lwux0qcKcb4zgZr7Y8y4sJLuU6zCsxkCI0Z/U6sgxynKPgbqSQD2JGDVpxXhSXCBHLDDBlZDpZWXsynyP9CCQe9RU5ZhFrJaeMxyiQSMWJdjNnWxY76jk70BUXn0hpCrCaF4pVkSMRu8Yz1EaRSX16FGlWzk5BXG+RnttvpBheGSYJJpjgknYeA7RO6MoIbBOUOD9Ugg5qfxDlSGZ2kJkSVmjYOjlWVo1ZAVI7eF2BByCDuKiX3IUEqBHef9m8Tt1n1SJIxYiRiSW8RJHpkjttQHRFzlJ1ZYzbOzfEtBEFaMagsJmJJaTbwqTvj6yjHfHxvpCRUMrW8ywlJZIX8B6qwjLaV15UlfEobGQPI7Vax8sRLOZwX1dTq6dXhEhiaEkDyyjbj1UGoX6BW2GUmUoVkRUMhKxLKcuIwfq57eeBsMDagI979ICwo5lgeORJViKu8SqNcfVVml19NFK7bn62B5g1pbC7EsSSgFQ6q2CQSNQBwSpKn8CR6E1W3vK0cjO4eaN5GVy0chU5SPpDbsQV7ggjz71YcN4clvEkMQ0xxqFUd9h/nQEmlKUBH4hfpBE8shwiAk+fbyA8yewHmSBVfy/w9xquJxi5nwWGc9NBnRED6ICc47sznzrqv/7RdpB3jg0zS+hkJPRX3wQ0h9NEfrV7QCo/Eb0QxSStuI0dz8kUsf8AKpFV3H75IoG1qZNf6tYh3kZwVCD3Pr2AyTgA0B5lxviVn0kl4jcZuJhqCtqZVGeyKAQqg/icb5Nc+RL5LuZYHlee0KM0cZZtGpSMhlO7rjPgbKjHbeuUvKXEIVWPprMMDxRtt23BDYO3rjfv54Gk5F5Nkt3a4uMCQjSsakEKpO5JG2TgAAdhnc524V2eVjWR5Y+6018T7n+TZRRBVCqAqgAAAYAA7AAdhXOlK7PVFKUoDhNArqUdQysMFWAIIPcEHYiqJuCS23ismyg72shOgj+6Y5MJ9BunlgdxoKUBB4TxhLhSVyrodMkbjDxt6Mvl6g7gjBBIOanVUcZ4SzEXFvhbpBgE7LImcmOTH2T5NuUJyPMGJbc5rMo+Gikmm3Dx7KInGQyyyHwIVIIIGo7ZAIIyBoqxvHuKmR1n4fGbi4g1BmXaJoz9eNpDsxyAQE1FXUZxvVp+jzz73snUX/h48rCPZvtTfz+E/cFXkcYUBVAAAwANgAPQeVAZ7h/B1u40nuZfilcB0TTphAO4xFuXI9ZCxyOw7DRAVR8KHw9zLbdo5NU8PoMsBMg+Tsr/APzexq9oBSlKAUpSgFKUoBSlKAUpSgFfCa+1T82ykWcwXIZ1ESkdw0zCIH8C+fwoDhykNULXB73LtNv9xsCL/wCpU/OruuEMIRQqjCqAAB5ADAH5VzoBVDw5fibl7lt4oC0UA8tQ8M0nzyOmPQI/3zUzmK/aG2kkT9pjTH5/rHISPPtrZc138K4esEMcK7rGoXJ7nA3J9ydz7k0BLpSuq6uVjRpG2VAWPyUZNAdhNVXHuPLbxB1Ad3OmNQfrN8x5Abn/AL1lZLZ71TNM3h+zH9lR5bdifc+/yqjs+As8jSQnSi5AIA333Pt2H5VVDPHqXUtjXPRycH0yXV9vr5fwWvHuM3cEazzXBjV3VFCIuNTnCjBBOPcmrfljnB3l+GucdQ50SDbVjfBHkcenf288RzbZ3EsIiadyEdXUkKcOhyvluM1WcJmuetGxnWaYuhTEappKklsgE57+fpW7Dlx6hSVVSb8ODzdVpculcJ9VptLltO/RnvVVN7zGiuYola4nHeOLB057dRiQsX8xBPkDWPm5puUylxiWJtmC5jbB76WjIIP+tq23ADAYENsqrCRlVUBcZ75A885z55rHDJGfBuy6eeLeXD7yD/4LNcb3cmEP/p4GZVx6SSbPL+Ghf3T3rre1WyuI2iUJbzlYnRQFVJAMROABgagOmfX9X6HOiqFxrhvxEEkOcF1IVvusN0Ye6sAw9xXZQTaVA4FxEz28UpGGZRqUfZcbOv4OCPwqfQFHzWNCR3I720iuT/dN+rl/AIxb+QVeV0X1ossbxOMpIrIw9VYFT/Q1C5Xu2ktIWc5k0Krn+8TwP/zqaAtKUpQClKUApSlAKUpQClKUBC4xxZLaIyPk7gKq7lmY4VRnzJrE8f5iuzoMkEaxrJHJoDMWIRgwGogDcj7vt71c/SFG4gjmUEiCUO+PuaHQn5AsCfQAmvM+NXk0zGT4+YIST09KYAznSDjOPc1xJ0YNTqOzddXTtt5+p7RwXjEd1Cs0WdLeR7qRsQceYNTqyP0Y2bpZlnBAlkZ0B+7hVBHscEj2IrXV2a8UnKClJU2kU3MY1Nax/euEJ+UavL/mgq5qn40cT2Z8usw/OCYCrihYKhcZszLbyxr9Z0YDy3IOP61NrhNKFUsxwqgkk+QAyT+VCU6dnllrxgiJo91cBlwdiGwRjfsQakcv8YCwgDYYGfLH/wCVG5gZZxJfOhWMFFCJsza2CqX3GW3GfQDzru4XyghiDvgk74OTjPpntWTNgeGk3v4HrYNVj1Cb6Wltv5+QEXxk5jziNTg4+0Tg/kNvnUPiNrCt5JZohDxRJLrBx9c42xuCM96hXVpoaS31vCHIZXiOhgM52PlvkGsueCZv5h8Vd6RDGep1PExyPCzY3Uele1hjKEIdnw0vm+8+a1E45MmTteU38le1fL8ms/8AEWIaKQ5ZezHuRt3+Xr71uPozz8K/3eq2n5YXOPxzXmENsw3BZkUBS7HxN2zvjc4B3+Ve28vxxC2i6H7IqCue+++/vnv71k1Gm7PM5pUn60rN+m1qy6SOJu5J/ZNpfVfssKUpVZBS8sbLOnklxOB8mbqf5uauqpuXzl7sjzuGH+GOJT/UVc0BR8b5iaN+hBH1p9OognSqKdgWOCcnyUbnG+BvWa4Bze1qwt7qNVR5HIlQnCmWRnwynPhyxGoHbzHc1G5uuZLe8nw7Q/EonTlUDIKqFONW2Rjt6MDWIktJ5ZOmbmS6eXwKjBR4mOc5UfPPoMnyrhvc8vPqnCVJ7p/D4/6foGlcYlwACckAb+tcq7PUFKUoBSlKAUpSgFKUoD4RWQ5j5UtIkWdYEUrLAWwNtJlRWyv1cYbJ28q2FQuM2HXt5Yc4MiOoPoWUgH8Dg/hQhxT5JtKg8D4j17eKYjBdFLL91seJfmGyPwqdQkpebDphSXyhmhkP8IcK5+QRmP4VdV03lossbxOMpIrKw9VYFSPyNV/LN4zw6JDmaFjFKfV0wNX866X/AJ6Atqgcft2ktpkX6zRuAB5kqdvx7fjU+lSnTshq1R+fuLXEscDTG7kMIeNjb6V0Y1rtkeI47/hWv4fx3wAZ8q0nHvo9jndpInMLNuw06kY+Z05GCfUflWQ49yc9oVd5C6PsWQadLeQOc9xvnbfI+bXRxzXawe/ev2X+ypzjL/nyx27pbenO5E45dK43/A9qrW4NJMimO5EeRk6o9Zzk9vEMbex86sooYk8WS7eRb/tgV38v8tSXcj9J+nGoyW05Go9gNxj+uABXPs/UKDcJSaT48C72zo+0gsmOCfTzdW/Dn0ZjuWHuWtYpGuQYsuTGYwW+sc+PPmf9bV7vyZbMljArDB05x6BiWH9CKpOB/RhFEytM4kC/VjVAiDz3APi+Ww9Qa21bM+SLgoRd+L/08bT4p9byTVdyXl50KUqm5puD0RAhIluWEKEdxqB1sP4Iw7fMCshtPnKPitur/v3lmHusjsyH8Y9NXVdcECoqogCqoAUDsABgAfIV2UBGv+HRzpomRZE74YZ39R6H3G9UPI3BoUgEyRKryNKQ3c9NpX0AMckDRp2FWvMd80NrLIn7QKRH7yP4Ix+LlRUnhliIYY4V+rGiIPkihR/lQjpV3RJpSs/xfm4RO0UMTTyJjXghVXO+CxB8WPIA4yM4zSyJSUVbNBSs1wHnhJ5ehIjQzHJCkhlbHcKwA3HoQPPGcVpaEQnGauLsUpSh2KUpQClKUApSlAUfBW6VxPanYauvF7pKTrA/hl1ZHkJE9avKp+Y7dgEuYlLS25LaV7vE2BKgHmSoDAebIlWdrcrIiyIwZHAZWHYqwyCPYigO2qDjH9lm+MGekwCXIA7KPqS7fcyQ37hz9gVf18IoArAjI3B86+1m0DcPJGC9h5YGTbe2Bu0HpjePtuv1NDFMGUMpDKwBBByCDuCCNiD60BzrruLdZFKOoZWGCCMgiuylAZpvo8sy2rQw/dDtj8s1fWdkkSBI1CIOwAx/r5130qFFLhFkss57SbYrovboRRvIckIrMQPRQSf8q766L4x9N+qVEWltZYgLpx4sk7AYqSs8t4vxC1MSTcQuQJ5csqMWKqNshFAIAXIGdifPNd30ccYWS7AEjTx9JxCxZmEeGBcLq3w2AN+2gAYBNQRy/dFP1cDT2+WETsAGZPIlHwy5HngasZ7GtTyHyY9u7XE6qjkaUjXHhB7k42ycAADsM777cK7PKxrI8sfdaa+J9z/PkbilK6L29SGN5ZG0ogLMfQAZNdnqlVxY9a6gtxusZ+Il9guViB/ikyw/9lqvKp+W7RwrzzLpnuG1sp7ooGI0/lTGf3i3rVxQCvJb/ilxC1zBFIkM5nkZmeMSZRmZhsfVGXf2r1qqnjfK1vdkGaPLKMBwSrY74yO49j6n1qGrKM0JyScHTX0PJeXfiZL6ASSpLL1UYGNAoVV3fOP3Qf8ARr2DmG+eG1nliXXJHG7KuCcsqkjYbn5DvXVwXle3tMmGPDMMFySzEd8ZPl7D0FWtEqOdNhlii+p7t2/A8ts+ZbiUxlpI7npzRshjkjclzBdHQTAoTB0rgfWGo5zsa+cL54unjZmuISrLbl5AYnNv1ZVR2KooCKFLeGXLKVycjOPURGPQd8/ifOgQb7d+9SaTzDifMkqSCaK+WcJa3vTbQipI8csGMgHTKwDbsmB4DjGWqxvOYbiGdomuw0sctukdu0cYe5SUprfwgHbU4BTAXpHVnet6YhgDAwO234VyKjOfMUBjuB8ZuGuITJKHjne+Tp6FAQW0zKhVh4idK4Ocg5HbG+yriEHoPP8Ar3rlQClKUArPQN8FP0j/ALLO56R8opnOTGfRXOWU+TFl81FaGui9skmjaKVQ8bghlPmD/rv5UB30qhtL97V1t7liyMQsFw32s9o5T2EnkG7P/FkG+oBVFJy80JL2TiLOS0DAmFidydI3iY/eTbO5VqvaUBR/pN09rqCWA/fAMsfzEkYyB/Gq1Y2PFoZxmGWOUeqOrf8ASTipdQL3gFvMdU0EUjerxqx/NhmgJ+ah3/GIIN5po4s9tbquflqO9Q/0PtP+Hjx6Y2/Ltj2qVY8Ct4TmGCKM+qRqp/NRmgIP6SGTa1gkmPk7gwxj5vINRH8CtX2Hl9pGEl44mZSCsQGmFCOxCEkuw+85O+4C1d0oBSlKAVni3xs+B/slu+SfKadDsB6pEwyT5uAPsHPy7vWvGa3t2ZYASs1ypx22aOFh3fyZxsm4Hi+re2tqkSLHGoREACqowAB2AFAdtKUoDjJIFBJOABkk+QHesXxTnKZkklhCxW8YJaVwSSo7nH2R7YJ7du1XfOjEWMxHoM4+7qXV/TNeU8zcUvRZ3CRG2+EMJDatfUxp8WMeHPpWnHD3HOrMuSdzULrazacL5/dShuNLwuFImQFcBhkMV3ypBB2wfnW8VgRkHIPYivAuHz3Zt4ev8P0OhGF0a9eBGujOrbOMZx516zwbiRg4Ss8ilulA7lexKxqzADPbKgV3nxx6FNKrK8GSXaSxt3W5paVkn53kU9NrUrOxg6cfVXDJcdXSWcDwkGJwwwcbYLZrpuue5ek0i2xCMLgQOZFOqSBJGOpe6qek+Dk50jIXIrGbjZ0rIW/O0gVWe2PTT4dJ5BIvgknEZ8KYy6jqIScjGTgHBqXwXm5p5URoDGkonMb6w2r4eQRvlQPDnIIOTnfOPMDSUpSgFKUoBSlKA6bu0SVGjkUOjDDKwyCD6g1SBJ7PZQ91a+S/WmiHsT+3Qeh8Y/f8tDSgIvDuKRTprhcOucHHcEdwwO6sPNSAR6VKqsv+X45H6g1RTbfrYjpYgdg3k49nBAqMJL2HYql2n3lIhl/FW/VP8wyfw0BeUqk/S2Ff2yywH+9icL/jUFP+aonFebUfRFZSxSyykgOrq6oq41MQpOTkgAHzPoDQiUlFWzTUrzPifF7u1bWLrq47owQqfPGFAIyAex2rYWPOVq8EczzRQ6wPDJIikN2I8RGcHbtvUJ2VY80ZyceGi8pVKebIm/YpNOf7uJsf43Cpj+auJa9m2AS0T1OJpcewH6qM+5MnyqS4seI8UigXXK4UEgDzLMewVR4nY/dAJqpME97+0D21r/u84llH75U/qU/dU6j5lfqmdw/l6KJ+r4pJyMGaU63wfIE7Iv7qgDbtVnQHXBAqKERQqKAFVQAABsAANgK7KUoBSlKA4TQh1KMMqwIIPmCMEflXm3Gvo9nXWkIWe3cEaGbDBT5HJGr5j08q9Mqt4lzFBbnTLIA33Rlj+Q7fjVuPPLFxx58FWTTLPS3tcVyYTgv0dTOUFxiKFAo0K2WIUAADvgYGMk7f1G84zwrrWk1smE6kMkS7bLrQoNh5DPb2r5wzmGC4OIpAzDfSchvyODVlTJnlmpv9EYtNHT2knb5vko7Dk63i0kKxZWjYMzuxzErKgBYkhFDthew1H1r6vJlqHZ9DHV1PAXcopmDCQohbShcM2SB9o+pq7pVRcUEfJFsGRsSHR09jK5DmHHTMi6sSMmBgsCfCvoKnWnAIYjGUUgxCUJuTjrMHfv3yQPlVjSgFKUoBSlKAUpSgFKUoBSlKAVkOeuDyExXVump4tQdVHiZG0nI82Kle3ozVr6VDVnGSCnFxZ+e4+XoGkHw1qeuDsFDZB37gnw/NsAe1e08q8ura28aFU6oGXcAZLMST4sZOM4z7Vd0olRRh0/ZycpScn/QpSlSahSlKAUpSgFKUoCv5g4iYLeSUfWUeH+IkAf1NZKy4dGYtTEtI27Me5J3JJrXcc4b17eSLOCw2Pow3H9QK8zXibwkxSAo67FT/AKwR71lz3a8D09FHqi1F739jhxWLpsJIzpdSCGGxBG9ek8N44rWa3UhCoIy7nyAQEufXAwTXlskj3DiOIFnY4AH9ST5bedemnl3PD2stWnVA8RcDODIjKWxkZ3YnGR86jT3v4FntClGKfxf0cYudbVkZ1kYhSi6enJqJkBKaU06nDAEgqCCAT5Gu6Pmm2ZC4kwqxyStlWBVIjpcsCMgqdipGfaqnjXIYuGLmRdX9nKh4ta5gWZTrXWNYZZTsCpGAc1Gl+jxuj04p0iLw3EMmm3GkrcNqyiCQaCDtuWyO+/irWeQWa892+qZW1r0pViH6uQmR2j6o0BUy2wbYZ2XPYjPavO1p4/1uBGsjFijhSsR0yFGK6ZAp76ScV0xcpsLgS9UFBMkwTp76hbm3YateMEaWHh2wRvnavk+j92i6LXOYY45o4B0gCgmGnLtr/WFUJUYCd8nJ3oDS8K43FchzExOhtLBlZGBIDDKuAcFSCDjBBqdVfY8K6c9xNqz1zGdOMaenGE753zjPYVYUApSlAKUpQClKUArPR8yTO5aK1MlsJTEZBIA5Kv03dYtOCiuCCS4OFJCnz0NZtOX7lGMcVwiWrSmTaM9Vdb9V0VtWjDMW8RXIDEehoCY3N1qJGiMo1JrydL6cxqXcB9OhmVQSVBJGDttUH/zAtRNoZisZjSRZSr4IeSSMkjR4UBQHqHCnWu/rW3f0eyyTtK9yGBa4K5SQtieOWMKczGMBBIMaEXIQZ3JqVxLkuWQkJcIkclrHaygxaiUUyamQ6xpYiQgZDAdyDtQFuea7XqtD1R1FLA7NjUi62UPjSWVdyoOR6V2cH5jt7rV0JNekKx8LL4XzpYagNSnBwwyDg71StyVJnp9dfhlllmROkdYkkWQYaTqYZA0jH6oJ2BO29lwbl0wSK+sNi2t7fGnG8BkOrv56+3ljvQHC853tY+qOoWaJZSQEfDGEEuqNp0Oy4OVBJGDnGDX2051tZDGgkw8ojIUq+xkGVVm06VYjsrEE+Q3qjk+juR5zJJchxm5wSkhbTcRyxgEtMUGjqDARFBC77mpVvyZOMI1xGYWkgllVYSGMkHSxocynQrGJCQQxHiAO+wE5vpAsQCeuMAEkhJD4QSGYYXdVIIZhsuNyK0ANZL9BT0el1R/sl3bZ0Hvcujasavs6e3nnuK1cMelQvoAPyGKA50pSgFKUoBUO/wCDwz/tY0fHYkbj8e9TKUJTa3REsOEwwDEUapnvpG5+Z7mpdKUDbe7FKUoQ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63500" y="-923925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7220" name="Obdélník 8"/>
          <p:cNvSpPr>
            <a:spLocks noChangeArrowheads="1"/>
          </p:cNvSpPr>
          <p:nvPr/>
        </p:nvSpPr>
        <p:spPr bwMode="auto">
          <a:xfrm>
            <a:off x="323528" y="3792616"/>
            <a:ext cx="6066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poznámka: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atomová hmotnostní jednotka</a:t>
            </a:r>
          </a:p>
        </p:txBody>
      </p:sp>
    </p:spTree>
    <p:extLst>
      <p:ext uri="{BB962C8B-B14F-4D97-AF65-F5344CB8AC3E}">
        <p14:creationId xmlns:p14="http://schemas.microsoft.com/office/powerpoint/2010/main" val="40489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itchFamily="34" charset="0"/>
              </a:rPr>
              <a:t>Výzkum atomu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7200" y="1441078"/>
            <a:ext cx="836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Všechny elementární částice jsou buď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fermiony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(kvarky a leptony včetně elektronu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nebo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bosony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(foton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…).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neutrony se skládají z menších částic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kvarků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(6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typů = horní u, dolní d, půvabný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c, podivný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vrcholný t, spodní 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Proton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tvořen dvěma kvarky 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jedním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</a:t>
            </a:r>
          </a:p>
          <a:p>
            <a:pPr eaLnBrk="1" hangingPunct="1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Neutron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jedním kvarkem u a dvěma kvarky d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" name="Picture 2" descr="http://akademon.cz/source/obr/h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59017"/>
            <a:ext cx="2629297" cy="14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2636" y="445567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3</a:t>
            </a:r>
            <a:r>
              <a:rPr lang="cs-CZ" dirty="0" smtClean="0"/>
              <a:t> Kvarky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2636" y="5878838"/>
            <a:ext cx="8367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patří mezi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leptony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(částice, na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nepůsobí silná jaderná síla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1079773"/>
          </a:xfrm>
        </p:spPr>
        <p:txBody>
          <a:bodyPr/>
          <a:lstStyle/>
          <a:p>
            <a:pPr algn="l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CERN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Européen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nucléaire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680519"/>
          </a:xfrm>
        </p:spPr>
        <p:txBody>
          <a:bodyPr/>
          <a:lstStyle/>
          <a:p>
            <a:pPr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b="1" dirty="0" smtClean="0"/>
              <a:t>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Evropská organizace pro jaderný výzkum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mezinárodní organizace se sídlem na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francouzsko-švýcarské hranici nedaleko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Ženevy</a:t>
            </a:r>
          </a:p>
          <a:p>
            <a:pPr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založena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roce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1954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963" indent="-80963"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20 členských zemí (ČR od 1993)</a:t>
            </a:r>
          </a:p>
          <a:p>
            <a:pPr marL="358775" indent="-358775"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pracuje zde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okolo 9500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vědců (80 národností)</a:t>
            </a:r>
          </a:p>
          <a:p>
            <a:pPr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světová laboratoř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základní fyzikální výzkum elementárních částic a struktury hmoty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Reportáž o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CERNu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936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me.web.cern.ch/sites/home.web.cern.ch/files/styles/medium/public/image/experiment/2013/04/awake.jpg?itok=w_ptGt2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574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 CERN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4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637</Words>
  <Application>Microsoft Office PowerPoint</Application>
  <PresentationFormat>Předvádění na obrazovce (4:3)</PresentationFormat>
  <Paragraphs>116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Motiv sady Office</vt:lpstr>
      <vt:lpstr>Rovnice</vt:lpstr>
      <vt:lpstr>Prezentace aplikace PowerPoint</vt:lpstr>
      <vt:lpstr>Prezentace aplikace PowerPoint</vt:lpstr>
      <vt:lpstr>Atom </vt:lpstr>
      <vt:lpstr>Prezentace aplikace PowerPoint</vt:lpstr>
      <vt:lpstr>Stavba atomu</vt:lpstr>
      <vt:lpstr>Přehled částic v atomu:</vt:lpstr>
      <vt:lpstr>Výzkum atomu</vt:lpstr>
      <vt:lpstr>CERN (franc. Conseil Européen pour la recherche nucléaire)</vt:lpstr>
      <vt:lpstr>Prezentace aplikace PowerPoint</vt:lpstr>
      <vt:lpstr>Protonové a nukleonové číslo</vt:lpstr>
      <vt:lpstr>Izotopy</vt:lpstr>
      <vt:lpstr>Prezentace aplikace PowerPoint</vt:lpstr>
      <vt:lpstr>Prezentace aplikace PowerPoint</vt:lpstr>
      <vt:lpstr>Úkoly</vt:lpstr>
      <vt:lpstr>Seznam obrázků:</vt:lpstr>
      <vt:lpstr>Seznam obrázků:</vt:lpstr>
      <vt:lpstr>Použité 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236</cp:revision>
  <dcterms:created xsi:type="dcterms:W3CDTF">2012-09-09T15:49:48Z</dcterms:created>
  <dcterms:modified xsi:type="dcterms:W3CDTF">2013-08-25T19:47:35Z</dcterms:modified>
</cp:coreProperties>
</file>