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77" r:id="rId2"/>
    <p:sldId id="278" r:id="rId3"/>
    <p:sldId id="256" r:id="rId4"/>
    <p:sldId id="279" r:id="rId5"/>
    <p:sldId id="280" r:id="rId6"/>
    <p:sldId id="273" r:id="rId7"/>
    <p:sldId id="281" r:id="rId8"/>
    <p:sldId id="282" r:id="rId9"/>
    <p:sldId id="283" r:id="rId10"/>
    <p:sldId id="284" r:id="rId11"/>
    <p:sldId id="270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22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B5A065-F492-45F2-A781-C7947E6A392D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C5C2A17-576D-4851-8FF1-884593DA6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8283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CFD3897-9E32-4A78-967A-45A19DA9E377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48CECE5-D8B6-464C-A2A4-5EC49B2791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0370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CECE5-D8B6-464C-A2A4-5EC49B27915D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431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B46D-8330-4CF1-A8C0-92BDE3AF4BAD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59EA-ECC0-4AAF-AF99-52F336C47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F7C3-4754-4269-A92D-35A7DA190548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1E20A-3AD9-43A6-8861-32AA9D59C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8C33-8294-4E14-8DFF-FB18910C429B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7AEC-1ACC-48A5-B113-0087CD2CB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719D-BB75-4C46-BF0D-FB6407F70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FF56-A2E3-4F0B-804A-EB5EB11734E8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537E-AF08-4C8B-9452-52402E2E72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E050-335D-4481-8EDA-D5543380387C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FD1B-7521-4E25-8A51-50669E4577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C231-C937-47ED-A632-DC6741E6758B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D17C-FCD3-46BA-864F-000E334FD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1409-D2A9-4A92-9099-0E3F997932FD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5038-DC30-4A31-B255-28F7D83E4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F01F-6228-4BEC-B2C5-47B69C78F27B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0573-7987-4745-8566-2BA2E4E7C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FF56-319B-464B-9023-F35989FD9AD3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3111-6A6A-40D5-941C-B9B33BF91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3956-AE6A-4E11-A86D-06EBA3326F85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DE4B-E961-496E-A18F-B6CAC1132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CD466-8779-4C7E-B09A-F096738B3676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78DD-82FD-4C97-AB6C-399A8AF9C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A265F6-A9C1-4726-9BBD-B3837B188EF4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0CD942-64A2-420C-8076-ED9D92B4B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Z</a:t>
            </a:r>
            <a:r>
              <a:rPr lang="cs-CZ" b="1" dirty="0" smtClean="0">
                <a:ea typeface="Calibri" pitchFamily="34" charset="0"/>
                <a:cs typeface="Arial" charset="0"/>
              </a:rPr>
              <a:t>měny složení roztoků</a:t>
            </a:r>
            <a:endParaRPr lang="cs-CZ" b="1" dirty="0" smtClean="0">
              <a:ea typeface="Calibri" pitchFamily="34" charset="0"/>
              <a:cs typeface="Arial" charset="0"/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PaedDr. Ivana </a:t>
            </a:r>
            <a:r>
              <a:rPr lang="cs-CZ" dirty="0" err="1">
                <a:solidFill>
                  <a:srgbClr val="000000"/>
                </a:solidFill>
              </a:rPr>
              <a:t>Töpferová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>
                <a:solidFill>
                  <a:srgbClr val="000000"/>
                </a:solidFill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V praxi se často pro přípravu roztoku používá zjednodušený </a:t>
            </a:r>
            <a:r>
              <a:rPr lang="cs-CZ" sz="2400" dirty="0" smtClean="0">
                <a:latin typeface="Verdana" pitchFamily="34" charset="0"/>
              </a:rPr>
              <a:t>postup.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Například na láhvi univerzálního hnojiva pro pokojové rostliny je uvedeno: Hnojivý roztok připravíme smícháním 15 ml hnojiva s 3 litry vody</a:t>
            </a:r>
            <a:r>
              <a:rPr lang="cs-CZ" sz="2400" dirty="0" smtClean="0">
                <a:latin typeface="Verdana" pitchFamily="34" charset="0"/>
              </a:rPr>
              <a:t>.</a:t>
            </a:r>
          </a:p>
          <a:p>
            <a:pPr marL="0" indent="0">
              <a:buNone/>
            </a:pPr>
            <a:endParaRPr lang="cs-CZ" sz="24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Na láhvi sirupu je uvedeno: Doporučené ředění 1:7.</a:t>
            </a:r>
            <a:endParaRPr lang="cs-CZ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Verdana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Verdana" pitchFamily="34" charset="0"/>
              </a:rPr>
              <a:t>MACH, J., PLUCKOVÁ, I., ŠIBOR, J. </a:t>
            </a:r>
            <a:r>
              <a:rPr lang="cs-CZ" sz="2000" i="1" dirty="0" smtClean="0">
                <a:latin typeface="Verdana" pitchFamily="34" charset="0"/>
              </a:rPr>
              <a:t>Chemie pro 8. ročník. Úvod do obecné a anorganické chemie</a:t>
            </a:r>
            <a:r>
              <a:rPr lang="cs-CZ" sz="2000" dirty="0" smtClean="0">
                <a:latin typeface="Verdana" pitchFamily="34" charset="0"/>
              </a:rPr>
              <a:t>. Brno: NOVÁ ŠKOLA, s.r.o., 2010. ISBN 978-80-7289-133-7.</a:t>
            </a:r>
          </a:p>
          <a:p>
            <a:r>
              <a:rPr lang="cs-CZ" sz="2000" cap="all" dirty="0" err="1" smtClean="0">
                <a:latin typeface="Verdana" pitchFamily="34" charset="0"/>
              </a:rPr>
              <a:t>Čtrnáctová</a:t>
            </a:r>
            <a:r>
              <a:rPr lang="cs-CZ" sz="2000" dirty="0" smtClean="0">
                <a:latin typeface="Verdana" pitchFamily="34" charset="0"/>
              </a:rPr>
              <a:t>, H., KOLÁŘ, K., SVOBODOVÁ, M., ZEMÁNEK, F. </a:t>
            </a:r>
            <a:r>
              <a:rPr lang="cs-CZ" sz="2000" i="1" dirty="0" smtClean="0">
                <a:latin typeface="Verdana" pitchFamily="34" charset="0"/>
              </a:rPr>
              <a:t>Přehled chemie pro základní školy. </a:t>
            </a:r>
            <a:r>
              <a:rPr lang="cs-CZ" sz="2000" dirty="0" smtClean="0">
                <a:latin typeface="Verdana" pitchFamily="34" charset="0"/>
              </a:rPr>
              <a:t>Praha: SPN a.s. , 2006. ISBN 80-7235-260-1.</a:t>
            </a:r>
          </a:p>
          <a:p>
            <a:pPr>
              <a:buNone/>
            </a:pPr>
            <a:endParaRPr lang="cs-CZ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08050"/>
            <a:ext cx="7161213" cy="3578225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 smtClean="0"/>
              <a:t>Anotace: </a:t>
            </a:r>
            <a:r>
              <a:rPr lang="cs-CZ" sz="2000" dirty="0" smtClean="0"/>
              <a:t> </a:t>
            </a:r>
            <a:r>
              <a:rPr lang="cs-CZ" sz="2000" i="1" dirty="0"/>
              <a:t> výuková prezentace v prvním ročníku studia </a:t>
            </a:r>
            <a:endParaRPr lang="cs-CZ" sz="2000" i="1" dirty="0" smtClean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Předmět:</a:t>
            </a:r>
            <a:r>
              <a:rPr lang="cs-CZ" sz="2000" dirty="0" smtClean="0"/>
              <a:t> </a:t>
            </a:r>
            <a:r>
              <a:rPr lang="cs-CZ" sz="2000" i="1" dirty="0" smtClean="0"/>
              <a:t>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Ročník: </a:t>
            </a:r>
            <a:r>
              <a:rPr lang="cs-CZ" sz="2000" i="1" dirty="0"/>
              <a:t>I. ročník SŠ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Tematický </a:t>
            </a:r>
            <a:r>
              <a:rPr lang="cs-CZ" sz="2000" b="1" dirty="0"/>
              <a:t>celek</a:t>
            </a:r>
            <a:r>
              <a:rPr lang="cs-CZ" sz="2000" b="1" dirty="0" smtClean="0"/>
              <a:t>: </a:t>
            </a:r>
            <a:r>
              <a:rPr lang="cs-CZ" sz="2000" i="1" dirty="0" smtClean="0"/>
              <a:t>obecná chemie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000" b="1" dirty="0"/>
              <a:t>Klíčová slova: </a:t>
            </a:r>
            <a:r>
              <a:rPr lang="cs-CZ" sz="2000" dirty="0" smtClean="0"/>
              <a:t>roztok, hmotnostní zlomek, rozpuštěná látka, rozpouštědlo, směšovací rovnice</a:t>
            </a:r>
            <a:endParaRPr lang="cs-CZ" sz="2000" i="1" dirty="0"/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Forma:</a:t>
            </a:r>
            <a:r>
              <a:rPr lang="cs-CZ" sz="2000" dirty="0"/>
              <a:t> </a:t>
            </a:r>
            <a:r>
              <a:rPr lang="cs-CZ" sz="2000" i="1" dirty="0" smtClean="0"/>
              <a:t>vysvětlování a demonstrace</a:t>
            </a:r>
            <a:r>
              <a:rPr lang="cs-CZ" sz="2000" dirty="0"/>
              <a:t>	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Datum vytvoření: </a:t>
            </a:r>
            <a:r>
              <a:rPr lang="cs-CZ" sz="2000" i="1" dirty="0" smtClean="0"/>
              <a:t>16. 12. </a:t>
            </a:r>
            <a:r>
              <a:rPr lang="cs-CZ" sz="2000" i="1" dirty="0"/>
              <a:t>2012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r>
              <a:rPr lang="cs-CZ" sz="7200" dirty="0" smtClean="0">
                <a:solidFill>
                  <a:srgbClr val="C00000"/>
                </a:solidFill>
                <a:latin typeface="Verdana" pitchFamily="34" charset="0"/>
              </a:rPr>
              <a:t>Roztoky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116013" y="3886200"/>
            <a:ext cx="7056437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</a:rPr>
              <a:t>Směšování a úprava složení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Verdana" pitchFamily="34" charset="0"/>
              </a:rPr>
              <a:t>(základy)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Změny</a:t>
            </a:r>
            <a:r>
              <a:rPr lang="cs-CZ" sz="4000" dirty="0" smtClean="0">
                <a:latin typeface="Verdana" pitchFamily="34" charset="0"/>
              </a:rPr>
              <a:t> složení roztoků</a:t>
            </a:r>
            <a:endParaRPr lang="cs-CZ" sz="4000" dirty="0"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Verdana" pitchFamily="34" charset="0"/>
              </a:rPr>
              <a:t>mísení roztoků různého složení (různé hmotnostní zlomky, objemové zlomky nebo látkové koncentrace)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</a:endParaRPr>
          </a:p>
          <a:p>
            <a:r>
              <a:rPr lang="cs-CZ" sz="2400" dirty="0" smtClean="0">
                <a:latin typeface="Verdana" pitchFamily="34" charset="0"/>
              </a:rPr>
              <a:t>přidávání rozpouštědla do roztoku (ředění) 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</a:endParaRPr>
          </a:p>
          <a:p>
            <a:r>
              <a:rPr lang="cs-CZ" sz="2400" dirty="0" smtClean="0">
                <a:latin typeface="Verdana" pitchFamily="34" charset="0"/>
              </a:rPr>
              <a:t>přidávání rozpuštěné látky do roztoku (zahušťování)</a:t>
            </a:r>
            <a:endParaRPr lang="cs-CZ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Směšovací rovnice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504028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=	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výpočty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vycházejí ze zákona zachování hmotností roztoků</a:t>
            </a:r>
          </a:p>
          <a:p>
            <a:pPr>
              <a:buFontTx/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FontTx/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směšovací rovnice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 hmotnostními zlomky</a:t>
            </a:r>
          </a:p>
          <a:p>
            <a:pPr algn="ctr">
              <a:buFontTx/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·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·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(m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· w</a:t>
            </a:r>
          </a:p>
          <a:p>
            <a:pPr algn="ctr">
              <a:buFontTx/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tabLst>
                <a:tab pos="1797050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	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hmotnosti výchozích roztoků</a:t>
            </a:r>
          </a:p>
          <a:p>
            <a:pPr>
              <a:buFontTx/>
              <a:buNone/>
              <a:tabLst>
                <a:tab pos="1797050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		hmotnost výsledného roztoku (celková)</a:t>
            </a:r>
          </a:p>
          <a:p>
            <a:pPr>
              <a:buNone/>
              <a:tabLst>
                <a:tab pos="1797050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m</a:t>
            </a:r>
          </a:p>
          <a:p>
            <a:pPr>
              <a:buFontTx/>
              <a:buNone/>
              <a:tabLst>
                <a:tab pos="1797050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	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hmotnostní zlomky výchozích roztoků</a:t>
            </a:r>
          </a:p>
          <a:p>
            <a:pPr>
              <a:buFontTx/>
              <a:buNone/>
              <a:tabLst>
                <a:tab pos="1797050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		hmotnostní zlomek výsledného roztoku</a:t>
            </a:r>
          </a:p>
          <a:p>
            <a:pPr>
              <a:buFontTx/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38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Mísení roztoků různého složení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Jaké složení má výsledný roztok, který vznikl smísením 200 g roztoku </a:t>
            </a:r>
            <a:r>
              <a:rPr lang="cs-CZ" sz="2400" dirty="0" err="1" smtClean="0">
                <a:latin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</a:rPr>
              <a:t> 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=30% se 100 g roztoku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=45%?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=200 g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=0,3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=100 g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=0,45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·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·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(m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+ 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· w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200.0,3+100.0,45=(200+100).w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w=0,35       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=35%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lze počítat rovnou s %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Vznikne 300 g roztoku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=35%.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>
              <a:latin typeface="Verdana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1835696" y="53012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Mísení roztoků různého složení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Kolik gramů roztoku </a:t>
            </a:r>
            <a:r>
              <a:rPr lang="cs-CZ" sz="2400" dirty="0" err="1" smtClean="0">
                <a:latin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</a:rPr>
              <a:t> 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w%=25% musíme přidat k 15</a:t>
            </a:r>
            <a:r>
              <a:rPr lang="cs-CZ" sz="2400" dirty="0" smtClean="0">
                <a:latin typeface="Verdana" pitchFamily="34" charset="0"/>
              </a:rPr>
              <a:t>0 g roztoku </a:t>
            </a:r>
            <a:r>
              <a:rPr lang="cs-CZ" sz="2400" dirty="0" err="1" smtClean="0">
                <a:latin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</a:rPr>
              <a:t> 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=40%, aby vznikl roztok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NaOH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=30%?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=? g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=0,25</a:t>
            </a:r>
          </a:p>
          <a:p>
            <a:pPr>
              <a:buNone/>
              <a:tabLst>
                <a:tab pos="2417763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=150 g	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=0,4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=0,3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.0,25+150.0,4=(m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+150).0,3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=300 g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150 g roztoku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 musíme přidat 300 g roztoku o w%=25%, aby vzniklo 450 g roztoku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=30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%.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>
              <a:latin typeface="Verdana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6071954"/>
              </p:ext>
            </p:extLst>
          </p:nvPr>
        </p:nvGraphicFramePr>
        <p:xfrm>
          <a:off x="2555776" y="3212976"/>
          <a:ext cx="6206530" cy="500645"/>
        </p:xfrm>
        <a:graphic>
          <a:graphicData uri="http://schemas.openxmlformats.org/presentationml/2006/ole">
            <p:oleObj spid="_x0000_s1038" name="Rovnice" r:id="rId3" imgW="17269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2960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Přidávání rozpouštědla </a:t>
            </a:r>
            <a:r>
              <a:rPr lang="cs-CZ" sz="4000" dirty="0" smtClean="0">
                <a:latin typeface="Verdana" pitchFamily="34" charset="0"/>
              </a:rPr>
              <a:t/>
            </a:r>
            <a:br>
              <a:rPr lang="cs-CZ" sz="4000" dirty="0" smtClean="0">
                <a:latin typeface="Verdana" pitchFamily="34" charset="0"/>
              </a:rPr>
            </a:br>
            <a:r>
              <a:rPr lang="cs-CZ" sz="4000" dirty="0" smtClean="0">
                <a:latin typeface="Verdana" pitchFamily="34" charset="0"/>
              </a:rPr>
              <a:t>do </a:t>
            </a:r>
            <a:r>
              <a:rPr lang="cs-CZ" sz="4000" dirty="0" smtClean="0">
                <a:latin typeface="Verdana" pitchFamily="34" charset="0"/>
              </a:rPr>
              <a:t>roztoku </a:t>
            </a:r>
            <a:br>
              <a:rPr lang="cs-CZ" sz="4000" dirty="0" smtClean="0">
                <a:latin typeface="Verdana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Kolik gramů destilované vody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musíme přidat ke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</a:rPr>
              <a:t>00 </a:t>
            </a:r>
            <a:r>
              <a:rPr lang="cs-CZ" sz="2400" dirty="0" smtClean="0">
                <a:latin typeface="Verdana" pitchFamily="34" charset="0"/>
              </a:rPr>
              <a:t>g roztoku </a:t>
            </a:r>
            <a:r>
              <a:rPr lang="cs-CZ" sz="2400" dirty="0" err="1" smtClean="0">
                <a:latin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</a:rPr>
              <a:t> 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=40%, aby vznikl roztok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=25%?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=? g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  <a:tabLst>
                <a:tab pos="2511425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	</a:t>
            </a:r>
          </a:p>
          <a:p>
            <a:pPr>
              <a:buNone/>
              <a:tabLst>
                <a:tab pos="2511425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=100 g	 </a:t>
            </a:r>
          </a:p>
          <a:p>
            <a:pPr>
              <a:buNone/>
              <a:tabLst>
                <a:tab pos="2417763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=0,4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=0,25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.0+100.0,4=(m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+100).0,25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=60 g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 100 g roztoku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 musíme přidat 60 g destilované voda, aby vzniklo 160 g roztoku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w%=25%.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>
              <a:latin typeface="Verdana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0472160"/>
              </p:ext>
            </p:extLst>
          </p:nvPr>
        </p:nvGraphicFramePr>
        <p:xfrm>
          <a:off x="2339752" y="2348880"/>
          <a:ext cx="6207125" cy="500063"/>
        </p:xfrm>
        <a:graphic>
          <a:graphicData uri="http://schemas.openxmlformats.org/presentationml/2006/ole">
            <p:oleObj spid="_x0000_s2063" name="Rovnice" r:id="rId3" imgW="1726451" imgH="215806" progId="Equation.3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2915816" y="3052924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2511425" algn="l"/>
              </a:tabLst>
            </a:pPr>
            <a:r>
              <a:rPr lang="cs-CZ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cs-CZ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rozpouštědlo      </a:t>
            </a:r>
            <a:r>
              <a:rPr lang="cs-CZ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baseline="-25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sz="4000" dirty="0" smtClean="0">
                <a:latin typeface="Verdana" pitchFamily="34" charset="0"/>
              </a:rPr>
              <a:t>Přidávání rozpuštěné látky </a:t>
            </a:r>
            <a:r>
              <a:rPr lang="cs-CZ" sz="4000" dirty="0" smtClean="0">
                <a:latin typeface="Verdana" pitchFamily="34" charset="0"/>
              </a:rPr>
              <a:t/>
            </a:r>
            <a:br>
              <a:rPr lang="cs-CZ" sz="4000" dirty="0" smtClean="0">
                <a:latin typeface="Verdana" pitchFamily="34" charset="0"/>
              </a:rPr>
            </a:br>
            <a:r>
              <a:rPr lang="cs-CZ" sz="4000" dirty="0" smtClean="0">
                <a:latin typeface="Verdana" pitchFamily="34" charset="0"/>
              </a:rPr>
              <a:t>do </a:t>
            </a:r>
            <a:r>
              <a:rPr lang="cs-CZ" sz="4000" dirty="0" smtClean="0">
                <a:latin typeface="Verdana" pitchFamily="34" charset="0"/>
              </a:rPr>
              <a:t>roztoku </a:t>
            </a:r>
            <a:br>
              <a:rPr lang="cs-CZ" sz="4000" dirty="0" smtClean="0">
                <a:latin typeface="Verdana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</a:rPr>
              <a:t>Kolik gramů </a:t>
            </a:r>
            <a:r>
              <a:rPr lang="cs-CZ" sz="2400" dirty="0" err="1" smtClean="0">
                <a:latin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musíme přidat ke 1</a:t>
            </a:r>
            <a:r>
              <a:rPr lang="cs-CZ" sz="2400" dirty="0" smtClean="0">
                <a:latin typeface="Verdana" pitchFamily="34" charset="0"/>
              </a:rPr>
              <a:t>00g roztoku </a:t>
            </a:r>
            <a:r>
              <a:rPr lang="cs-CZ" sz="2400" dirty="0" err="1" smtClean="0">
                <a:latin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</a:rPr>
              <a:t> 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=40%, aby vznikl roztok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=60%?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=? g </a:t>
            </a: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  <a:tabLst>
                <a:tab pos="2511425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	</a:t>
            </a:r>
            <a:r>
              <a:rPr lang="cs-CZ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  <a:tabLst>
                <a:tab pos="2417763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=100 g</a:t>
            </a:r>
          </a:p>
          <a:p>
            <a:pPr>
              <a:buNone/>
              <a:tabLst>
                <a:tab pos="2417763" algn="l"/>
              </a:tabLst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=0,4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 =0,6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.1+100.0,4=(m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+100).0,6</a:t>
            </a: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=50 g</a:t>
            </a:r>
          </a:p>
          <a:p>
            <a:pPr marL="0" indent="0"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 100 g roztoku o w</a:t>
            </a:r>
            <a:r>
              <a:rPr lang="cs-CZ" sz="24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=40% musíme přidat 50 g </a:t>
            </a:r>
            <a:r>
              <a:rPr lang="cs-CZ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NaCl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aby vzniklo 150 g roztoku o w%=60%.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cs-CZ" sz="2400" dirty="0">
              <a:latin typeface="Verdana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0472160"/>
              </p:ext>
            </p:extLst>
          </p:nvPr>
        </p:nvGraphicFramePr>
        <p:xfrm>
          <a:off x="2339975" y="2349500"/>
          <a:ext cx="6207125" cy="500063"/>
        </p:xfrm>
        <a:graphic>
          <a:graphicData uri="http://schemas.openxmlformats.org/presentationml/2006/ole">
            <p:oleObj spid="_x0000_s3083" name="Rovnice" r:id="rId3" imgW="1726451" imgH="215806" progId="Equation.3">
              <p:embed/>
            </p:oleObj>
          </a:graphicData>
        </a:graphic>
      </p:graphicFrame>
      <p:sp>
        <p:nvSpPr>
          <p:cNvPr id="6" name="Obdélník 5"/>
          <p:cNvSpPr/>
          <p:nvPr/>
        </p:nvSpPr>
        <p:spPr>
          <a:xfrm>
            <a:off x="3131840" y="3071702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2511425" algn="l"/>
              </a:tabLst>
            </a:pPr>
            <a:r>
              <a:rPr lang="cs-CZ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cs-CZ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ozpuštěná látka        w</a:t>
            </a:r>
            <a:r>
              <a:rPr lang="cs-CZ" baseline="-25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cs-CZ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=100% </a:t>
            </a:r>
            <a:endParaRPr lang="cs-CZ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375</Words>
  <Application>Microsoft Office PowerPoint</Application>
  <PresentationFormat>Předvádění na obrazovce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Rovnice</vt:lpstr>
      <vt:lpstr>Snímek 1</vt:lpstr>
      <vt:lpstr>Snímek 2</vt:lpstr>
      <vt:lpstr>Roztoky</vt:lpstr>
      <vt:lpstr>Změny složení roztoků</vt:lpstr>
      <vt:lpstr>Směšovací rovnice</vt:lpstr>
      <vt:lpstr>Mísení roztoků různého složení</vt:lpstr>
      <vt:lpstr>Mísení roztoků různého složení</vt:lpstr>
      <vt:lpstr>Přidávání rozpouštědla  do roztoku  </vt:lpstr>
      <vt:lpstr>Přidávání rozpuštěné látky  do roztoku  </vt:lpstr>
      <vt:lpstr>Praxe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Zdenek Topfer</cp:lastModifiedBy>
  <cp:revision>118</cp:revision>
  <dcterms:created xsi:type="dcterms:W3CDTF">2012-09-09T15:49:48Z</dcterms:created>
  <dcterms:modified xsi:type="dcterms:W3CDTF">2012-12-17T19:24:48Z</dcterms:modified>
</cp:coreProperties>
</file>