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0"/>
  </p:notesMasterIdLst>
  <p:handoutMasterIdLst>
    <p:handoutMasterId r:id="rId21"/>
  </p:handoutMasterIdLst>
  <p:sldIdLst>
    <p:sldId id="277" r:id="rId2"/>
    <p:sldId id="278" r:id="rId3"/>
    <p:sldId id="273" r:id="rId4"/>
    <p:sldId id="280" r:id="rId5"/>
    <p:sldId id="282" r:id="rId6"/>
    <p:sldId id="279" r:id="rId7"/>
    <p:sldId id="283" r:id="rId8"/>
    <p:sldId id="287" r:id="rId9"/>
    <p:sldId id="288" r:id="rId10"/>
    <p:sldId id="294" r:id="rId11"/>
    <p:sldId id="284" r:id="rId12"/>
    <p:sldId id="292" r:id="rId13"/>
    <p:sldId id="285" r:id="rId14"/>
    <p:sldId id="289" r:id="rId15"/>
    <p:sldId id="291" r:id="rId16"/>
    <p:sldId id="293" r:id="rId17"/>
    <p:sldId id="271" r:id="rId18"/>
    <p:sldId id="270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2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Graf%20v%20aplikaci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399097584712068"/>
          <c:y val="4.3320311705222901E-2"/>
          <c:w val="0.64542215930873814"/>
          <c:h val="0.86834198050825062"/>
        </c:manualLayout>
      </c:layout>
      <c:lineChart>
        <c:grouping val="stacked"/>
        <c:varyColors val="0"/>
        <c:ser>
          <c:idx val="0"/>
          <c:order val="0"/>
          <c:tx>
            <c:strRef>
              <c:f>'[Graf v aplikaci Microsoft Office PowerPoint]List1'!$C$2</c:f>
              <c:strCache>
                <c:ptCount val="1"/>
                <c:pt idx="0">
                  <c:v>NaCl</c:v>
                </c:pt>
              </c:strCache>
            </c:strRef>
          </c:tx>
          <c:marker>
            <c:symbol val="none"/>
          </c:marker>
          <c:cat>
            <c:strRef>
              <c:f>'[Graf v aplikaci Microsoft Office PowerPoint]List1'!$A$3:$A$5</c:f>
              <c:strCache>
                <c:ptCount val="3"/>
                <c:pt idx="0">
                  <c:v>0°C</c:v>
                </c:pt>
                <c:pt idx="1">
                  <c:v>20°C</c:v>
                </c:pt>
                <c:pt idx="2">
                  <c:v>100°C</c:v>
                </c:pt>
              </c:strCache>
            </c:strRef>
          </c:cat>
          <c:val>
            <c:numRef>
              <c:f>'[Graf v aplikaci Microsoft Office PowerPoint]List1'!$C$3:$C$5</c:f>
              <c:numCache>
                <c:formatCode>General</c:formatCode>
                <c:ptCount val="3"/>
                <c:pt idx="0">
                  <c:v>35.6</c:v>
                </c:pt>
                <c:pt idx="1">
                  <c:v>35.880000000000003</c:v>
                </c:pt>
                <c:pt idx="2">
                  <c:v>39.200000000000003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'[Graf v aplikaci Microsoft Office PowerPoint]List1'!$B$2</c:f>
              <c:strCache>
                <c:ptCount val="1"/>
                <c:pt idx="0">
                  <c:v>KBr</c:v>
                </c:pt>
              </c:strCache>
            </c:strRef>
          </c:tx>
          <c:marker>
            <c:symbol val="none"/>
          </c:marker>
          <c:cat>
            <c:strRef>
              <c:f>'[Graf v aplikaci Microsoft Office PowerPoint]List1'!$A$3:$A$5</c:f>
              <c:strCache>
                <c:ptCount val="3"/>
                <c:pt idx="0">
                  <c:v>0°C</c:v>
                </c:pt>
                <c:pt idx="1">
                  <c:v>20°C</c:v>
                </c:pt>
                <c:pt idx="2">
                  <c:v>100°C</c:v>
                </c:pt>
              </c:strCache>
            </c:strRef>
          </c:cat>
          <c:val>
            <c:numRef>
              <c:f>'[Graf v aplikaci Microsoft Office PowerPoint]List1'!$B$3:$B$5</c:f>
              <c:numCache>
                <c:formatCode>General</c:formatCode>
                <c:ptCount val="3"/>
                <c:pt idx="0">
                  <c:v>54</c:v>
                </c:pt>
                <c:pt idx="1">
                  <c:v>65.849999999999994</c:v>
                </c:pt>
                <c:pt idx="2">
                  <c:v>104.9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457600"/>
        <c:axId val="112459136"/>
      </c:lineChart>
      <c:catAx>
        <c:axId val="112457600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crossAx val="112459136"/>
        <c:crosses val="autoZero"/>
        <c:auto val="1"/>
        <c:lblAlgn val="ctr"/>
        <c:lblOffset val="100"/>
        <c:noMultiLvlLbl val="0"/>
      </c:catAx>
      <c:valAx>
        <c:axId val="112459136"/>
        <c:scaling>
          <c:orientation val="minMax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crossAx val="112457600"/>
        <c:crosses val="autoZero"/>
        <c:crossBetween val="midCat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60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AB5A065-F492-45F2-A781-C7947E6A392D}" type="datetimeFigureOut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C5C2A17-576D-4851-8FF1-884593DA64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799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CFD3897-9E32-4A78-967A-45A19DA9E377}" type="datetimeFigureOut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48CECE5-D8B6-464C-A2A4-5EC49B2791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8B46D-8330-4CF1-A8C0-92BDE3AF4BAD}" type="datetimeFigureOut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C59EA-ECC0-4AAF-AF99-52F336C47F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5F7C3-4754-4269-A92D-35A7DA190548}" type="datetimeFigureOut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1E20A-3AD9-43A6-8861-32AA9D59C3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D8C33-8294-4E14-8DFF-FB18910C429B}" type="datetimeFigureOut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77AEC-1ACC-48A5-B113-0087CD2CBB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4719D-BB75-4C46-BF0D-FB6407F706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2FF56-A2E3-4F0B-804A-EB5EB11734E8}" type="datetimeFigureOut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4537E-AF08-4C8B-9452-52402E2E72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4E050-335D-4481-8EDA-D5543380387C}" type="datetimeFigureOut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7FD1B-7521-4E25-8A51-50669E4577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2C231-C937-47ED-A632-DC6741E6758B}" type="datetimeFigureOut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DD17C-FCD3-46BA-864F-000E334FD2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C1409-D2A9-4A92-9099-0E3F997932FD}" type="datetimeFigureOut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D5038-DC30-4A31-B255-28F7D83E42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6F01F-6228-4BEC-B2C5-47B69C78F27B}" type="datetimeFigureOut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B0573-7987-4745-8566-2BA2E4E7C6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7FF56-319B-464B-9023-F35989FD9AD3}" type="datetimeFigureOut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43111-6A6A-40D5-941C-B9B33BF913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13956-AE6A-4E11-A86D-06EBA3326F85}" type="datetimeFigureOut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0DE4B-E961-496E-A18F-B6CAC1132D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CD466-8779-4C7E-B09A-F096738B3676}" type="datetimeFigureOut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378DD-82FD-4C97-AB6C-399A8AF9C4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A265F6-A9C1-4726-9BBD-B3837B188EF4}" type="datetimeFigureOut">
              <a:rPr lang="cs-CZ"/>
              <a:pPr>
                <a:defRPr/>
              </a:pPr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50CD942-64A2-420C-8076-ED9D92B4B0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wmf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692150"/>
            <a:ext cx="5403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1042988" y="2349500"/>
            <a:ext cx="72009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Způsoby vyjadřování složení směsí</a:t>
            </a:r>
          </a:p>
          <a:p>
            <a:pPr algn="ctr"/>
            <a:endParaRPr lang="cs-CZ" dirty="0">
              <a:solidFill>
                <a:srgbClr val="000000"/>
              </a:solidFill>
            </a:endParaRPr>
          </a:p>
          <a:p>
            <a:pPr algn="ctr"/>
            <a:r>
              <a:rPr lang="cs-CZ" dirty="0">
                <a:solidFill>
                  <a:srgbClr val="000000"/>
                </a:solidFill>
              </a:rPr>
              <a:t>PaedDr. Ivana </a:t>
            </a:r>
            <a:r>
              <a:rPr lang="cs-CZ" dirty="0" err="1">
                <a:solidFill>
                  <a:srgbClr val="000000"/>
                </a:solidFill>
              </a:rPr>
              <a:t>Töpferová</a:t>
            </a:r>
            <a:r>
              <a:rPr lang="cs-CZ" dirty="0">
                <a:solidFill>
                  <a:srgbClr val="000000"/>
                </a:solidFill>
              </a:rPr>
              <a:t> </a:t>
            </a:r>
          </a:p>
          <a:p>
            <a:pPr algn="ctr"/>
            <a:endParaRPr lang="cs-CZ" dirty="0">
              <a:solidFill>
                <a:srgbClr val="000000"/>
              </a:solidFill>
            </a:endParaRPr>
          </a:p>
          <a:p>
            <a:pPr algn="ctr"/>
            <a:endParaRPr lang="cs-CZ" dirty="0">
              <a:solidFill>
                <a:srgbClr val="000000"/>
              </a:solidFill>
            </a:endParaRPr>
          </a:p>
          <a:p>
            <a:pPr algn="ctr"/>
            <a:r>
              <a:rPr lang="cs-CZ" dirty="0">
                <a:solidFill>
                  <a:srgbClr val="000000"/>
                </a:solidFill>
              </a:rPr>
              <a:t>Střední průmyslová škola, Mladá Boleslav, Havlíčkova 456</a:t>
            </a:r>
          </a:p>
          <a:p>
            <a:pPr algn="ctr"/>
            <a:r>
              <a:rPr lang="cs-CZ" dirty="0">
                <a:solidFill>
                  <a:srgbClr val="000000"/>
                </a:solidFill>
              </a:rPr>
              <a:t>CZ.1.07/1.5.00/34.0861</a:t>
            </a:r>
          </a:p>
          <a:p>
            <a:pPr algn="ctr"/>
            <a:r>
              <a:rPr lang="cs-CZ" dirty="0">
                <a:solidFill>
                  <a:srgbClr val="000000"/>
                </a:solidFill>
              </a:rPr>
              <a:t>MODERNIZACE VÝUKY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latin typeface="Verdana" pitchFamily="34" charset="0"/>
              </a:rPr>
              <a:t>Hmotnostní zlomek (procento)</a:t>
            </a:r>
            <a:endParaRPr lang="cs-CZ" sz="4000" dirty="0">
              <a:latin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>
                <a:latin typeface="Verdana" pitchFamily="34" charset="0"/>
              </a:rPr>
              <a:t>Ve 100 g vody je rozpuštěno 60 g </a:t>
            </a:r>
            <a:r>
              <a:rPr lang="cs-CZ" sz="2400" dirty="0" err="1" smtClean="0">
                <a:latin typeface="Verdana" pitchFamily="34" charset="0"/>
              </a:rPr>
              <a:t>NaOH</a:t>
            </a:r>
            <a:r>
              <a:rPr lang="cs-CZ" sz="2400" dirty="0" smtClean="0">
                <a:latin typeface="Verdana" pitchFamily="34" charset="0"/>
              </a:rPr>
              <a:t>. Jaký je hmotnostní zlomek </a:t>
            </a:r>
            <a:r>
              <a:rPr lang="cs-CZ" sz="2400" dirty="0" err="1" smtClean="0">
                <a:latin typeface="Verdana" pitchFamily="34" charset="0"/>
              </a:rPr>
              <a:t>NaOH</a:t>
            </a:r>
            <a:r>
              <a:rPr lang="cs-CZ" sz="2400" dirty="0" smtClean="0">
                <a:latin typeface="Verdana" pitchFamily="34" charset="0"/>
              </a:rPr>
              <a:t> v roztoku? Kolikaprocentní je vzniklý roztok? </a:t>
            </a:r>
          </a:p>
          <a:p>
            <a:pPr marL="0" indent="0">
              <a:buNone/>
            </a:pPr>
            <a:endParaRPr lang="cs-CZ" sz="2400" dirty="0" smtClean="0">
              <a:latin typeface="Verdana" pitchFamily="34" charset="0"/>
            </a:endParaRPr>
          </a:p>
          <a:p>
            <a:pPr marL="0" indent="0">
              <a:buNone/>
            </a:pPr>
            <a:endParaRPr lang="cs-CZ" sz="2400" dirty="0" smtClean="0">
              <a:latin typeface="Verdana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Verdana" pitchFamily="34" charset="0"/>
              </a:rPr>
              <a:t> </a:t>
            </a: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r>
              <a:rPr lang="cs-CZ" sz="2400" dirty="0" smtClean="0">
                <a:latin typeface="Verdana" pitchFamily="34" charset="0"/>
              </a:rPr>
              <a:t>Hmotnostní zlomek </a:t>
            </a:r>
            <a:r>
              <a:rPr lang="cs-CZ" sz="2400" dirty="0" err="1" smtClean="0">
                <a:latin typeface="Verdana" pitchFamily="34" charset="0"/>
              </a:rPr>
              <a:t>NaOH</a:t>
            </a:r>
            <a:r>
              <a:rPr lang="cs-CZ" sz="2400" dirty="0" smtClean="0">
                <a:latin typeface="Verdana" pitchFamily="34" charset="0"/>
              </a:rPr>
              <a:t> v roztoku je 0,375.</a:t>
            </a:r>
          </a:p>
          <a:p>
            <a:pPr>
              <a:buNone/>
            </a:pPr>
            <a:r>
              <a:rPr lang="cs-CZ" sz="2400" dirty="0" smtClean="0">
                <a:latin typeface="Verdana" pitchFamily="34" charset="0"/>
              </a:rPr>
              <a:t>Vzniklý roztok je 37,5</a:t>
            </a:r>
            <a:r>
              <a:rPr lang="en-US" sz="2400" dirty="0" smtClean="0">
                <a:latin typeface="Verdana" pitchFamily="34" charset="0"/>
              </a:rPr>
              <a:t>%</a:t>
            </a:r>
            <a:r>
              <a:rPr lang="cs-CZ" sz="2400" dirty="0" smtClean="0">
                <a:latin typeface="Verdana" pitchFamily="34" charset="0"/>
              </a:rPr>
              <a:t>.</a:t>
            </a:r>
            <a:endParaRPr lang="cs-CZ" sz="2400" dirty="0">
              <a:latin typeface="Verdana" pitchFamily="34" charset="0"/>
            </a:endParaRPr>
          </a:p>
        </p:txBody>
      </p:sp>
      <p:graphicFrame>
        <p:nvGraphicFramePr>
          <p:cNvPr id="51204" name="Object 5"/>
          <p:cNvGraphicFramePr>
            <a:graphicFrameLocks noChangeAspect="1"/>
          </p:cNvGraphicFramePr>
          <p:nvPr/>
        </p:nvGraphicFramePr>
        <p:xfrm>
          <a:off x="467543" y="2780928"/>
          <a:ext cx="6303559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2" name="Rovnice" r:id="rId3" imgW="2235200" imgH="393700" progId="Equation.3">
                  <p:embed/>
                </p:oleObj>
              </mc:Choice>
              <mc:Fallback>
                <p:oleObj name="Rovnice" r:id="rId3" imgW="2235200" imgH="393700" progId="Equation.3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3" y="2780928"/>
                        <a:ext cx="6303559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974840"/>
              </p:ext>
            </p:extLst>
          </p:nvPr>
        </p:nvGraphicFramePr>
        <p:xfrm>
          <a:off x="539552" y="4077072"/>
          <a:ext cx="3674208" cy="485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3" name="Rovnice" r:id="rId5" imgW="1295400" imgH="203200" progId="Equation.3">
                  <p:embed/>
                </p:oleObj>
              </mc:Choice>
              <mc:Fallback>
                <p:oleObj name="Rovnice" r:id="rId5" imgW="1295400" imgH="203200" progId="Equation.3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077072"/>
                        <a:ext cx="3674208" cy="4850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Vyjadřování složení směsí</a:t>
            </a:r>
            <a:endParaRPr lang="cs-CZ" sz="4000" dirty="0">
              <a:latin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objemový zlomek (procento) </a:t>
            </a:r>
            <a:r>
              <a:rPr lang="el-GR" sz="2400" dirty="0" smtClean="0">
                <a:solidFill>
                  <a:srgbClr val="FF0000"/>
                </a:solidFill>
                <a:latin typeface="Verdana" pitchFamily="34" charset="0"/>
              </a:rPr>
              <a:t>φ</a:t>
            </a: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(A) rozpuštěné látky A</a:t>
            </a: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r>
              <a:rPr lang="cs-CZ" sz="2400" dirty="0" smtClean="0">
                <a:latin typeface="Verdana" pitchFamily="34" charset="0"/>
              </a:rPr>
              <a:t>V(A) = objem rozpuštěné látky A</a:t>
            </a:r>
          </a:p>
          <a:p>
            <a:pPr>
              <a:buNone/>
            </a:pPr>
            <a:r>
              <a:rPr lang="cs-CZ" sz="2400" dirty="0" smtClean="0">
                <a:latin typeface="Verdana" pitchFamily="34" charset="0"/>
              </a:rPr>
              <a:t>V= celkový objem roztoku</a:t>
            </a:r>
          </a:p>
          <a:p>
            <a:pPr>
              <a:buNone/>
            </a:pPr>
            <a:endParaRPr lang="cs-CZ" sz="2400" dirty="0">
              <a:latin typeface="Verdana" pitchFamily="34" charset="0"/>
            </a:endParaRPr>
          </a:p>
        </p:txBody>
      </p:sp>
      <p:graphicFrame>
        <p:nvGraphicFramePr>
          <p:cNvPr id="266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060780"/>
              </p:ext>
            </p:extLst>
          </p:nvPr>
        </p:nvGraphicFramePr>
        <p:xfrm>
          <a:off x="827584" y="2492896"/>
          <a:ext cx="2808312" cy="1103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7" name="Rovnice" r:id="rId3" imgW="837836" imgH="393529" progId="Equation.3">
                  <p:embed/>
                </p:oleObj>
              </mc:Choice>
              <mc:Fallback>
                <p:oleObj name="Rovnice" r:id="rId3" imgW="837836" imgH="393529" progId="Equation.3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492896"/>
                        <a:ext cx="2808312" cy="11034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036792"/>
              </p:ext>
            </p:extLst>
          </p:nvPr>
        </p:nvGraphicFramePr>
        <p:xfrm>
          <a:off x="827584" y="3645024"/>
          <a:ext cx="3240360" cy="1057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8" name="Rovnice" r:id="rId5" imgW="1205977" imgH="393529" progId="Equation.3">
                  <p:embed/>
                </p:oleObj>
              </mc:Choice>
              <mc:Fallback>
                <p:oleObj name="Rovnice" r:id="rId5" imgW="1205977" imgH="393529" progId="Equation.3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645024"/>
                        <a:ext cx="3240360" cy="1057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911566"/>
              </p:ext>
            </p:extLst>
          </p:nvPr>
        </p:nvGraphicFramePr>
        <p:xfrm>
          <a:off x="4788024" y="2780928"/>
          <a:ext cx="25987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9" name="Rovnice" r:id="rId7" imgW="774360" imgH="203040" progId="Equation.3">
                  <p:embed/>
                </p:oleObj>
              </mc:Choice>
              <mc:Fallback>
                <p:oleObj name="Rovnice" r:id="rId7" imgW="774360" imgH="203040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2780928"/>
                        <a:ext cx="2598737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latin typeface="Verdana" pitchFamily="34" charset="0"/>
              </a:rPr>
              <a:t>Objemový zlomek(procento)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latin typeface="Verdana" pitchFamily="34" charset="0"/>
              </a:rPr>
              <a:t>Použití: </a:t>
            </a:r>
            <a:r>
              <a:rPr lang="cs-CZ" sz="2400" dirty="0" smtClean="0">
                <a:latin typeface="Verdana" pitchFamily="34" charset="0"/>
              </a:rPr>
              <a:t>vyjádření složení vzduchu, půdy, ... 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buNone/>
            </a:pPr>
            <a:r>
              <a:rPr lang="cs-CZ" sz="2400" dirty="0" smtClean="0">
                <a:latin typeface="Verdana" pitchFamily="34" charset="0"/>
              </a:rPr>
              <a:t>Ve vzduchu je přibližně 21 objemových % kyslíku.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 smtClean="0">
                <a:latin typeface="Verdana" pitchFamily="34" charset="0"/>
              </a:rPr>
              <a:t>Určete, kolik kyslíku v m</a:t>
            </a:r>
            <a:r>
              <a:rPr lang="cs-CZ" sz="2400" baseline="30000" dirty="0" smtClean="0">
                <a:latin typeface="Verdana" pitchFamily="34" charset="0"/>
              </a:rPr>
              <a:t>3 </a:t>
            </a:r>
            <a:r>
              <a:rPr lang="cs-CZ" sz="2400" dirty="0" smtClean="0">
                <a:latin typeface="Verdana" pitchFamily="34" charset="0"/>
              </a:rPr>
              <a:t>(v litrech) je ve třídě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 smtClean="0">
                <a:latin typeface="Verdana" pitchFamily="34" charset="0"/>
              </a:rPr>
              <a:t>o velikosti 10 m x 20 m x 6 m?</a:t>
            </a:r>
          </a:p>
        </p:txBody>
      </p:sp>
      <p:graphicFrame>
        <p:nvGraphicFramePr>
          <p:cNvPr id="573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203914"/>
              </p:ext>
            </p:extLst>
          </p:nvPr>
        </p:nvGraphicFramePr>
        <p:xfrm>
          <a:off x="539552" y="4437112"/>
          <a:ext cx="3672408" cy="943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3" name="Rovnice" r:id="rId3" imgW="1282680" imgH="393480" progId="Equation.3">
                  <p:embed/>
                </p:oleObj>
              </mc:Choice>
              <mc:Fallback>
                <p:oleObj name="Rovnice" r:id="rId3" imgW="1282680" imgH="393480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437112"/>
                        <a:ext cx="3672408" cy="9430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96128"/>
              </p:ext>
            </p:extLst>
          </p:nvPr>
        </p:nvGraphicFramePr>
        <p:xfrm>
          <a:off x="611560" y="5545782"/>
          <a:ext cx="71421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4" name="Rovnice" r:id="rId5" imgW="2527200" imgH="228600" progId="Equation.3">
                  <p:embed/>
                </p:oleObj>
              </mc:Choice>
              <mc:Fallback>
                <p:oleObj name="Rovnice" r:id="rId5" imgW="2527200" imgH="228600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545782"/>
                        <a:ext cx="7142163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88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886723"/>
              </p:ext>
            </p:extLst>
          </p:nvPr>
        </p:nvGraphicFramePr>
        <p:xfrm>
          <a:off x="563038" y="3429000"/>
          <a:ext cx="3940176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5" name="Rovnice" r:id="rId7" imgW="1206360" imgH="393480" progId="Equation.3">
                  <p:embed/>
                </p:oleObj>
              </mc:Choice>
              <mc:Fallback>
                <p:oleObj name="Rovnice" r:id="rId7" imgW="1206360" imgH="39348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038" y="3429000"/>
                        <a:ext cx="3940176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437" name="Picture 9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88707"/>
            <a:ext cx="4608512" cy="65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Vyjadřování složení směsí</a:t>
            </a:r>
            <a:endParaRPr lang="cs-CZ" sz="4000" dirty="0">
              <a:latin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91264" cy="4853136"/>
          </a:xfrm>
        </p:spPr>
        <p:txBody>
          <a:bodyPr/>
          <a:lstStyle/>
          <a:p>
            <a:pPr marL="355600" indent="-355600" eaLnBrk="1" hangingPunct="1"/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hmotnostní koncentrace c</a:t>
            </a:r>
            <a:r>
              <a:rPr lang="cs-CZ" sz="2400" baseline="-25000" dirty="0" smtClean="0">
                <a:solidFill>
                  <a:srgbClr val="FF0000"/>
                </a:solidFill>
                <a:latin typeface="Verdana" pitchFamily="34" charset="0"/>
              </a:rPr>
              <a:t>m</a:t>
            </a: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(A) rozpuštěné látky A</a:t>
            </a:r>
          </a:p>
          <a:p>
            <a:pPr marL="355600" indent="-355600" eaLnBrk="1" hangingPunct="1">
              <a:buNone/>
            </a:pPr>
            <a:r>
              <a:rPr lang="cs-CZ" sz="2400" dirty="0" smtClean="0">
                <a:latin typeface="Verdana" pitchFamily="34" charset="0"/>
              </a:rPr>
              <a:t>= podíl hmotnosti látky A </a:t>
            </a:r>
            <a:r>
              <a:rPr lang="cs-CZ" sz="2400" dirty="0" err="1" smtClean="0">
                <a:latin typeface="Verdana" pitchFamily="34" charset="0"/>
              </a:rPr>
              <a:t>a</a:t>
            </a:r>
            <a:r>
              <a:rPr lang="cs-CZ" sz="2400" dirty="0" smtClean="0">
                <a:latin typeface="Verdana" pitchFamily="34" charset="0"/>
              </a:rPr>
              <a:t> objemu roztoku V</a:t>
            </a:r>
          </a:p>
          <a:p>
            <a:pPr marL="355600" indent="-355600">
              <a:buFontTx/>
              <a:buNone/>
            </a:pPr>
            <a:r>
              <a:rPr lang="cs-CZ" sz="2400" dirty="0" smtClean="0">
                <a:latin typeface="Verdana" pitchFamily="34" charset="0"/>
              </a:rPr>
              <a:t>        </a:t>
            </a:r>
          </a:p>
          <a:p>
            <a:pPr marL="355600" indent="-355600">
              <a:buFontTx/>
              <a:buNone/>
            </a:pPr>
            <a:r>
              <a:rPr lang="cs-CZ" sz="2400" dirty="0" smtClean="0">
                <a:latin typeface="Verdana" pitchFamily="34" charset="0"/>
              </a:rPr>
              <a:t> </a:t>
            </a:r>
          </a:p>
          <a:p>
            <a:pPr marL="0" indent="0">
              <a:buNone/>
              <a:tabLst>
                <a:tab pos="2600325" algn="l"/>
              </a:tabLst>
            </a:pPr>
            <a:endParaRPr lang="cs-CZ" sz="2400" dirty="0" smtClean="0">
              <a:latin typeface="Verdana" pitchFamily="34" charset="0"/>
            </a:endParaRPr>
          </a:p>
          <a:p>
            <a:pPr marL="0" indent="0">
              <a:buNone/>
              <a:tabLst>
                <a:tab pos="2600325" algn="l"/>
              </a:tabLst>
            </a:pPr>
            <a:endParaRPr lang="cs-CZ" sz="2400" dirty="0">
              <a:latin typeface="Verdana" pitchFamily="34" charset="0"/>
            </a:endParaRPr>
          </a:p>
          <a:p>
            <a:pPr marL="0" indent="0">
              <a:buNone/>
              <a:tabLst>
                <a:tab pos="2600325" algn="l"/>
              </a:tabLst>
            </a:pPr>
            <a:r>
              <a:rPr lang="cs-CZ" sz="2400" dirty="0" smtClean="0">
                <a:latin typeface="Verdana" pitchFamily="34" charset="0"/>
              </a:rPr>
              <a:t>Základní jednotkou hmotnostní koncentrace </a:t>
            </a:r>
          </a:p>
          <a:p>
            <a:pPr marL="0" indent="0">
              <a:spcBef>
                <a:spcPts val="0"/>
              </a:spcBef>
              <a:buNone/>
              <a:tabLst>
                <a:tab pos="2600325" algn="l"/>
              </a:tabLst>
            </a:pPr>
            <a:r>
              <a:rPr lang="cs-CZ" sz="2400" dirty="0" smtClean="0">
                <a:latin typeface="Verdana" pitchFamily="34" charset="0"/>
              </a:rPr>
              <a:t>je </a:t>
            </a: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kg⋅m</a:t>
            </a:r>
            <a:r>
              <a:rPr lang="cs-CZ" sz="2400" baseline="30000" dirty="0" smtClean="0">
                <a:solidFill>
                  <a:srgbClr val="FF0000"/>
                </a:solidFill>
                <a:latin typeface="Verdana" pitchFamily="34" charset="0"/>
              </a:rPr>
              <a:t>-3</a:t>
            </a:r>
            <a:r>
              <a:rPr lang="cs-CZ" sz="2400" dirty="0" smtClean="0">
                <a:latin typeface="Verdana" pitchFamily="34" charset="0"/>
              </a:rPr>
              <a:t>.</a:t>
            </a:r>
          </a:p>
          <a:p>
            <a:pPr marL="0" indent="0">
              <a:buNone/>
              <a:tabLst>
                <a:tab pos="2600325" algn="l"/>
              </a:tabLst>
            </a:pPr>
            <a:r>
              <a:rPr lang="cs-CZ" sz="2400" dirty="0" smtClean="0">
                <a:latin typeface="Verdana" pitchFamily="34" charset="0"/>
              </a:rPr>
              <a:t>Užívané jednotky jsou </a:t>
            </a:r>
            <a:r>
              <a:rPr lang="cs-CZ" sz="2400" dirty="0" err="1" smtClean="0">
                <a:latin typeface="Verdana" pitchFamily="34" charset="0"/>
              </a:rPr>
              <a:t>kg</a:t>
            </a:r>
            <a:r>
              <a:rPr lang="cs-CZ" sz="2400" dirty="0" smtClean="0">
                <a:latin typeface="Verdana" pitchFamily="34" charset="0"/>
              </a:rPr>
              <a:t>⋅dm</a:t>
            </a:r>
            <a:r>
              <a:rPr lang="cs-CZ" sz="2400" baseline="30000" dirty="0" smtClean="0">
                <a:latin typeface="Verdana" pitchFamily="34" charset="0"/>
              </a:rPr>
              <a:t>-3</a:t>
            </a:r>
            <a:r>
              <a:rPr lang="cs-CZ" sz="2400" dirty="0" smtClean="0">
                <a:latin typeface="Verdana" pitchFamily="34" charset="0"/>
              </a:rPr>
              <a:t> = g⋅cm</a:t>
            </a:r>
            <a:r>
              <a:rPr lang="cs-CZ" sz="2400" baseline="30000" dirty="0" smtClean="0">
                <a:latin typeface="Verdana" pitchFamily="34" charset="0"/>
              </a:rPr>
              <a:t>-3</a:t>
            </a:r>
            <a:r>
              <a:rPr lang="cs-CZ" sz="2400" dirty="0" smtClean="0">
                <a:latin typeface="Verdana" pitchFamily="34" charset="0"/>
              </a:rPr>
              <a:t> = </a:t>
            </a:r>
          </a:p>
          <a:p>
            <a:pPr marL="0" indent="0">
              <a:buNone/>
              <a:tabLst>
                <a:tab pos="2600325" algn="l"/>
              </a:tabLst>
            </a:pPr>
            <a:r>
              <a:rPr lang="cs-CZ" sz="2400" dirty="0" smtClean="0">
                <a:latin typeface="Verdana" pitchFamily="34" charset="0"/>
              </a:rPr>
              <a:t>= 10</a:t>
            </a:r>
            <a:r>
              <a:rPr lang="cs-CZ" sz="2400" baseline="30000" dirty="0" smtClean="0">
                <a:latin typeface="Verdana" pitchFamily="34" charset="0"/>
              </a:rPr>
              <a:t>3</a:t>
            </a:r>
            <a:r>
              <a:rPr lang="cs-CZ" sz="2400" dirty="0" smtClean="0">
                <a:latin typeface="Verdana" pitchFamily="34" charset="0"/>
              </a:rPr>
              <a:t>⋅g⋅dm</a:t>
            </a:r>
            <a:r>
              <a:rPr lang="cs-CZ" sz="2400" baseline="30000" dirty="0" smtClean="0">
                <a:latin typeface="Verdana" pitchFamily="34" charset="0"/>
              </a:rPr>
              <a:t>- 3</a:t>
            </a:r>
            <a:r>
              <a:rPr lang="cs-CZ" sz="2400" dirty="0" smtClean="0">
                <a:latin typeface="Verdana" pitchFamily="34" charset="0"/>
              </a:rPr>
              <a:t> = 10</a:t>
            </a:r>
            <a:r>
              <a:rPr lang="cs-CZ" sz="2400" baseline="30000" dirty="0" smtClean="0">
                <a:latin typeface="Verdana" pitchFamily="34" charset="0"/>
              </a:rPr>
              <a:t>3</a:t>
            </a:r>
            <a:r>
              <a:rPr lang="cs-CZ" sz="2400" dirty="0" smtClean="0">
                <a:latin typeface="Verdana" pitchFamily="34" charset="0"/>
              </a:rPr>
              <a:t>⋅g⋅l</a:t>
            </a:r>
            <a:r>
              <a:rPr lang="cs-CZ" sz="2400" baseline="30000" dirty="0" smtClean="0">
                <a:latin typeface="Verdana" pitchFamily="34" charset="0"/>
              </a:rPr>
              <a:t>-1</a:t>
            </a:r>
          </a:p>
          <a:p>
            <a:pPr>
              <a:buNone/>
              <a:tabLst>
                <a:tab pos="2600325" algn="l"/>
              </a:tabLst>
            </a:pPr>
            <a:endParaRPr lang="cs-CZ" sz="2400" dirty="0" smtClean="0">
              <a:solidFill>
                <a:srgbClr val="FF0000"/>
              </a:solidFill>
              <a:latin typeface="Verdana" pitchFamily="34" charset="0"/>
            </a:endParaRP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637301"/>
              </p:ext>
            </p:extLst>
          </p:nvPr>
        </p:nvGraphicFramePr>
        <p:xfrm>
          <a:off x="971600" y="2708920"/>
          <a:ext cx="2276383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7" name="Rovnice" r:id="rId3" imgW="888840" imgH="393480" progId="Equation.3">
                  <p:embed/>
                </p:oleObj>
              </mc:Choice>
              <mc:Fallback>
                <p:oleObj name="Rovnice" r:id="rId3" imgW="8888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2708920"/>
                        <a:ext cx="2276383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latin typeface="Verdana" pitchFamily="34" charset="0"/>
              </a:rPr>
              <a:t>Hmotnostní koncentrace</a:t>
            </a:r>
            <a:endParaRPr lang="cs-CZ" sz="4000" dirty="0">
              <a:latin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4824536"/>
          </a:xfrm>
        </p:spPr>
        <p:txBody>
          <a:bodyPr/>
          <a:lstStyle/>
          <a:p>
            <a:pPr marL="0" indent="0">
              <a:buNone/>
              <a:tabLst>
                <a:tab pos="2600325" algn="l"/>
              </a:tabLst>
            </a:pPr>
            <a:r>
              <a:rPr lang="cs-CZ" sz="2400" b="1" dirty="0" smtClean="0">
                <a:latin typeface="Verdana" pitchFamily="34" charset="0"/>
              </a:rPr>
              <a:t>Použití:</a:t>
            </a:r>
            <a:r>
              <a:rPr lang="cs-CZ" sz="2400" dirty="0" smtClean="0">
                <a:latin typeface="Verdana" pitchFamily="34" charset="0"/>
              </a:rPr>
              <a:t> vyjádření imisních limitů pro látky znečišťující ovzduší v mg.m</a:t>
            </a:r>
            <a:r>
              <a:rPr lang="cs-CZ" sz="2400" baseline="30000" dirty="0" smtClean="0">
                <a:latin typeface="Verdana" pitchFamily="34" charset="0"/>
              </a:rPr>
              <a:t>-3</a:t>
            </a:r>
            <a:r>
              <a:rPr lang="cs-CZ" sz="2400" dirty="0" smtClean="0">
                <a:latin typeface="Verdana" pitchFamily="34" charset="0"/>
              </a:rPr>
              <a:t> nebo </a:t>
            </a:r>
            <a:r>
              <a:rPr lang="el-GR" sz="2400" dirty="0" smtClean="0">
                <a:latin typeface="Verdana" pitchFamily="34" charset="0"/>
              </a:rPr>
              <a:t>μ</a:t>
            </a:r>
            <a:r>
              <a:rPr lang="cs-CZ" sz="2400" dirty="0" smtClean="0">
                <a:latin typeface="Verdana" pitchFamily="34" charset="0"/>
              </a:rPr>
              <a:t>g.m</a:t>
            </a:r>
            <a:r>
              <a:rPr lang="cs-CZ" sz="2400" baseline="30000" dirty="0" smtClean="0">
                <a:latin typeface="Verdana" pitchFamily="34" charset="0"/>
              </a:rPr>
              <a:t>-3</a:t>
            </a:r>
            <a:r>
              <a:rPr lang="cs-CZ" sz="2400" dirty="0" smtClean="0">
                <a:latin typeface="Verdana" pitchFamily="34" charset="0"/>
              </a:rPr>
              <a:t> </a:t>
            </a:r>
          </a:p>
          <a:p>
            <a:pPr marL="0" indent="0">
              <a:buNone/>
              <a:tabLst>
                <a:tab pos="2600325" algn="l"/>
              </a:tabLst>
            </a:pPr>
            <a:r>
              <a:rPr lang="cs-CZ" sz="2400" dirty="0" smtClean="0">
                <a:latin typeface="Verdana" pitchFamily="34" charset="0"/>
              </a:rPr>
              <a:t>- např. </a:t>
            </a:r>
            <a:r>
              <a:rPr lang="pl-PL" sz="2400" dirty="0" smtClean="0">
                <a:latin typeface="Verdana" pitchFamily="34" charset="0"/>
              </a:rPr>
              <a:t>imisní limit oxidu siřičitého je za </a:t>
            </a:r>
            <a:r>
              <a:rPr lang="cs-CZ" sz="2400" dirty="0" smtClean="0">
                <a:latin typeface="Verdana" pitchFamily="34" charset="0"/>
              </a:rPr>
              <a:t>24 hodin  maximálně 125 </a:t>
            </a:r>
            <a:r>
              <a:rPr lang="el-GR" sz="2400" dirty="0" smtClean="0">
                <a:latin typeface="Verdana" pitchFamily="34" charset="0"/>
              </a:rPr>
              <a:t>μ</a:t>
            </a:r>
            <a:r>
              <a:rPr lang="cs-CZ" sz="2400" dirty="0" smtClean="0">
                <a:latin typeface="Verdana" pitchFamily="34" charset="0"/>
              </a:rPr>
              <a:t>g.m</a:t>
            </a:r>
            <a:r>
              <a:rPr lang="cs-CZ" sz="2400" baseline="30000" dirty="0" smtClean="0">
                <a:latin typeface="Verdana" pitchFamily="34" charset="0"/>
              </a:rPr>
              <a:t>-3</a:t>
            </a:r>
          </a:p>
          <a:p>
            <a:pPr marL="0" indent="0">
              <a:buNone/>
              <a:tabLst>
                <a:tab pos="2600325" algn="l"/>
              </a:tabLst>
            </a:pPr>
            <a:r>
              <a:rPr lang="cs-CZ" sz="2400" dirty="0" smtClean="0">
                <a:latin typeface="Verdana" pitchFamily="34" charset="0"/>
              </a:rPr>
              <a:t>             vyjádření složení minerální vody v mg.l</a:t>
            </a:r>
            <a:r>
              <a:rPr lang="cs-CZ" sz="2400" baseline="30000" dirty="0" smtClean="0">
                <a:latin typeface="Verdana" pitchFamily="34" charset="0"/>
              </a:rPr>
              <a:t>-1</a:t>
            </a:r>
          </a:p>
          <a:p>
            <a:pPr marL="0" indent="0">
              <a:buNone/>
              <a:tabLst>
                <a:tab pos="2600325" algn="l"/>
              </a:tabLst>
            </a:pPr>
            <a:endParaRPr lang="cs-CZ" sz="2400" baseline="30000" dirty="0" smtClean="0">
              <a:latin typeface="Verdana" pitchFamily="34" charset="0"/>
            </a:endParaRPr>
          </a:p>
          <a:p>
            <a:pPr marL="0" indent="0">
              <a:buNone/>
              <a:tabLst>
                <a:tab pos="2600325" algn="l"/>
              </a:tabLst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  <a:tabLst>
                <a:tab pos="2600325" algn="l"/>
              </a:tabLst>
            </a:pPr>
            <a:endParaRPr lang="cs-CZ" sz="2400" dirty="0" smtClean="0">
              <a:solidFill>
                <a:srgbClr val="FF0000"/>
              </a:solidFill>
              <a:latin typeface="Verdana" pitchFamily="34" charset="0"/>
            </a:endParaRP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</p:txBody>
      </p:sp>
      <p:pic>
        <p:nvPicPr>
          <p:cNvPr id="8" name="Picture 2" descr="C:\Ivana\DUM foto\CIMG002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645024"/>
            <a:ext cx="4627968" cy="2938637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5508104" y="594928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5  Chemická analýza na láhvi vody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Ivana\DUM foto\CIMG0037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7170047" cy="5688632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4427984" y="616530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6  Chemická analýza na láhvi vody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FF0000"/>
                </a:solidFill>
                <a:latin typeface="Verdana" pitchFamily="34" charset="0"/>
              </a:rPr>
              <a:t>Hmotnostní koncentrace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Určete hmotnostní koncentraci solí v minerálce, jestliže při odpaření 0,5 l minerální vody zbylo 300 mg solí.</a:t>
            </a:r>
          </a:p>
          <a:p>
            <a:pPr marL="0" indent="0">
              <a:buNone/>
            </a:pPr>
            <a:endParaRPr lang="cs-CZ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cs-CZ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cs-CZ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cs-CZ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cs-CZ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Hmotnost. koncentrace solí v minerálce je 0,6 g.l</a:t>
            </a:r>
            <a:r>
              <a:rPr lang="cs-CZ" sz="24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-1</a:t>
            </a:r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cs-CZ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018324"/>
              </p:ext>
            </p:extLst>
          </p:nvPr>
        </p:nvGraphicFramePr>
        <p:xfrm>
          <a:off x="1979712" y="2780928"/>
          <a:ext cx="21272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7" name="Rovnice" r:id="rId3" imgW="647640" imgH="393480" progId="Equation.3">
                  <p:embed/>
                </p:oleObj>
              </mc:Choice>
              <mc:Fallback>
                <p:oleObj name="Rovnice" r:id="rId3" imgW="647640" imgH="39348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780928"/>
                        <a:ext cx="212725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078431"/>
              </p:ext>
            </p:extLst>
          </p:nvPr>
        </p:nvGraphicFramePr>
        <p:xfrm>
          <a:off x="4139952" y="2817046"/>
          <a:ext cx="1928242" cy="967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8" name="Rovnice" r:id="rId5" imgW="609480" imgH="419040" progId="Equation.3">
                  <p:embed/>
                </p:oleObj>
              </mc:Choice>
              <mc:Fallback>
                <p:oleObj name="Rovnice" r:id="rId5" imgW="609480" imgH="419040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2817046"/>
                        <a:ext cx="1928242" cy="9671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355602"/>
              </p:ext>
            </p:extLst>
          </p:nvPr>
        </p:nvGraphicFramePr>
        <p:xfrm>
          <a:off x="2051720" y="3789040"/>
          <a:ext cx="36671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9" name="Rovnice" r:id="rId7" imgW="1117440" imgH="393480" progId="Equation.3">
                  <p:embed/>
                </p:oleObj>
              </mc:Choice>
              <mc:Fallback>
                <p:oleObj name="Rovnice" r:id="rId7" imgW="1117440" imgH="393480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789040"/>
                        <a:ext cx="3667125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963360"/>
              </p:ext>
            </p:extLst>
          </p:nvPr>
        </p:nvGraphicFramePr>
        <p:xfrm>
          <a:off x="539552" y="2996952"/>
          <a:ext cx="1406195" cy="58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0" name="Rovnice" r:id="rId9" imgW="545760" imgH="228600" progId="Equation.3">
                  <p:embed/>
                </p:oleObj>
              </mc:Choice>
              <mc:Fallback>
                <p:oleObj name="Rovnice" r:id="rId9" imgW="5457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9552" y="2996952"/>
                        <a:ext cx="1406195" cy="58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703875"/>
              </p:ext>
            </p:extLst>
          </p:nvPr>
        </p:nvGraphicFramePr>
        <p:xfrm>
          <a:off x="539552" y="3933056"/>
          <a:ext cx="1440160" cy="602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1" name="Rovnice" r:id="rId11" imgW="545760" imgH="228600" progId="Equation.3">
                  <p:embed/>
                </p:oleObj>
              </mc:Choice>
              <mc:Fallback>
                <p:oleObj name="Rovnice" r:id="rId11" imgW="545760" imgH="228600" progId="Equation.3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933056"/>
                        <a:ext cx="1440160" cy="602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650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>
                <a:latin typeface="Verdana" pitchFamily="34" charset="0"/>
              </a:rPr>
              <a:t>Seznam obrázků: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z="2000" dirty="0" smtClean="0">
                <a:latin typeface="Verdana" pitchFamily="34" charset="0"/>
              </a:rPr>
              <a:t>Obr. 1 až 6  foto: Ivana </a:t>
            </a:r>
            <a:r>
              <a:rPr lang="cs-CZ" sz="2000" dirty="0" err="1" smtClean="0">
                <a:latin typeface="Verdana" pitchFamily="34" charset="0"/>
              </a:rPr>
              <a:t>Töpferová</a:t>
            </a:r>
            <a:endParaRPr lang="cs-CZ" sz="2000" dirty="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Použité zdroje:</a:t>
            </a:r>
          </a:p>
        </p:txBody>
      </p:sp>
      <p:sp>
        <p:nvSpPr>
          <p:cNvPr id="17411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>
                <a:latin typeface="Verdana" pitchFamily="34" charset="0"/>
              </a:rPr>
              <a:t>MACH, J., PLUCKOVÁ, I., ŠIBOR, J. </a:t>
            </a:r>
            <a:r>
              <a:rPr lang="cs-CZ" sz="2000" i="1" dirty="0" smtClean="0">
                <a:latin typeface="Verdana" pitchFamily="34" charset="0"/>
              </a:rPr>
              <a:t>Chemie pro 8. ročník. Úvod do obecné a anorganické chemie</a:t>
            </a:r>
            <a:r>
              <a:rPr lang="cs-CZ" sz="2000" dirty="0" smtClean="0">
                <a:latin typeface="Verdana" pitchFamily="34" charset="0"/>
              </a:rPr>
              <a:t>. Brno: NOVÁ ŠKOLA, s.r.o., 2010. ISBN 978-80-7289-133-7.</a:t>
            </a:r>
          </a:p>
          <a:p>
            <a:r>
              <a:rPr lang="cs-CZ" sz="2000" cap="all" dirty="0" err="1" smtClean="0">
                <a:latin typeface="Verdana" pitchFamily="34" charset="0"/>
              </a:rPr>
              <a:t>Čtrnáctová</a:t>
            </a:r>
            <a:r>
              <a:rPr lang="cs-CZ" sz="2000" dirty="0" smtClean="0">
                <a:latin typeface="Verdana" pitchFamily="34" charset="0"/>
              </a:rPr>
              <a:t>, H., KOLÁŘ, K., SVOBODOVÁ, M., ZEMÁNEK, F. </a:t>
            </a:r>
            <a:r>
              <a:rPr lang="cs-CZ" sz="2000" i="1" dirty="0" smtClean="0">
                <a:latin typeface="Verdana" pitchFamily="34" charset="0"/>
              </a:rPr>
              <a:t>Přehled chemie pro základní školy. </a:t>
            </a:r>
            <a:r>
              <a:rPr lang="cs-CZ" sz="2000" dirty="0" smtClean="0">
                <a:latin typeface="Verdana" pitchFamily="34" charset="0"/>
              </a:rPr>
              <a:t>Praha: SPN a.s. , 2006. ISBN 80-7235-260-1.</a:t>
            </a:r>
          </a:p>
          <a:p>
            <a:r>
              <a:rPr lang="cs-CZ" sz="2000" dirty="0" smtClean="0">
                <a:latin typeface="Verdana" pitchFamily="34" charset="0"/>
              </a:rPr>
              <a:t>ŠKODA, J., DOULÍK, P. </a:t>
            </a:r>
            <a:r>
              <a:rPr lang="cs-CZ" sz="2000" i="1" dirty="0" smtClean="0">
                <a:latin typeface="Verdana" pitchFamily="34" charset="0"/>
              </a:rPr>
              <a:t>Chemie 9 učebnice pro základní školy a víceletá gymnázia. Plzeň: </a:t>
            </a:r>
            <a:r>
              <a:rPr lang="cs-CZ" sz="2000" i="1" dirty="0" err="1" smtClean="0">
                <a:latin typeface="Verdana" pitchFamily="34" charset="0"/>
              </a:rPr>
              <a:t>Fraus</a:t>
            </a:r>
            <a:r>
              <a:rPr lang="cs-CZ" sz="2000" i="1" dirty="0" smtClean="0">
                <a:latin typeface="Verdana" pitchFamily="34" charset="0"/>
              </a:rPr>
              <a:t>, 1.vydání, 2007. ISBN 978-80-7238-584-3.</a:t>
            </a:r>
          </a:p>
          <a:p>
            <a:r>
              <a:rPr lang="cs-CZ" sz="2000" dirty="0" smtClean="0">
                <a:latin typeface="Verdana" pitchFamily="34" charset="0"/>
              </a:rPr>
              <a:t>MIKULČÁK, J., KLIMEŠ, B., ŠIROKÝ, J., ŠŮLA, V., ZEMÁNEK, F. </a:t>
            </a:r>
            <a:r>
              <a:rPr lang="cs-CZ" sz="2000" i="1" dirty="0" smtClean="0">
                <a:latin typeface="Verdana" pitchFamily="34" charset="0"/>
              </a:rPr>
              <a:t>Matematické, fyzikální a chemické tabulky pro střední školy. Praha:PROMETHEUS, s.r.o., 4.vydání, 2011. ISBN 978-80-7196-345-5.</a:t>
            </a:r>
          </a:p>
          <a:p>
            <a:pPr>
              <a:buNone/>
            </a:pPr>
            <a:endParaRPr lang="cs-CZ" sz="2000" i="1" dirty="0" smtClean="0">
              <a:latin typeface="Verdana" pitchFamily="34" charset="0"/>
            </a:endParaRPr>
          </a:p>
          <a:p>
            <a:endParaRPr lang="cs-CZ" sz="2000" dirty="0" smtClean="0">
              <a:latin typeface="Verdana" pitchFamily="34" charset="0"/>
            </a:endParaRPr>
          </a:p>
          <a:p>
            <a:pPr>
              <a:buNone/>
            </a:pPr>
            <a:endParaRPr lang="cs-CZ" sz="20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908050"/>
            <a:ext cx="7161213" cy="3578225"/>
          </a:xfrm>
        </p:spPr>
        <p:txBody>
          <a:bodyPr rtlCol="0">
            <a:normAutofit/>
          </a:bodyPr>
          <a:lstStyle/>
          <a:p>
            <a:pPr algn="l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2000" b="1" dirty="0" smtClean="0"/>
              <a:t>Anotace: </a:t>
            </a:r>
            <a:r>
              <a:rPr lang="cs-CZ" sz="2000" dirty="0" smtClean="0"/>
              <a:t> </a:t>
            </a:r>
            <a:r>
              <a:rPr lang="cs-CZ" sz="2000" i="1" dirty="0" smtClean="0"/>
              <a:t>výuková prezentace v prvním ročníku studia 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 smtClean="0"/>
              <a:t>Předmět:</a:t>
            </a:r>
            <a:r>
              <a:rPr lang="cs-CZ" sz="2000" dirty="0" smtClean="0"/>
              <a:t> </a:t>
            </a:r>
            <a:r>
              <a:rPr lang="cs-CZ" sz="2000" i="1" dirty="0" smtClean="0"/>
              <a:t>chemie</a:t>
            </a:r>
            <a:endParaRPr lang="cs-CZ" sz="2000" i="1" dirty="0"/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/>
              <a:t>Ročník: </a:t>
            </a:r>
            <a:r>
              <a:rPr lang="cs-CZ" sz="2000" i="1" dirty="0"/>
              <a:t>I. ročník SŠ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 smtClean="0"/>
              <a:t>Tematický </a:t>
            </a:r>
            <a:r>
              <a:rPr lang="cs-CZ" sz="2000" b="1" dirty="0"/>
              <a:t>celek</a:t>
            </a:r>
            <a:r>
              <a:rPr lang="cs-CZ" sz="2000" b="1" dirty="0" smtClean="0"/>
              <a:t>: </a:t>
            </a:r>
            <a:r>
              <a:rPr lang="cs-CZ" sz="2000" i="1" dirty="0" smtClean="0"/>
              <a:t>obecná chemie</a:t>
            </a:r>
            <a:endParaRPr lang="cs-CZ" sz="2000" i="1" dirty="0"/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/>
              <a:t>Klíčová slova: </a:t>
            </a:r>
            <a:r>
              <a:rPr lang="cs-CZ" sz="2000" i="1" dirty="0" smtClean="0"/>
              <a:t>směs, roztok, rozpustnost látky, rozpuštěná látka, rozpouštědlo, nasycený roztok, nenasycený </a:t>
            </a:r>
            <a:r>
              <a:rPr lang="cs-CZ" sz="2000" i="1" dirty="0" smtClean="0"/>
              <a:t>roztok, </a:t>
            </a:r>
            <a:r>
              <a:rPr lang="cs-CZ" sz="2000" i="1" dirty="0" smtClean="0"/>
              <a:t>hmotnostní zlomek, objemový zlomek, hmotnostní koncentrace</a:t>
            </a:r>
            <a:endParaRPr lang="cs-CZ" sz="2000" i="1" dirty="0"/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/>
              <a:t>Forma:</a:t>
            </a:r>
            <a:r>
              <a:rPr lang="cs-CZ" sz="2000" dirty="0"/>
              <a:t> </a:t>
            </a:r>
            <a:r>
              <a:rPr lang="cs-CZ" sz="2000" i="1" dirty="0" smtClean="0"/>
              <a:t>vysvětlování a procvičování výpočtů</a:t>
            </a:r>
            <a:r>
              <a:rPr lang="cs-CZ" sz="2000" dirty="0"/>
              <a:t>	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/>
              <a:t>Datum vytvoření: </a:t>
            </a:r>
            <a:r>
              <a:rPr lang="cs-CZ" sz="2000" i="1" dirty="0" smtClean="0"/>
              <a:t>29. 11. </a:t>
            </a:r>
            <a:r>
              <a:rPr lang="cs-CZ" sz="2000" i="1" dirty="0"/>
              <a:t>2012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Roztoky</a:t>
            </a:r>
            <a:endParaRPr lang="cs-CZ" sz="4000" dirty="0">
              <a:latin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stejnorodé směsi</a:t>
            </a:r>
            <a:r>
              <a:rPr lang="cs-CZ" sz="2400" dirty="0" smtClean="0">
                <a:latin typeface="Verdana" pitchFamily="34" charset="0"/>
              </a:rPr>
              <a:t> = skládají se z </a:t>
            </a:r>
            <a:r>
              <a:rPr lang="cs-CZ" sz="2400" dirty="0" smtClean="0">
                <a:solidFill>
                  <a:srgbClr val="00B050"/>
                </a:solidFill>
                <a:latin typeface="Verdana" pitchFamily="34" charset="0"/>
              </a:rPr>
              <a:t>rozpouštědla</a:t>
            </a:r>
            <a:r>
              <a:rPr lang="cs-CZ" sz="2400" dirty="0" smtClean="0">
                <a:latin typeface="Verdana" pitchFamily="34" charset="0"/>
              </a:rPr>
              <a:t> a </a:t>
            </a:r>
            <a:r>
              <a:rPr lang="cs-CZ" sz="2400" dirty="0" smtClean="0">
                <a:solidFill>
                  <a:srgbClr val="00B050"/>
                </a:solidFill>
                <a:latin typeface="Verdana" pitchFamily="34" charset="0"/>
              </a:rPr>
              <a:t>rozpuštěné látky</a:t>
            </a:r>
            <a:endParaRPr lang="cs-CZ" sz="2400" dirty="0" smtClean="0">
              <a:latin typeface="Verdana" pitchFamily="34" charset="0"/>
            </a:endParaRPr>
          </a:p>
          <a:p>
            <a:pPr marL="0" indent="0" eaLnBrk="1" hangingPunct="1">
              <a:buFontTx/>
              <a:buNone/>
              <a:tabLst>
                <a:tab pos="2690813" algn="l"/>
              </a:tabLst>
            </a:pPr>
            <a:r>
              <a:rPr lang="cs-CZ" sz="2400" dirty="0" smtClean="0">
                <a:latin typeface="Verdana" pitchFamily="34" charset="0"/>
              </a:rPr>
              <a:t>Rozpuštěná látka - pevná</a:t>
            </a:r>
          </a:p>
          <a:p>
            <a:pPr marL="0" indent="0" eaLnBrk="1" hangingPunct="1">
              <a:buFontTx/>
              <a:buNone/>
              <a:tabLst>
                <a:tab pos="2690813" algn="l"/>
              </a:tabLst>
            </a:pPr>
            <a:r>
              <a:rPr lang="cs-CZ" sz="2400" dirty="0" smtClean="0">
                <a:latin typeface="Verdana" pitchFamily="34" charset="0"/>
              </a:rPr>
              <a:t>		- kapalná</a:t>
            </a:r>
          </a:p>
          <a:p>
            <a:pPr marL="0" indent="0" eaLnBrk="1" hangingPunct="1">
              <a:buFontTx/>
              <a:buNone/>
              <a:tabLst>
                <a:tab pos="2690813" algn="l"/>
              </a:tabLst>
            </a:pPr>
            <a:r>
              <a:rPr lang="cs-CZ" sz="2400" dirty="0" smtClean="0">
                <a:latin typeface="Verdana" pitchFamily="34" charset="0"/>
              </a:rPr>
              <a:t>		- plynná</a:t>
            </a:r>
          </a:p>
          <a:p>
            <a:pPr marL="0" indent="0" eaLnBrk="1" hangingPunct="1">
              <a:buFontTx/>
              <a:buNone/>
              <a:tabLst>
                <a:tab pos="2690813" algn="l"/>
              </a:tabLst>
            </a:pPr>
            <a:r>
              <a:rPr lang="cs-CZ" sz="2400" dirty="0" smtClean="0">
                <a:latin typeface="Verdana" pitchFamily="34" charset="0"/>
              </a:rPr>
              <a:t>Rozpouštědla 	- polární = voda</a:t>
            </a:r>
          </a:p>
          <a:p>
            <a:pPr marL="0" indent="0" eaLnBrk="1" hangingPunct="1">
              <a:buFontTx/>
              <a:buNone/>
              <a:tabLst>
                <a:tab pos="2690813" algn="l"/>
                <a:tab pos="2957513" algn="l"/>
              </a:tabLst>
            </a:pPr>
            <a:r>
              <a:rPr lang="cs-CZ" sz="2400" dirty="0" smtClean="0">
                <a:latin typeface="Verdana" pitchFamily="34" charset="0"/>
              </a:rPr>
              <a:t>	- nepolární = </a:t>
            </a:r>
            <a:r>
              <a:rPr lang="cs-CZ" sz="2400" dirty="0" err="1" smtClean="0">
                <a:latin typeface="Verdana" pitchFamily="34" charset="0"/>
              </a:rPr>
              <a:t>ethanol</a:t>
            </a:r>
            <a:r>
              <a:rPr lang="cs-CZ" sz="2400" dirty="0" smtClean="0">
                <a:latin typeface="Verdana" pitchFamily="34" charset="0"/>
              </a:rPr>
              <a:t>, benzín, 		ether, aceton,...</a:t>
            </a:r>
          </a:p>
          <a:p>
            <a:pPr marL="0" indent="0">
              <a:buNone/>
              <a:tabLst>
                <a:tab pos="2690813" algn="l"/>
              </a:tabLst>
            </a:pPr>
            <a:endParaRPr lang="cs-CZ" sz="2400" dirty="0" smtClean="0">
              <a:latin typeface="Verdana" pitchFamily="34" charset="0"/>
            </a:endParaRPr>
          </a:p>
          <a:p>
            <a:pPr marL="0" indent="0">
              <a:buNone/>
              <a:tabLst>
                <a:tab pos="2690813" algn="l"/>
              </a:tabLst>
            </a:pPr>
            <a:r>
              <a:rPr lang="cs-CZ" sz="2400" dirty="0" smtClean="0">
                <a:latin typeface="Verdana" pitchFamily="34" charset="0"/>
              </a:rPr>
              <a:t>Rozpouštědlo převládá nad rozpuštěnou látkou.</a:t>
            </a:r>
          </a:p>
          <a:p>
            <a:pPr>
              <a:buNone/>
            </a:pPr>
            <a:r>
              <a:rPr lang="cs-CZ" sz="2400" dirty="0" smtClean="0">
                <a:latin typeface="Verdana" pitchFamily="34" charset="0"/>
              </a:rPr>
              <a:t>Roztoky mohou být kapalné, plynné nebo pevné.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Rozpustnost látky</a:t>
            </a:r>
            <a:endParaRPr lang="cs-CZ" sz="4000" dirty="0">
              <a:latin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cs-CZ" sz="2400" dirty="0" smtClean="0">
                <a:latin typeface="Verdana" pitchFamily="34" charset="0"/>
              </a:rPr>
              <a:t>= udává největší hmotnost látky v g, která se rozpustí ve </a:t>
            </a:r>
            <a:r>
              <a:rPr lang="cs-CZ" sz="2400" dirty="0" smtClean="0">
                <a:solidFill>
                  <a:srgbClr val="00B050"/>
                </a:solidFill>
                <a:latin typeface="Verdana" pitchFamily="34" charset="0"/>
              </a:rPr>
              <a:t>100 g </a:t>
            </a:r>
            <a:r>
              <a:rPr lang="cs-CZ" sz="2400" dirty="0" smtClean="0">
                <a:latin typeface="Verdana" pitchFamily="34" charset="0"/>
              </a:rPr>
              <a:t>rozpouštědla </a:t>
            </a:r>
            <a:r>
              <a:rPr lang="cs-CZ" sz="2400" dirty="0" smtClean="0">
                <a:solidFill>
                  <a:srgbClr val="00B050"/>
                </a:solidFill>
                <a:latin typeface="Verdana" pitchFamily="34" charset="0"/>
              </a:rPr>
              <a:t>při určité teplotě a tlaku </a:t>
            </a:r>
          </a:p>
          <a:p>
            <a:pPr eaLnBrk="1" hangingPunct="1">
              <a:buFontTx/>
              <a:buNone/>
            </a:pPr>
            <a:endParaRPr lang="cs-CZ" sz="2400" dirty="0" smtClean="0">
              <a:solidFill>
                <a:srgbClr val="00B050"/>
              </a:solidFill>
              <a:latin typeface="Verdana" pitchFamily="34" charset="0"/>
            </a:endParaRPr>
          </a:p>
          <a:p>
            <a:pPr marL="0" indent="0" eaLnBrk="1" hangingPunct="1">
              <a:buFontTx/>
              <a:buNone/>
            </a:pPr>
            <a:endParaRPr lang="cs-CZ" sz="2400" dirty="0" smtClean="0">
              <a:latin typeface="Verdana" pitchFamily="34" charset="0"/>
            </a:endParaRPr>
          </a:p>
          <a:p>
            <a:pPr marL="0" indent="0" eaLnBrk="1" hangingPunct="1">
              <a:buFontTx/>
              <a:buNone/>
            </a:pPr>
            <a:endParaRPr lang="cs-CZ" sz="2400" dirty="0" smtClean="0">
              <a:latin typeface="Verdana" pitchFamily="34" charset="0"/>
            </a:endParaRPr>
          </a:p>
          <a:p>
            <a:pPr marL="0" indent="0" eaLnBrk="1" hangingPunct="1">
              <a:buFontTx/>
              <a:buNone/>
            </a:pPr>
            <a:endParaRPr lang="cs-CZ" sz="2400" dirty="0" smtClean="0">
              <a:latin typeface="Verdana" pitchFamily="34" charset="0"/>
            </a:endParaRPr>
          </a:p>
          <a:p>
            <a:pPr marL="0" indent="0" eaLnBrk="1" hangingPunct="1">
              <a:buFontTx/>
              <a:buNone/>
            </a:pPr>
            <a:endParaRPr lang="cs-CZ" sz="2400" dirty="0" smtClean="0">
              <a:latin typeface="Verdana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cs-CZ" sz="2400" dirty="0" smtClean="0">
                <a:latin typeface="Verdana" pitchFamily="34" charset="0"/>
              </a:rPr>
              <a:t>V </a:t>
            </a: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nasyceném roztoku </a:t>
            </a:r>
            <a:r>
              <a:rPr lang="cs-CZ" sz="2400" dirty="0" smtClean="0">
                <a:latin typeface="Verdana" pitchFamily="34" charset="0"/>
              </a:rPr>
              <a:t>se při dané teplotě již další množství rozpouštěné látky nerozpustí.</a:t>
            </a:r>
          </a:p>
          <a:p>
            <a:pPr marL="0" indent="0" eaLnBrk="1" hangingPunct="1">
              <a:buFontTx/>
              <a:buNone/>
            </a:pP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Nenasycený</a:t>
            </a:r>
            <a:r>
              <a:rPr lang="cs-CZ" sz="2400" dirty="0" smtClean="0">
                <a:latin typeface="Verdana" pitchFamily="34" charset="0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roztok </a:t>
            </a:r>
            <a:r>
              <a:rPr lang="cs-CZ" sz="2400" dirty="0" smtClean="0">
                <a:latin typeface="Verdana" pitchFamily="34" charset="0"/>
              </a:rPr>
              <a:t>obsahuje menší množství rozpuštěné látky než roztok nasycený.</a:t>
            </a:r>
            <a:endParaRPr lang="cs-CZ" sz="2400" dirty="0" smtClean="0">
              <a:solidFill>
                <a:srgbClr val="FF0000"/>
              </a:solidFill>
              <a:latin typeface="Verdana" pitchFamily="34" charset="0"/>
            </a:endParaRPr>
          </a:p>
          <a:p>
            <a:pPr>
              <a:buNone/>
            </a:pPr>
            <a:endParaRPr lang="cs-CZ" sz="2400" dirty="0">
              <a:latin typeface="Verdana" pitchFamily="34" charset="0"/>
            </a:endParaRPr>
          </a:p>
        </p:txBody>
      </p:sp>
      <p:pic>
        <p:nvPicPr>
          <p:cNvPr id="48129" name="Picture 1" descr="C:\Ivana\DUM foto\PA16001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420888"/>
            <a:ext cx="1386964" cy="2206144"/>
          </a:xfrm>
          <a:prstGeom prst="rect">
            <a:avLst/>
          </a:prstGeom>
          <a:noFill/>
        </p:spPr>
      </p:pic>
      <p:pic>
        <p:nvPicPr>
          <p:cNvPr id="48130" name="Picture 2" descr="C:\Ivana\DUM foto\P927009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1755" y="2420888"/>
            <a:ext cx="2034209" cy="221894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6012160" y="42930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1, 2  Roztoky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Rozpustnost látky</a:t>
            </a:r>
            <a:endParaRPr lang="cs-CZ" sz="4000" dirty="0">
              <a:latin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>
                <a:latin typeface="Verdana" pitchFamily="34" charset="0"/>
              </a:rPr>
              <a:t>Nalezněte v MFCH tabulkách rozpustnost </a:t>
            </a:r>
            <a:r>
              <a:rPr lang="cs-CZ" sz="2400" dirty="0" err="1" smtClean="0">
                <a:latin typeface="Verdana" pitchFamily="34" charset="0"/>
              </a:rPr>
              <a:t>KBr</a:t>
            </a:r>
            <a:r>
              <a:rPr lang="cs-CZ" sz="2400" dirty="0" smtClean="0">
                <a:latin typeface="Verdana" pitchFamily="34" charset="0"/>
              </a:rPr>
              <a:t> a </a:t>
            </a:r>
            <a:r>
              <a:rPr lang="cs-CZ" sz="2400" dirty="0" err="1" smtClean="0">
                <a:latin typeface="Verdana" pitchFamily="34" charset="0"/>
              </a:rPr>
              <a:t>NaCl</a:t>
            </a:r>
            <a:r>
              <a:rPr lang="cs-CZ" sz="2400" dirty="0" smtClean="0">
                <a:latin typeface="Verdana" pitchFamily="34" charset="0"/>
              </a:rPr>
              <a:t> při  teplotě 0°, 20° a 100° C.</a:t>
            </a:r>
          </a:p>
          <a:p>
            <a:pPr marL="0" indent="0">
              <a:buNone/>
            </a:pPr>
            <a:endParaRPr lang="cs-CZ" sz="2400" dirty="0" smtClean="0">
              <a:latin typeface="Verdana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Křivky rozpustnosti</a:t>
            </a:r>
          </a:p>
          <a:p>
            <a:pPr marL="0" indent="0">
              <a:buNone/>
            </a:pPr>
            <a:r>
              <a:rPr lang="cs-CZ" sz="2400" dirty="0" smtClean="0">
                <a:latin typeface="Verdana" pitchFamily="34" charset="0"/>
              </a:rPr>
              <a:t>= grafické znázornění </a:t>
            </a:r>
          </a:p>
          <a:p>
            <a:pPr marL="0" indent="0">
              <a:buNone/>
            </a:pPr>
            <a:r>
              <a:rPr lang="cs-CZ" sz="2400" dirty="0" smtClean="0">
                <a:latin typeface="Verdana" pitchFamily="34" charset="0"/>
              </a:rPr>
              <a:t>rozpustnosti látek v g </a:t>
            </a:r>
          </a:p>
          <a:p>
            <a:pPr marL="0" indent="0">
              <a:buNone/>
            </a:pPr>
            <a:r>
              <a:rPr lang="cs-CZ" sz="2400" dirty="0" smtClean="0">
                <a:latin typeface="Verdana" pitchFamily="34" charset="0"/>
              </a:rPr>
              <a:t>v závislosti na teplotě</a:t>
            </a:r>
          </a:p>
          <a:p>
            <a:pPr>
              <a:buNone/>
            </a:pPr>
            <a:endParaRPr lang="cs-CZ" sz="2400" dirty="0">
              <a:latin typeface="Verdana" pitchFamily="34" charset="0"/>
            </a:endParaRPr>
          </a:p>
        </p:txBody>
      </p:sp>
      <p:graphicFrame>
        <p:nvGraphicFramePr>
          <p:cNvPr id="11" name="Graf 10"/>
          <p:cNvGraphicFramePr/>
          <p:nvPr/>
        </p:nvGraphicFramePr>
        <p:xfrm>
          <a:off x="4067944" y="2276872"/>
          <a:ext cx="4798318" cy="4194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40966"/>
          </a:xfrm>
        </p:spPr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Vyjadřování složení směsí</a:t>
            </a:r>
            <a:endParaRPr lang="cs-CZ" sz="4000" dirty="0">
              <a:latin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dirty="0" smtClean="0">
                <a:latin typeface="Verdana" pitchFamily="34" charset="0"/>
              </a:rPr>
              <a:t>vyjadřuje se množstvím rozpuštěné látky ve směsi</a:t>
            </a: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r>
              <a:rPr lang="cs-CZ" sz="2400" dirty="0" smtClean="0">
                <a:latin typeface="Verdana" pitchFamily="34" charset="0"/>
              </a:rPr>
              <a:t>poměrný obsah složky =</a:t>
            </a:r>
          </a:p>
          <a:p>
            <a:pPr>
              <a:lnSpc>
                <a:spcPct val="80000"/>
              </a:lnSpc>
              <a:buNone/>
            </a:pPr>
            <a:r>
              <a:rPr lang="cs-CZ" sz="2400" dirty="0" smtClean="0">
                <a:latin typeface="Verdana" pitchFamily="34" charset="0"/>
              </a:rPr>
              <a:t>                                          </a:t>
            </a:r>
          </a:p>
          <a:p>
            <a:pPr>
              <a:lnSpc>
                <a:spcPct val="80000"/>
              </a:lnSpc>
              <a:buNone/>
            </a:pPr>
            <a:endParaRPr lang="cs-CZ" sz="2400" dirty="0" smtClean="0"/>
          </a:p>
          <a:p>
            <a:pPr>
              <a:lnSpc>
                <a:spcPct val="80000"/>
              </a:lnSpc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dirty="0" smtClean="0">
                <a:latin typeface="Verdana" pitchFamily="34" charset="0"/>
              </a:rPr>
              <a:t>Množství složky a celé směsi lze vyjádřit: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hmotností </a:t>
            </a:r>
            <a:r>
              <a:rPr lang="cs-CZ" sz="2400" dirty="0" smtClean="0">
                <a:latin typeface="Verdana" pitchFamily="34" charset="0"/>
              </a:rPr>
              <a:t>(m) </a:t>
            </a:r>
            <a:r>
              <a:rPr lang="en-US" sz="2400" dirty="0" smtClean="0">
                <a:latin typeface="Verdana" pitchFamily="34" charset="0"/>
              </a:rPr>
              <a:t>[</a:t>
            </a:r>
            <a:r>
              <a:rPr lang="cs-CZ" sz="2400" dirty="0" smtClean="0">
                <a:latin typeface="Verdana" pitchFamily="34" charset="0"/>
              </a:rPr>
              <a:t>kg</a:t>
            </a:r>
            <a:r>
              <a:rPr lang="en-US" sz="2400" dirty="0" smtClean="0">
                <a:latin typeface="Verdana" pitchFamily="34" charset="0"/>
              </a:rPr>
              <a:t>]</a:t>
            </a:r>
            <a:endParaRPr lang="cs-CZ" sz="2400" dirty="0" smtClean="0">
              <a:latin typeface="Verdana" pitchFamily="34" charset="0"/>
            </a:endParaRPr>
          </a:p>
          <a:p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objemem </a:t>
            </a:r>
            <a:r>
              <a:rPr lang="cs-CZ" sz="2400" dirty="0" smtClean="0">
                <a:latin typeface="Verdana" pitchFamily="34" charset="0"/>
              </a:rPr>
              <a:t>(V) </a:t>
            </a:r>
            <a:r>
              <a:rPr lang="en-US" sz="2400" dirty="0" smtClean="0">
                <a:latin typeface="Verdana" pitchFamily="34" charset="0"/>
              </a:rPr>
              <a:t>[</a:t>
            </a:r>
            <a:r>
              <a:rPr lang="cs-CZ" sz="2400" dirty="0" smtClean="0">
                <a:latin typeface="Verdana" pitchFamily="34" charset="0"/>
              </a:rPr>
              <a:t>m</a:t>
            </a:r>
            <a:r>
              <a:rPr lang="cs-CZ" sz="2400" baseline="30000" dirty="0" smtClean="0">
                <a:latin typeface="Verdana" pitchFamily="34" charset="0"/>
              </a:rPr>
              <a:t>3</a:t>
            </a:r>
            <a:r>
              <a:rPr lang="en-US" sz="2400" dirty="0" smtClean="0">
                <a:latin typeface="Verdana" pitchFamily="34" charset="0"/>
              </a:rPr>
              <a:t>]</a:t>
            </a:r>
            <a:endParaRPr lang="cs-CZ" sz="2400" dirty="0" smtClean="0">
              <a:latin typeface="Verdana" pitchFamily="34" charset="0"/>
            </a:endParaRPr>
          </a:p>
          <a:p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látkovým množstvím </a:t>
            </a:r>
            <a:r>
              <a:rPr lang="cs-CZ" sz="2400" dirty="0" smtClean="0">
                <a:latin typeface="Verdana" pitchFamily="34" charset="0"/>
              </a:rPr>
              <a:t>(n) </a:t>
            </a:r>
            <a:r>
              <a:rPr lang="en-US" sz="2400" dirty="0" smtClean="0">
                <a:latin typeface="Verdana" pitchFamily="34" charset="0"/>
              </a:rPr>
              <a:t>[</a:t>
            </a:r>
            <a:r>
              <a:rPr lang="cs-CZ" sz="2400" dirty="0" smtClean="0">
                <a:latin typeface="Verdana" pitchFamily="34" charset="0"/>
              </a:rPr>
              <a:t>mol</a:t>
            </a:r>
            <a:r>
              <a:rPr lang="en-US" sz="2400" dirty="0" smtClean="0">
                <a:latin typeface="Verdana" pitchFamily="34" charset="0"/>
              </a:rPr>
              <a:t>]</a:t>
            </a:r>
            <a:endParaRPr lang="cs-CZ" sz="2400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4499992" y="2276872"/>
          <a:ext cx="3600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množství složky</a:t>
                      </a:r>
                      <a:endParaRPr lang="cs-CZ" sz="24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Verdana" pitchFamily="34" charset="0"/>
                        </a:rPr>
                        <a:t>množství celé směsi</a:t>
                      </a:r>
                      <a:endParaRPr lang="cs-CZ" sz="2400" dirty="0"/>
                    </a:p>
                  </a:txBody>
                  <a:tcPr anchor="b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Vyjadřování složení směsí</a:t>
            </a:r>
            <a:endParaRPr lang="cs-CZ" sz="4000" dirty="0">
              <a:latin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/>
          <a:lstStyle/>
          <a:p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hmotnostní zlomek (procento) w(A) rozpuštěné látky A</a:t>
            </a: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r>
              <a:rPr lang="cs-CZ" sz="2400" dirty="0" smtClean="0">
                <a:latin typeface="Verdana" pitchFamily="34" charset="0"/>
              </a:rPr>
              <a:t>m(A) = hmotnost rozpuštěné látky A</a:t>
            </a:r>
          </a:p>
          <a:p>
            <a:pPr>
              <a:buNone/>
            </a:pPr>
            <a:r>
              <a:rPr lang="cs-CZ" sz="2400" dirty="0" smtClean="0">
                <a:latin typeface="Verdana" pitchFamily="34" charset="0"/>
              </a:rPr>
              <a:t>m = celková hmotnost roztoku</a:t>
            </a:r>
          </a:p>
          <a:p>
            <a:pPr marL="0" indent="0">
              <a:buNone/>
            </a:pPr>
            <a:r>
              <a:rPr lang="cs-CZ" sz="2400" dirty="0" smtClean="0">
                <a:latin typeface="Verdana" pitchFamily="34" charset="0"/>
              </a:rPr>
              <a:t>Čím je hmotnostní zlomek rozpuštěné látky menší, tím je roztok </a:t>
            </a:r>
            <a:r>
              <a:rPr lang="cs-CZ" sz="2400" dirty="0" err="1" smtClean="0">
                <a:solidFill>
                  <a:srgbClr val="FF0000"/>
                </a:solidFill>
                <a:latin typeface="Verdana" pitchFamily="34" charset="0"/>
              </a:rPr>
              <a:t>zředěnější</a:t>
            </a:r>
            <a:r>
              <a:rPr lang="cs-CZ" sz="2400" dirty="0" smtClean="0">
                <a:latin typeface="Verdana" pitchFamily="34" charset="0"/>
              </a:rPr>
              <a:t> a naopak, čím je větší, tím je roztok </a:t>
            </a: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koncentrovanější</a:t>
            </a:r>
            <a:r>
              <a:rPr lang="cs-CZ" sz="2400" dirty="0" smtClean="0">
                <a:latin typeface="Verdana" pitchFamily="34" charset="0"/>
              </a:rPr>
              <a:t>.</a:t>
            </a:r>
            <a:endParaRPr lang="cs-CZ" sz="2400" dirty="0" smtClean="0">
              <a:solidFill>
                <a:srgbClr val="FF0000"/>
              </a:solidFill>
              <a:latin typeface="Verdana" pitchFamily="34" charset="0"/>
            </a:endParaRPr>
          </a:p>
          <a:p>
            <a:pPr>
              <a:buNone/>
            </a:pPr>
            <a:endParaRPr lang="cs-CZ" sz="2400" dirty="0">
              <a:latin typeface="Verdana" pitchFamily="34" charset="0"/>
            </a:endParaRPr>
          </a:p>
        </p:txBody>
      </p:sp>
      <p:graphicFrame>
        <p:nvGraphicFramePr>
          <p:cNvPr id="25602" name="Object 5"/>
          <p:cNvGraphicFramePr>
            <a:graphicFrameLocks noChangeAspect="1"/>
          </p:cNvGraphicFramePr>
          <p:nvPr/>
        </p:nvGraphicFramePr>
        <p:xfrm>
          <a:off x="827584" y="2060848"/>
          <a:ext cx="2808313" cy="1078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8" name="Rovnice" r:id="rId3" imgW="863225" imgH="393529" progId="Equation.3">
                  <p:embed/>
                </p:oleObj>
              </mc:Choice>
              <mc:Fallback>
                <p:oleObj name="Rovnice" r:id="rId3" imgW="863225" imgH="393529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060848"/>
                        <a:ext cx="2808313" cy="10786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6"/>
          <p:cNvGraphicFramePr>
            <a:graphicFrameLocks noChangeAspect="1"/>
          </p:cNvGraphicFramePr>
          <p:nvPr/>
        </p:nvGraphicFramePr>
        <p:xfrm>
          <a:off x="899592" y="3140968"/>
          <a:ext cx="3492388" cy="1074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9" name="Rovnice" r:id="rId5" imgW="1218671" imgH="393529" progId="Equation.3">
                  <p:embed/>
                </p:oleObj>
              </mc:Choice>
              <mc:Fallback>
                <p:oleObj name="Rovnice" r:id="rId5" imgW="1218671" imgH="393529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140968"/>
                        <a:ext cx="3492388" cy="10745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73460"/>
              </p:ext>
            </p:extLst>
          </p:nvPr>
        </p:nvGraphicFramePr>
        <p:xfrm>
          <a:off x="4572000" y="2276872"/>
          <a:ext cx="25082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0" name="Rovnice" r:id="rId7" imgW="774360" imgH="203040" progId="Equation.3">
                  <p:embed/>
                </p:oleObj>
              </mc:Choice>
              <mc:Fallback>
                <p:oleObj name="Rovnice" r:id="rId7" imgW="774360" imgH="203040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276872"/>
                        <a:ext cx="250825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latin typeface="Verdana" pitchFamily="34" charset="0"/>
              </a:rPr>
              <a:t>Hmotnostní zlomek (procento)</a:t>
            </a:r>
            <a:endParaRPr lang="cs-CZ" sz="4000" dirty="0">
              <a:latin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1436688" algn="l"/>
              </a:tabLst>
            </a:pPr>
            <a:r>
              <a:rPr lang="cs-CZ" sz="2400" b="1" dirty="0" smtClean="0">
                <a:latin typeface="Verdana" pitchFamily="34" charset="0"/>
              </a:rPr>
              <a:t>Použití:	</a:t>
            </a:r>
            <a:r>
              <a:rPr lang="cs-CZ" sz="2400" dirty="0" smtClean="0">
                <a:latin typeface="Verdana" pitchFamily="34" charset="0"/>
              </a:rPr>
              <a:t>vyjádření složení potravin - např. ocet </a:t>
            </a:r>
          </a:p>
          <a:p>
            <a:pPr marL="0" indent="0">
              <a:spcBef>
                <a:spcPts val="0"/>
              </a:spcBef>
              <a:buNone/>
              <a:tabLst>
                <a:tab pos="1436688" algn="l"/>
              </a:tabLst>
            </a:pPr>
            <a:r>
              <a:rPr lang="cs-CZ" sz="2400" dirty="0" smtClean="0">
                <a:latin typeface="Verdana" pitchFamily="34" charset="0"/>
              </a:rPr>
              <a:t>s 8% kyseliny octové, smetana s 12% tuku, mléko s 3,5% tuku, džus s 50% podílem ovoce, ...</a:t>
            </a:r>
          </a:p>
          <a:p>
            <a:pPr marL="0" indent="0">
              <a:buNone/>
              <a:tabLst>
                <a:tab pos="1436688" algn="l"/>
              </a:tabLst>
            </a:pPr>
            <a:r>
              <a:rPr lang="cs-CZ" sz="2400" dirty="0" smtClean="0">
                <a:latin typeface="Verdana" pitchFamily="34" charset="0"/>
              </a:rPr>
              <a:t>            	vyjádření složení roztoků používaných </a:t>
            </a:r>
          </a:p>
          <a:p>
            <a:pPr marL="0" indent="0">
              <a:buNone/>
              <a:tabLst>
                <a:tab pos="1436688" algn="l"/>
              </a:tabLst>
            </a:pPr>
            <a:r>
              <a:rPr lang="cs-CZ" sz="2400" dirty="0" smtClean="0">
                <a:latin typeface="Verdana" pitchFamily="34" charset="0"/>
              </a:rPr>
              <a:t>v chemii, v zemědělství, lékařství, ...</a:t>
            </a: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endParaRPr lang="cs-CZ" sz="2400" dirty="0">
              <a:latin typeface="Verdana" pitchFamily="34" charset="0"/>
            </a:endParaRPr>
          </a:p>
        </p:txBody>
      </p:sp>
      <p:pic>
        <p:nvPicPr>
          <p:cNvPr id="47105" name="Picture 1" descr="C:\Ivana\DUM foto\P930020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89041"/>
            <a:ext cx="2105813" cy="2808311"/>
          </a:xfrm>
          <a:prstGeom prst="rect">
            <a:avLst/>
          </a:prstGeom>
          <a:noFill/>
        </p:spPr>
      </p:pic>
      <p:pic>
        <p:nvPicPr>
          <p:cNvPr id="47107" name="Picture 3" descr="C:\Ivana\DUM foto\P930024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703378"/>
            <a:ext cx="3168352" cy="2867966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771800" y="62373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3,4  Ilustrační  foto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latin typeface="Verdana" pitchFamily="34" charset="0"/>
              </a:rPr>
              <a:t>Hmotnostní zlomek (procento)</a:t>
            </a:r>
            <a:endParaRPr lang="cs-CZ" sz="4000" dirty="0">
              <a:latin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sz="2400" dirty="0" smtClean="0">
                <a:latin typeface="Verdana" pitchFamily="34" charset="0"/>
              </a:rPr>
              <a:t>Na plechovce slazeného plnotučného mléka </a:t>
            </a:r>
          </a:p>
          <a:p>
            <a:pPr marL="0" indent="0">
              <a:buNone/>
            </a:pPr>
            <a:r>
              <a:rPr lang="cs-CZ" sz="2400" dirty="0" smtClean="0">
                <a:latin typeface="Verdana" pitchFamily="34" charset="0"/>
              </a:rPr>
              <a:t>o hmotnosti 400 g je uveden obsah 8 hmotnostních % tuku. Určete, kolik gramů tuku mléko obsahuje?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>
              <a:latin typeface="Verdana" pitchFamily="34" charset="0"/>
            </a:endParaRPr>
          </a:p>
          <a:p>
            <a:pPr marL="0" indent="0"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r>
              <a:rPr lang="cs-CZ" sz="2400" dirty="0" smtClean="0">
                <a:latin typeface="Verdana" pitchFamily="34" charset="0"/>
              </a:rPr>
              <a:t>Mléko obsahuje 32 g tuku.</a:t>
            </a:r>
            <a:endParaRPr lang="cs-CZ" sz="2400" dirty="0">
              <a:latin typeface="Verdana" pitchFamily="34" charset="0"/>
            </a:endParaRPr>
          </a:p>
        </p:txBody>
      </p:sp>
      <p:graphicFrame>
        <p:nvGraphicFramePr>
          <p:cNvPr id="5120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038307"/>
              </p:ext>
            </p:extLst>
          </p:nvPr>
        </p:nvGraphicFramePr>
        <p:xfrm>
          <a:off x="611560" y="4005064"/>
          <a:ext cx="3024336" cy="952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0" name="Rovnice" r:id="rId3" imgW="1054080" imgH="393480" progId="Equation.3">
                  <p:embed/>
                </p:oleObj>
              </mc:Choice>
              <mc:Fallback>
                <p:oleObj name="Rovnice" r:id="rId3" imgW="1054080" imgH="393480" progId="Equation.3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005064"/>
                        <a:ext cx="3024336" cy="9521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371779"/>
              </p:ext>
            </p:extLst>
          </p:nvPr>
        </p:nvGraphicFramePr>
        <p:xfrm>
          <a:off x="539552" y="5085184"/>
          <a:ext cx="3888432" cy="524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1" name="Rovnice" r:id="rId5" imgW="1269449" imgH="203112" progId="Equation.3">
                  <p:embed/>
                </p:oleObj>
              </mc:Choice>
              <mc:Fallback>
                <p:oleObj name="Rovnice" r:id="rId5" imgW="1269449" imgH="203112" progId="Equation.3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085184"/>
                        <a:ext cx="3888432" cy="524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6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22607"/>
              </p:ext>
            </p:extLst>
          </p:nvPr>
        </p:nvGraphicFramePr>
        <p:xfrm>
          <a:off x="539552" y="2852936"/>
          <a:ext cx="380047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2" name="Rovnice" r:id="rId7" imgW="1231560" imgH="393480" progId="Equation.3">
                  <p:embed/>
                </p:oleObj>
              </mc:Choice>
              <mc:Fallback>
                <p:oleObj name="Rovnice" r:id="rId7" imgW="1231560" imgH="393480" progId="Equation.3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852936"/>
                        <a:ext cx="3800475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</TotalTime>
  <Words>661</Words>
  <Application>Microsoft Office PowerPoint</Application>
  <PresentationFormat>Předvádění na obrazovce (4:3)</PresentationFormat>
  <Paragraphs>156</Paragraphs>
  <Slides>18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Motiv sady Office</vt:lpstr>
      <vt:lpstr>Rovnice</vt:lpstr>
      <vt:lpstr>Prezentace aplikace PowerPoint</vt:lpstr>
      <vt:lpstr>Prezentace aplikace PowerPoint</vt:lpstr>
      <vt:lpstr>Roztoky</vt:lpstr>
      <vt:lpstr>Rozpustnost látky</vt:lpstr>
      <vt:lpstr>Rozpustnost látky</vt:lpstr>
      <vt:lpstr>Vyjadřování složení směsí</vt:lpstr>
      <vt:lpstr>Vyjadřování složení směsí</vt:lpstr>
      <vt:lpstr>Hmotnostní zlomek (procento)</vt:lpstr>
      <vt:lpstr>Hmotnostní zlomek (procento)</vt:lpstr>
      <vt:lpstr>Hmotnostní zlomek (procento)</vt:lpstr>
      <vt:lpstr>Vyjadřování složení směsí</vt:lpstr>
      <vt:lpstr>Objemový zlomek(procento)</vt:lpstr>
      <vt:lpstr>Vyjadřování složení směsí</vt:lpstr>
      <vt:lpstr>Hmotnostní koncentrace</vt:lpstr>
      <vt:lpstr>Prezentace aplikace PowerPoint</vt:lpstr>
      <vt:lpstr>Hmotnostní koncentrace</vt:lpstr>
      <vt:lpstr>Seznam obrázků: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CHEMIE</dc:title>
  <dc:creator>Zdenek Topfer</dc:creator>
  <cp:lastModifiedBy>Martin Kubát</cp:lastModifiedBy>
  <cp:revision>217</cp:revision>
  <dcterms:created xsi:type="dcterms:W3CDTF">2012-09-09T15:49:48Z</dcterms:created>
  <dcterms:modified xsi:type="dcterms:W3CDTF">2013-01-16T11:59:37Z</dcterms:modified>
</cp:coreProperties>
</file>