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256" r:id="rId4"/>
    <p:sldId id="279" r:id="rId5"/>
    <p:sldId id="273" r:id="rId6"/>
    <p:sldId id="281" r:id="rId7"/>
    <p:sldId id="280" r:id="rId8"/>
    <p:sldId id="282" r:id="rId9"/>
    <p:sldId id="284" r:id="rId10"/>
    <p:sldId id="289" r:id="rId11"/>
    <p:sldId id="285" r:id="rId12"/>
    <p:sldId id="288" r:id="rId13"/>
    <p:sldId id="271" r:id="rId14"/>
    <p:sldId id="27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B5A065-F492-45F2-A781-C7947E6A392D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C5C2A17-576D-4851-8FF1-884593DA6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8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CFD3897-9E32-4A78-967A-45A19DA9E377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48CECE5-D8B6-464C-A2A4-5EC49B2791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70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B46D-8330-4CF1-A8C0-92BDE3AF4BAD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59EA-ECC0-4AAF-AF99-52F336C47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F7C3-4754-4269-A92D-35A7DA190548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1E20A-3AD9-43A6-8861-32AA9D59C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8C33-8294-4E14-8DFF-FB18910C429B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7AEC-1ACC-48A5-B113-0087CD2CB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719D-BB75-4C46-BF0D-FB6407F70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FF56-A2E3-4F0B-804A-EB5EB11734E8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537E-AF08-4C8B-9452-52402E2E72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E050-335D-4481-8EDA-D5543380387C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FD1B-7521-4E25-8A51-50669E4577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C231-C937-47ED-A632-DC6741E6758B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D17C-FCD3-46BA-864F-000E334FD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1409-D2A9-4A92-9099-0E3F997932FD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5038-DC30-4A31-B255-28F7D83E4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F01F-6228-4BEC-B2C5-47B69C78F27B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0573-7987-4745-8566-2BA2E4E7C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FF56-319B-464B-9023-F35989FD9AD3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3111-6A6A-40D5-941C-B9B33BF91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3956-AE6A-4E11-A86D-06EBA3326F85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DE4B-E961-496E-A18F-B6CAC1132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CD466-8779-4C7E-B09A-F096738B3676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78DD-82FD-4C97-AB6C-399A8AF9C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A265F6-A9C1-4726-9BBD-B3837B188EF4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0CD942-64A2-420C-8076-ED9D92B4B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Roztoky a  jejich složení </a:t>
            </a:r>
            <a:endParaRPr lang="cs-CZ" b="1" dirty="0" smtClean="0">
              <a:ea typeface="Calibri" pitchFamily="34" charset="0"/>
              <a:cs typeface="Arial" charset="0"/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Laboratorní příprava roztoků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9552" y="126876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Roztoky o potřebné látkové koncentraci se 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laboratořích připravují v odměrných baňkách.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3" name="Picture 1" descr="C:\Ivana\DUM foto\PA16002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2088232" cy="4265958"/>
          </a:xfrm>
          <a:prstGeom prst="rect">
            <a:avLst/>
          </a:prstGeom>
          <a:noFill/>
        </p:spPr>
      </p:pic>
      <p:sp>
        <p:nvSpPr>
          <p:cNvPr id="24" name="TextovéPole 23"/>
          <p:cNvSpPr txBox="1"/>
          <p:nvPr/>
        </p:nvSpPr>
        <p:spPr>
          <a:xfrm>
            <a:off x="4932040" y="6021288"/>
            <a:ext cx="253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 Odměrná baňka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1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Výpočty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Kolik g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rozpuštěno ve 100 ml roztoku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látkové koncentraci 0,5 mol.l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= 100 ml = 0,1 l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c(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0,5 mol.l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A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(Na)+A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(O)+A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(H)=23+16+1 = 40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M(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40 g.mol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 100 ml roztoku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c=0,5 mol.l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jsou rozpuštěny 2 g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51295"/>
              </p:ext>
            </p:extLst>
          </p:nvPr>
        </p:nvGraphicFramePr>
        <p:xfrm>
          <a:off x="530641" y="3933056"/>
          <a:ext cx="33922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Rovnice" r:id="rId3" imgW="1600200" imgH="203040" progId="Equation.3">
                  <p:embed/>
                </p:oleObj>
              </mc:Choice>
              <mc:Fallback>
                <p:oleObj name="Rovnice" r:id="rId3" imgW="1600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641" y="3933056"/>
                        <a:ext cx="3392218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855358"/>
              </p:ext>
            </p:extLst>
          </p:nvPr>
        </p:nvGraphicFramePr>
        <p:xfrm>
          <a:off x="3969059" y="3717032"/>
          <a:ext cx="1958000" cy="78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" name="Rovnice" r:id="rId5" imgW="977760" imgH="393480" progId="Equation.3">
                  <p:embed/>
                </p:oleObj>
              </mc:Choice>
              <mc:Fallback>
                <p:oleObj name="Rovnice" r:id="rId5" imgW="977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9059" y="3717032"/>
                        <a:ext cx="1958000" cy="78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531147"/>
              </p:ext>
            </p:extLst>
          </p:nvPr>
        </p:nvGraphicFramePr>
        <p:xfrm>
          <a:off x="6005513" y="3933825"/>
          <a:ext cx="1441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" name="Rovnice" r:id="rId7" imgW="698400" imgH="203040" progId="Equation.3">
                  <p:embed/>
                </p:oleObj>
              </mc:Choice>
              <mc:Fallback>
                <p:oleObj name="Rovnice" r:id="rId7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05513" y="3933825"/>
                        <a:ext cx="144145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121515"/>
              </p:ext>
            </p:extLst>
          </p:nvPr>
        </p:nvGraphicFramePr>
        <p:xfrm>
          <a:off x="539552" y="4509120"/>
          <a:ext cx="4968552" cy="45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Rovnice" r:id="rId9" imgW="2234880" imgH="203040" progId="Equation.3">
                  <p:embed/>
                </p:oleObj>
              </mc:Choice>
              <mc:Fallback>
                <p:oleObj name="Rovnice" r:id="rId9" imgW="2234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4968552" cy="45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7160"/>
              </p:ext>
            </p:extLst>
          </p:nvPr>
        </p:nvGraphicFramePr>
        <p:xfrm>
          <a:off x="5508104" y="4293096"/>
          <a:ext cx="2591130" cy="82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Rovnice" r:id="rId11" imgW="1231560" imgH="393480" progId="Equation.3">
                  <p:embed/>
                </p:oleObj>
              </mc:Choice>
              <mc:Fallback>
                <p:oleObj name="Rovnice" r:id="rId11" imgW="1231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08104" y="4293096"/>
                        <a:ext cx="2591130" cy="828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40538"/>
              </p:ext>
            </p:extLst>
          </p:nvPr>
        </p:nvGraphicFramePr>
        <p:xfrm>
          <a:off x="539552" y="5085184"/>
          <a:ext cx="2174725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Rovnice" r:id="rId13" imgW="1054080" imgH="203040" progId="Equation.3">
                  <p:embed/>
                </p:oleObj>
              </mc:Choice>
              <mc:Fallback>
                <p:oleObj name="Rovnice" r:id="rId13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552" y="5085184"/>
                        <a:ext cx="2174725" cy="41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98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Kolik cm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(ml)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w</a:t>
            </a:r>
            <a:r>
              <a:rPr lang="cs-CZ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36% (její hustota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         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= 1,179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g.cm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-3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potřebujeme na přípravu 500 ml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látkové koncentraci 1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mol.l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= 500 ml = 0,5 l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c(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1 mol.l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36% 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M(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35,5) g.mol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36,5 g.mol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467544" y="6148783"/>
            <a:ext cx="8533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přípravu 500 ml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c=1 mol.l</a:t>
            </a:r>
            <a:r>
              <a:rPr lang="cs-CZ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potřebujeme 43 ml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w</a:t>
            </a:r>
            <a:r>
              <a:rPr lang="cs-CZ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36%.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860150"/>
              </p:ext>
            </p:extLst>
          </p:nvPr>
        </p:nvGraphicFramePr>
        <p:xfrm>
          <a:off x="471225" y="3717032"/>
          <a:ext cx="2163746" cy="33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Rovnice" r:id="rId3" imgW="1295280" imgH="203040" progId="Equation.3">
                  <p:embed/>
                </p:oleObj>
              </mc:Choice>
              <mc:Fallback>
                <p:oleObj name="Rovnice" r:id="rId3" imgW="1295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225" y="3717032"/>
                        <a:ext cx="2163746" cy="339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36778"/>
              </p:ext>
            </p:extLst>
          </p:nvPr>
        </p:nvGraphicFramePr>
        <p:xfrm>
          <a:off x="2627784" y="3645024"/>
          <a:ext cx="27146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Rovnice" r:id="rId5" imgW="1650960" imgH="228600" progId="Equation.3">
                  <p:embed/>
                </p:oleObj>
              </mc:Choice>
              <mc:Fallback>
                <p:oleObj name="Rovnice" r:id="rId5" imgW="1650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784" y="3645024"/>
                        <a:ext cx="2714625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225533"/>
              </p:ext>
            </p:extLst>
          </p:nvPr>
        </p:nvGraphicFramePr>
        <p:xfrm>
          <a:off x="467544" y="4149080"/>
          <a:ext cx="2864121" cy="32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6" name="Rovnice" r:id="rId7" imgW="1765080" imgH="203040" progId="Equation.3">
                  <p:embed/>
                </p:oleObj>
              </mc:Choice>
              <mc:Fallback>
                <p:oleObj name="Rovnice" r:id="rId7" imgW="1765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4149080"/>
                        <a:ext cx="2864121" cy="329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213163"/>
              </p:ext>
            </p:extLst>
          </p:nvPr>
        </p:nvGraphicFramePr>
        <p:xfrm>
          <a:off x="3367881" y="4077072"/>
          <a:ext cx="24082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" name="Rovnice" r:id="rId9" imgW="1485720" imgH="228600" progId="Equation.3">
                  <p:embed/>
                </p:oleObj>
              </mc:Choice>
              <mc:Fallback>
                <p:oleObj name="Rovnice" r:id="rId9" imgW="1485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67881" y="4077072"/>
                        <a:ext cx="2408238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72780"/>
              </p:ext>
            </p:extLst>
          </p:nvPr>
        </p:nvGraphicFramePr>
        <p:xfrm>
          <a:off x="395536" y="4581128"/>
          <a:ext cx="55911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Rovnice" r:id="rId11" imgW="3365280" imgH="241200" progId="Equation.3">
                  <p:embed/>
                </p:oleObj>
              </mc:Choice>
              <mc:Fallback>
                <p:oleObj name="Rovnice" r:id="rId11" imgW="3365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5536" y="4581128"/>
                        <a:ext cx="559117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934990"/>
              </p:ext>
            </p:extLst>
          </p:nvPr>
        </p:nvGraphicFramePr>
        <p:xfrm>
          <a:off x="467544" y="5085184"/>
          <a:ext cx="21732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Rovnice" r:id="rId13" imgW="1269720" imgH="228600" progId="Equation.3">
                  <p:embed/>
                </p:oleObj>
              </mc:Choice>
              <mc:Fallback>
                <p:oleObj name="Rovnice" r:id="rId13" imgW="1269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7544" y="5085184"/>
                        <a:ext cx="2173288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06870"/>
              </p:ext>
            </p:extLst>
          </p:nvPr>
        </p:nvGraphicFramePr>
        <p:xfrm>
          <a:off x="2699792" y="4941168"/>
          <a:ext cx="250031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Rovnice" r:id="rId15" imgW="1511280" imgH="393480" progId="Equation.3">
                  <p:embed/>
                </p:oleObj>
              </mc:Choice>
              <mc:Fallback>
                <p:oleObj name="Rovnice" r:id="rId15" imgW="1511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99792" y="4941168"/>
                        <a:ext cx="2500312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52665"/>
              </p:ext>
            </p:extLst>
          </p:nvPr>
        </p:nvGraphicFramePr>
        <p:xfrm>
          <a:off x="5148064" y="5085184"/>
          <a:ext cx="963477" cy="350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1" name="Rovnice" r:id="rId17" imgW="558720" imgH="203040" progId="Equation.3">
                  <p:embed/>
                </p:oleObj>
              </mc:Choice>
              <mc:Fallback>
                <p:oleObj name="Rovnice" r:id="rId17" imgW="558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48064" y="5085184"/>
                        <a:ext cx="963477" cy="350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703606"/>
              </p:ext>
            </p:extLst>
          </p:nvPr>
        </p:nvGraphicFramePr>
        <p:xfrm>
          <a:off x="480736" y="5497170"/>
          <a:ext cx="1801216" cy="632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" name="Rovnice" r:id="rId19" imgW="1193760" imgH="419040" progId="Equation.3">
                  <p:embed/>
                </p:oleObj>
              </mc:Choice>
              <mc:Fallback>
                <p:oleObj name="Rovnice" r:id="rId19" imgW="1193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0736" y="5497170"/>
                        <a:ext cx="1801216" cy="632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657243"/>
              </p:ext>
            </p:extLst>
          </p:nvPr>
        </p:nvGraphicFramePr>
        <p:xfrm>
          <a:off x="2267744" y="5432820"/>
          <a:ext cx="15970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" name="Rovnice" r:id="rId21" imgW="965160" imgH="431640" progId="Equation.3">
                  <p:embed/>
                </p:oleObj>
              </mc:Choice>
              <mc:Fallback>
                <p:oleObj name="Rovnice" r:id="rId21" imgW="965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267744" y="5432820"/>
                        <a:ext cx="1597025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412857"/>
              </p:ext>
            </p:extLst>
          </p:nvPr>
        </p:nvGraphicFramePr>
        <p:xfrm>
          <a:off x="3983831" y="5517232"/>
          <a:ext cx="1176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4" name="Rovnice" r:id="rId23" imgW="622080" imgH="228600" progId="Equation.3">
                  <p:embed/>
                </p:oleObj>
              </mc:Choice>
              <mc:Fallback>
                <p:oleObj name="Rovnice" r:id="rId23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983831" y="5517232"/>
                        <a:ext cx="117633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72191"/>
              </p:ext>
            </p:extLst>
          </p:nvPr>
        </p:nvGraphicFramePr>
        <p:xfrm>
          <a:off x="499759" y="1556792"/>
          <a:ext cx="296416" cy="321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5" name="Rovnice" r:id="rId25" imgW="152280" imgH="164880" progId="Equation.3">
                  <p:embed/>
                </p:oleObj>
              </mc:Choice>
              <mc:Fallback>
                <p:oleObj name="Rovnice" r:id="rId2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99759" y="1556792"/>
                        <a:ext cx="296416" cy="321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000" dirty="0" smtClean="0">
                <a:latin typeface="Verdana" pitchFamily="34" charset="0"/>
              </a:rPr>
              <a:t>Obr. 1 foto: Ivana </a:t>
            </a:r>
            <a:r>
              <a:rPr lang="cs-CZ" sz="2000" dirty="0" err="1" smtClean="0">
                <a:latin typeface="Verdana" pitchFamily="34" charset="0"/>
              </a:rPr>
              <a:t>Töpferová</a:t>
            </a:r>
            <a:endParaRPr lang="cs-CZ" sz="2000" dirty="0" smtClean="0">
              <a:latin typeface="Verdana" pitchFamily="34" charset="0"/>
            </a:endParaRP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MACH, J., PLUCKOVÁ, I., ŠIBOR, 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r>
              <a:rPr lang="cs-CZ" sz="2000" dirty="0" smtClean="0">
                <a:latin typeface="Verdana" pitchFamily="34" charset="0"/>
              </a:rPr>
              <a:t>MIKULČÁK, J., KLIMEŠ, B., ŠIROKÝ, J., ŠŮLA, V., ZEMÁNEK, F. </a:t>
            </a:r>
            <a:r>
              <a:rPr lang="cs-CZ" sz="2000" i="1" dirty="0" smtClean="0">
                <a:latin typeface="Verdana" pitchFamily="34" charset="0"/>
              </a:rPr>
              <a:t>Matematické, fyzikální a chemické tabulky pro střední školy. Praha:PROMETHEUS, s.r.o., 4. vydání, 2011. ISBN 978-80-7196-345-5.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 smtClean="0"/>
              <a:t>Anotace: </a:t>
            </a:r>
            <a:r>
              <a:rPr lang="cs-CZ" sz="2000" dirty="0" smtClean="0"/>
              <a:t> </a:t>
            </a:r>
            <a:r>
              <a:rPr lang="cs-CZ" sz="2000" i="1" dirty="0"/>
              <a:t> výuková prezentace v prvním ročníku studia </a:t>
            </a:r>
            <a:endParaRPr lang="cs-CZ" sz="2000" i="1" dirty="0" smtClean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Předmět:</a:t>
            </a:r>
            <a:r>
              <a:rPr lang="cs-CZ" sz="2000" dirty="0" smtClean="0"/>
              <a:t> </a:t>
            </a:r>
            <a:r>
              <a:rPr lang="cs-CZ" sz="2000" i="1" dirty="0" smtClean="0"/>
              <a:t>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Ročník: </a:t>
            </a:r>
            <a:r>
              <a:rPr lang="cs-CZ" sz="2000" i="1" dirty="0"/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Tematický </a:t>
            </a:r>
            <a:r>
              <a:rPr lang="cs-CZ" sz="2000" b="1" dirty="0"/>
              <a:t>celek</a:t>
            </a:r>
            <a:r>
              <a:rPr lang="cs-CZ" sz="2000" b="1" dirty="0" smtClean="0"/>
              <a:t>: </a:t>
            </a:r>
            <a:r>
              <a:rPr lang="cs-CZ" sz="2000" i="1" dirty="0" smtClean="0"/>
              <a:t>obecná 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Klíčová slova: </a:t>
            </a:r>
            <a:r>
              <a:rPr lang="cs-CZ" sz="2000" i="1" dirty="0" smtClean="0"/>
              <a:t>roztok, látková koncentrace, látkové množství, molární hmotnost, atomová  a molekulová relativní hmotnost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Forma:</a:t>
            </a:r>
            <a:r>
              <a:rPr lang="cs-CZ" sz="2000" dirty="0"/>
              <a:t> </a:t>
            </a:r>
            <a:r>
              <a:rPr lang="cs-CZ" sz="2000" i="1" dirty="0" smtClean="0"/>
              <a:t>vysvětlování, demonstrace, procvičování výpočtů</a:t>
            </a:r>
            <a:r>
              <a:rPr lang="cs-CZ" sz="2000" dirty="0"/>
              <a:t>	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Datum vytvoření: </a:t>
            </a:r>
            <a:r>
              <a:rPr lang="cs-CZ" sz="2000" i="1" dirty="0" smtClean="0"/>
              <a:t>29. 11. </a:t>
            </a:r>
            <a:r>
              <a:rPr lang="cs-CZ" sz="2000" i="1" dirty="0"/>
              <a:t>2012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sz="7200" dirty="0" smtClean="0">
                <a:solidFill>
                  <a:srgbClr val="C00000"/>
                </a:solidFill>
                <a:latin typeface="Verdana" pitchFamily="34" charset="0"/>
              </a:rPr>
              <a:t>Roztoky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Verdana" pitchFamily="34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Verdana" pitchFamily="34" charset="0"/>
              </a:rPr>
              <a:t>yjadřování složení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</a:rPr>
              <a:t>(základy)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itchFamily="34" charset="0"/>
              </a:rPr>
              <a:t>Vyjadřování složení </a:t>
            </a:r>
            <a:r>
              <a:rPr lang="cs-CZ" sz="4000" dirty="0" smtClean="0">
                <a:latin typeface="Verdana" pitchFamily="34" charset="0"/>
              </a:rPr>
              <a:t>roztoků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</a:rPr>
              <a:t>Roztoky</a:t>
            </a:r>
            <a:r>
              <a:rPr lang="cs-CZ" sz="2400" dirty="0" smtClean="0">
                <a:latin typeface="Verdana" pitchFamily="34" charset="0"/>
              </a:rPr>
              <a:t> = stejnorodé </a:t>
            </a:r>
            <a:r>
              <a:rPr lang="cs-CZ" sz="2400" dirty="0">
                <a:latin typeface="Verdana" pitchFamily="34" charset="0"/>
              </a:rPr>
              <a:t>směsi </a:t>
            </a:r>
            <a:r>
              <a:rPr lang="cs-CZ" sz="2400" dirty="0" smtClean="0">
                <a:latin typeface="Verdana" pitchFamily="34" charset="0"/>
              </a:rPr>
              <a:t>skládající 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</a:rPr>
              <a:t>z </a:t>
            </a:r>
            <a:r>
              <a:rPr lang="cs-CZ" sz="2400" dirty="0">
                <a:latin typeface="Verdana" pitchFamily="34" charset="0"/>
              </a:rPr>
              <a:t>rozpouštědla a rozpuštěné látky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Složení roztoků se vyjadřuje množstvím rozpuštěné látky: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hmotnostním zlomkem w(A)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objemovým zlomkem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φ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(A)</a:t>
            </a:r>
          </a:p>
          <a:p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motnostní koncentrací c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(A)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látkovou koncentrací c(a)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Látková koncentrace </a:t>
            </a:r>
            <a:r>
              <a:rPr lang="cs-CZ" sz="4000" dirty="0">
                <a:latin typeface="Verdana" pitchFamily="34" charset="0"/>
              </a:rPr>
              <a:t>rozpuštěné látky </a:t>
            </a:r>
            <a:r>
              <a:rPr lang="cs-CZ" sz="4000" dirty="0" smtClean="0">
                <a:latin typeface="Verdana" pitchFamily="34" charset="0"/>
              </a:rPr>
              <a:t>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355600" indent="-355600" eaLnBrk="1" hangingPunct="1">
              <a:buNone/>
            </a:pPr>
            <a:r>
              <a:rPr lang="cs-CZ" sz="2400" dirty="0" smtClean="0">
                <a:latin typeface="Verdana" pitchFamily="34" charset="0"/>
              </a:rPr>
              <a:t>= </a:t>
            </a:r>
            <a:r>
              <a:rPr lang="cs-CZ" sz="2400" dirty="0">
                <a:latin typeface="Verdana" pitchFamily="34" charset="0"/>
              </a:rPr>
              <a:t>podíl látkového množství látky A </a:t>
            </a:r>
            <a:r>
              <a:rPr lang="cs-CZ" sz="2400" dirty="0" err="1">
                <a:latin typeface="Verdana" pitchFamily="34" charset="0"/>
              </a:rPr>
              <a:t>a</a:t>
            </a:r>
            <a:r>
              <a:rPr lang="cs-CZ" sz="2400" dirty="0">
                <a:latin typeface="Verdana" pitchFamily="34" charset="0"/>
              </a:rPr>
              <a:t> objemu celého roztoku V</a:t>
            </a:r>
          </a:p>
          <a:p>
            <a:pPr marL="355600" indent="-355600">
              <a:buFontTx/>
              <a:buNone/>
            </a:pPr>
            <a:r>
              <a:rPr lang="cs-CZ" sz="2400" dirty="0" smtClean="0">
                <a:latin typeface="Verdana" pitchFamily="34" charset="0"/>
              </a:rPr>
              <a:t>                      </a:t>
            </a:r>
          </a:p>
          <a:p>
            <a:pPr marL="0" indent="0">
              <a:buNone/>
              <a:tabLst>
                <a:tab pos="2600325" algn="l"/>
              </a:tabLst>
            </a:pPr>
            <a:endParaRPr lang="cs-CZ" sz="2400" dirty="0" smtClean="0">
              <a:latin typeface="Verdana" pitchFamily="34" charset="0"/>
            </a:endParaRPr>
          </a:p>
          <a:p>
            <a:pPr marL="0" indent="0">
              <a:buNone/>
              <a:tabLst>
                <a:tab pos="2600325" algn="l"/>
              </a:tabLst>
            </a:pPr>
            <a:endParaRPr lang="cs-CZ" sz="2400" dirty="0">
              <a:latin typeface="Verdana" pitchFamily="34" charset="0"/>
            </a:endParaRPr>
          </a:p>
          <a:p>
            <a:pPr marL="0" indent="0">
              <a:buNone/>
              <a:tabLst>
                <a:tab pos="2600325" algn="l"/>
              </a:tabLst>
            </a:pPr>
            <a:r>
              <a:rPr lang="cs-CZ" sz="2400" dirty="0">
                <a:latin typeface="Verdana" pitchFamily="34" charset="0"/>
              </a:rPr>
              <a:t>Základní jednotkou látkové koncentrace </a:t>
            </a:r>
            <a:r>
              <a:rPr lang="cs-CZ" sz="2400" dirty="0" smtClean="0">
                <a:latin typeface="Verdana" pitchFamily="34" charset="0"/>
              </a:rPr>
              <a:t>je 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</a:rPr>
              <a:t>mol⋅m</a:t>
            </a:r>
            <a:r>
              <a:rPr lang="cs-CZ" sz="2400" baseline="30000" dirty="0">
                <a:solidFill>
                  <a:srgbClr val="FF0000"/>
                </a:solidFill>
                <a:latin typeface="Verdana" pitchFamily="34" charset="0"/>
              </a:rPr>
              <a:t>-3</a:t>
            </a:r>
            <a:r>
              <a:rPr lang="cs-CZ" sz="2400" dirty="0">
                <a:latin typeface="Verdana" pitchFamily="34" charset="0"/>
              </a:rPr>
              <a:t>.</a:t>
            </a:r>
          </a:p>
          <a:p>
            <a:pPr marL="0" indent="0">
              <a:buNone/>
              <a:tabLst>
                <a:tab pos="2600325" algn="l"/>
              </a:tabLst>
            </a:pPr>
            <a:r>
              <a:rPr lang="cs-CZ" sz="2400" dirty="0">
                <a:latin typeface="Verdana" pitchFamily="34" charset="0"/>
              </a:rPr>
              <a:t>Užívané jednotky jsou 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</a:rPr>
              <a:t>mol⋅dm</a:t>
            </a:r>
            <a:r>
              <a:rPr lang="cs-CZ" sz="2400" baseline="30000" dirty="0">
                <a:solidFill>
                  <a:srgbClr val="FF0000"/>
                </a:solidFill>
                <a:latin typeface="Verdana" pitchFamily="34" charset="0"/>
              </a:rPr>
              <a:t>-3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</a:rPr>
              <a:t> = mol⋅l</a:t>
            </a:r>
            <a:r>
              <a:rPr lang="cs-CZ" sz="2400" baseline="30000" dirty="0">
                <a:solidFill>
                  <a:srgbClr val="FF0000"/>
                </a:solidFill>
                <a:latin typeface="Verdana" pitchFamily="34" charset="0"/>
              </a:rPr>
              <a:t>-1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</a:rPr>
              <a:t> </a:t>
            </a:r>
            <a:endParaRPr lang="cs-CZ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0" indent="0">
              <a:buNone/>
              <a:tabLst>
                <a:tab pos="2600325" algn="l"/>
              </a:tabLst>
            </a:pPr>
            <a:r>
              <a:rPr lang="cs-CZ" sz="2400" b="1" dirty="0" smtClean="0">
                <a:latin typeface="Verdana" pitchFamily="34" charset="0"/>
              </a:rPr>
              <a:t>Použití</a:t>
            </a:r>
            <a:r>
              <a:rPr lang="cs-CZ" sz="2400" b="1" dirty="0">
                <a:latin typeface="Verdana" pitchFamily="34" charset="0"/>
              </a:rPr>
              <a:t>: </a:t>
            </a:r>
            <a:r>
              <a:rPr lang="cs-CZ" sz="2400" dirty="0">
                <a:latin typeface="Verdana" pitchFamily="34" charset="0"/>
              </a:rPr>
              <a:t>pro</a:t>
            </a:r>
            <a:r>
              <a:rPr lang="cs-CZ" sz="2400" b="1" dirty="0">
                <a:latin typeface="Verdana" pitchFamily="34" charset="0"/>
              </a:rPr>
              <a:t> </a:t>
            </a:r>
            <a:r>
              <a:rPr lang="cs-CZ" sz="2400" dirty="0">
                <a:latin typeface="Verdana" pitchFamily="34" charset="0"/>
              </a:rPr>
              <a:t>roztoky </a:t>
            </a:r>
            <a:r>
              <a:rPr lang="cs-CZ" sz="2400" dirty="0" smtClean="0">
                <a:latin typeface="Verdana" pitchFamily="34" charset="0"/>
              </a:rPr>
              <a:t>přesného složení používané </a:t>
            </a:r>
          </a:p>
          <a:p>
            <a:pPr marL="0" indent="0">
              <a:spcBef>
                <a:spcPts val="0"/>
              </a:spcBef>
              <a:buNone/>
              <a:tabLst>
                <a:tab pos="2600325" algn="l"/>
              </a:tabLst>
            </a:pPr>
            <a:r>
              <a:rPr lang="cs-CZ" sz="2400" dirty="0" smtClean="0">
                <a:latin typeface="Verdana" pitchFamily="34" charset="0"/>
              </a:rPr>
              <a:t>v </a:t>
            </a:r>
            <a:r>
              <a:rPr lang="cs-CZ" sz="2400" dirty="0">
                <a:latin typeface="Verdana" pitchFamily="34" charset="0"/>
              </a:rPr>
              <a:t>chemii, v </a:t>
            </a:r>
            <a:r>
              <a:rPr lang="cs-CZ" sz="2400" dirty="0" smtClean="0">
                <a:latin typeface="Verdana" pitchFamily="34" charset="0"/>
              </a:rPr>
              <a:t>lékařství (fyziologický roztok, </a:t>
            </a:r>
            <a:r>
              <a:rPr lang="cs-CZ" sz="2400" dirty="0" err="1" smtClean="0">
                <a:latin typeface="Verdana" pitchFamily="34" charset="0"/>
              </a:rPr>
              <a:t>roztok</a:t>
            </a:r>
            <a:r>
              <a:rPr lang="cs-CZ" sz="2400" dirty="0" smtClean="0">
                <a:latin typeface="Verdana" pitchFamily="34" charset="0"/>
              </a:rPr>
              <a:t> glukózy pro infuze), vyjádření koncentrace různých látek ve vodě (kontrola kvality)</a:t>
            </a:r>
            <a:endParaRPr lang="cs-CZ" sz="2400" dirty="0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964107"/>
              </p:ext>
            </p:extLst>
          </p:nvPr>
        </p:nvGraphicFramePr>
        <p:xfrm>
          <a:off x="899592" y="2564904"/>
          <a:ext cx="187220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Rovnice" r:id="rId3" imgW="787320" imgH="393480" progId="Equation.3">
                  <p:embed/>
                </p:oleObj>
              </mc:Choice>
              <mc:Fallback>
                <p:oleObj name="Rovnice" r:id="rId3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564904"/>
                        <a:ext cx="187220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Látkové množství látky A</a:t>
            </a:r>
            <a:endParaRPr lang="cs-CZ" sz="4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  <a:tabLst>
                <a:tab pos="3586163" algn="l"/>
              </a:tabLst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</a:rPr>
              <a:t>Látkové množství</a:t>
            </a:r>
            <a:r>
              <a:rPr lang="cs-CZ" sz="2400" dirty="0">
                <a:latin typeface="Verdana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</a:rPr>
              <a:t>n(A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	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základní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veličina SI</a:t>
            </a:r>
            <a:r>
              <a:rPr lang="cs-CZ" sz="2400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[</a:t>
            </a:r>
            <a:r>
              <a:rPr lang="cs-CZ" sz="2400" dirty="0" smtClean="0">
                <a:latin typeface="Verdana" pitchFamily="34" charset="0"/>
              </a:rPr>
              <a:t>jednotkou </a:t>
            </a:r>
            <a:r>
              <a:rPr lang="cs-CZ" sz="2400" dirty="0">
                <a:latin typeface="Verdana" pitchFamily="34" charset="0"/>
              </a:rPr>
              <a:t>je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</a:rPr>
              <a:t>mol</a:t>
            </a:r>
            <a:r>
              <a:rPr lang="en-US" sz="2400" dirty="0" smtClean="0">
                <a:latin typeface="Verdana" pitchFamily="34" charset="0"/>
              </a:rPr>
              <a:t>]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	</a:t>
            </a:r>
          </a:p>
          <a:p>
            <a:pPr marL="0" indent="0">
              <a:buNone/>
              <a:tabLst>
                <a:tab pos="3586163" algn="l"/>
              </a:tabLst>
            </a:pP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umožňuje </a:t>
            </a: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vyjadřovat množství látky pomocí počtu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částic</a:t>
            </a:r>
          </a:p>
          <a:p>
            <a:pPr marL="0" indent="0" eaLnBrk="1" hangingPunct="1">
              <a:buFontTx/>
              <a:buNone/>
            </a:pPr>
            <a:r>
              <a:rPr lang="cs-CZ" sz="2400" dirty="0" smtClean="0">
                <a:latin typeface="Verdana" pitchFamily="34" charset="0"/>
              </a:rPr>
              <a:t>                                 = umožňuje  porovnávat množství </a:t>
            </a:r>
            <a:r>
              <a:rPr lang="cs-CZ" sz="2400" dirty="0">
                <a:latin typeface="Verdana" pitchFamily="34" charset="0"/>
              </a:rPr>
              <a:t>dvou nebo více </a:t>
            </a:r>
            <a:r>
              <a:rPr lang="cs-CZ" sz="2400" dirty="0" smtClean="0">
                <a:latin typeface="Verdana" pitchFamily="34" charset="0"/>
              </a:rPr>
              <a:t>chemických látek</a:t>
            </a:r>
          </a:p>
          <a:p>
            <a:pPr marL="0" indent="0" eaLnBrk="1" hangingPunct="1">
              <a:buFontTx/>
              <a:buNone/>
            </a:pPr>
            <a:endParaRPr lang="cs-CZ" sz="2400" dirty="0" smtClean="0">
              <a:latin typeface="Verdana" pitchFamily="34" charset="0"/>
            </a:endParaRPr>
          </a:p>
          <a:p>
            <a:pPr marL="0" indent="0" eaLnBrk="1" hangingPunct="1">
              <a:buFontTx/>
              <a:buNone/>
            </a:pPr>
            <a:endParaRPr lang="cs-CZ" sz="2400" dirty="0" smtClean="0">
              <a:latin typeface="Verdana" pitchFamily="34" charset="0"/>
            </a:endParaRPr>
          </a:p>
          <a:p>
            <a:pPr>
              <a:buNone/>
            </a:pPr>
            <a:endParaRPr lang="cs-CZ" sz="2400" dirty="0">
              <a:latin typeface="Verdan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4005064"/>
            <a:ext cx="8208912" cy="26776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Verdana" pitchFamily="34" charset="0"/>
              </a:rPr>
              <a:t>1 mol </a:t>
            </a:r>
            <a:r>
              <a:rPr lang="cs-CZ" sz="2400" dirty="0" smtClean="0">
                <a:latin typeface="Verdana" pitchFamily="34" charset="0"/>
              </a:rPr>
              <a:t>je látkové množství soustavy, která obsahuje právě tolik elementárních jedinců (atomů, molekul, iontů, elektronů...), kolik je atomů v 0,012 kg nuklidu uhlíku </a:t>
            </a:r>
            <a:r>
              <a:rPr lang="cs-CZ" sz="2400" baseline="30000" dirty="0" smtClean="0">
                <a:latin typeface="Verdana" pitchFamily="34" charset="0"/>
              </a:rPr>
              <a:t>12</a:t>
            </a:r>
            <a:r>
              <a:rPr lang="cs-CZ" sz="2400" dirty="0" smtClean="0">
                <a:latin typeface="Verdana" pitchFamily="34" charset="0"/>
              </a:rPr>
              <a:t>C (přesně). </a:t>
            </a:r>
          </a:p>
          <a:p>
            <a:r>
              <a:rPr lang="cs-CZ" sz="2400" dirty="0" smtClean="0">
                <a:latin typeface="Verdana" pitchFamily="34" charset="0"/>
              </a:rPr>
              <a:t>(</a:t>
            </a:r>
            <a:r>
              <a:rPr lang="cs-CZ" sz="2000" dirty="0" smtClean="0">
                <a:latin typeface="Verdana" pitchFamily="34" charset="0"/>
              </a:rPr>
              <a:t>základní jednotka SI, základní jednotky v MFCH tabulkách pro SŠ</a:t>
            </a:r>
            <a:r>
              <a:rPr lang="cs-CZ" sz="2400" dirty="0" smtClean="0">
                <a:latin typeface="Verdana" pitchFamily="34" charset="0"/>
              </a:rPr>
              <a:t>)      </a:t>
            </a:r>
          </a:p>
          <a:p>
            <a:r>
              <a:rPr lang="cs-CZ" sz="2400" dirty="0" smtClean="0">
                <a:latin typeface="Verdana" pitchFamily="34" charset="0"/>
              </a:rPr>
              <a:t>1 mol = 6,023.10</a:t>
            </a:r>
            <a:r>
              <a:rPr lang="cs-CZ" sz="2400" baseline="30000" dirty="0" smtClean="0">
                <a:latin typeface="Verdana" pitchFamily="34" charset="0"/>
              </a:rPr>
              <a:t>23</a:t>
            </a:r>
            <a:r>
              <a:rPr lang="cs-CZ" sz="2400" dirty="0" smtClean="0">
                <a:latin typeface="Verdana" pitchFamily="34" charset="0"/>
              </a:rPr>
              <a:t> částic chemické látky</a:t>
            </a:r>
            <a:endParaRPr lang="cs-CZ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Látkové množství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Látková koncentrace c(</a:t>
            </a:r>
            <a:r>
              <a:rPr lang="cs-CZ" sz="2400" dirty="0" err="1" smtClean="0">
                <a:latin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</a:rPr>
              <a:t>)=0,5 mol.l</a:t>
            </a:r>
            <a:r>
              <a:rPr lang="cs-CZ" sz="2400" baseline="30000" dirty="0" smtClean="0">
                <a:latin typeface="Verdana" pitchFamily="34" charset="0"/>
              </a:rPr>
              <a:t>-1</a:t>
            </a:r>
            <a:r>
              <a:rPr lang="cs-CZ" sz="2400" dirty="0" smtClean="0">
                <a:latin typeface="Verdana" pitchFamily="34" charset="0"/>
              </a:rPr>
              <a:t>, 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tj. </a:t>
            </a:r>
            <a:r>
              <a:rPr lang="cs-CZ" sz="2400" dirty="0">
                <a:latin typeface="Verdana" pitchFamily="34" charset="0"/>
              </a:rPr>
              <a:t> v</a:t>
            </a:r>
            <a:r>
              <a:rPr lang="cs-CZ" sz="2400" dirty="0" smtClean="0">
                <a:latin typeface="Verdana" pitchFamily="34" charset="0"/>
              </a:rPr>
              <a:t> 1l roztoku je rozpuštěno 0,5 molu </a:t>
            </a:r>
            <a:r>
              <a:rPr lang="cs-CZ" sz="2400" dirty="0" err="1" smtClean="0">
                <a:latin typeface="Verdana" pitchFamily="34" charset="0"/>
              </a:rPr>
              <a:t>NaOH</a:t>
            </a:r>
            <a:endParaRPr lang="cs-CZ" sz="2400" dirty="0">
              <a:latin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Látkové </a:t>
            </a: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množství lze vypočítat z </a:t>
            </a: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molární hmotnosti</a:t>
            </a: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Molární hmotnost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M(A)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látky A </a:t>
            </a:r>
            <a:r>
              <a:rPr lang="cs-CZ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je fyzikální veličina, která udává hmotnost jednotkového látkového množství dané látky (tedy hmotnost 1 molu).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jednotka        = g.mol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788330"/>
              </p:ext>
            </p:extLst>
          </p:nvPr>
        </p:nvGraphicFramePr>
        <p:xfrm>
          <a:off x="2339752" y="3356992"/>
          <a:ext cx="2080799" cy="99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Rovnice" r:id="rId3" imgW="876240" imgH="419040" progId="Equation.3">
                  <p:embed/>
                </p:oleObj>
              </mc:Choice>
              <mc:Fallback>
                <p:oleObj name="Rovnice" r:id="rId3" imgW="876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3356992"/>
                        <a:ext cx="2080799" cy="995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694724"/>
              </p:ext>
            </p:extLst>
          </p:nvPr>
        </p:nvGraphicFramePr>
        <p:xfrm>
          <a:off x="2123728" y="5373216"/>
          <a:ext cx="648072" cy="83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Rovnice" r:id="rId5" imgW="304560" imgH="393480" progId="Equation.3">
                  <p:embed/>
                </p:oleObj>
              </mc:Choice>
              <mc:Fallback>
                <p:oleObj name="Rovnice" r:id="rId5" imgW="304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5373216"/>
                        <a:ext cx="648072" cy="837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5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08112"/>
          </a:xfrm>
        </p:spPr>
        <p:txBody>
          <a:bodyPr/>
          <a:lstStyle/>
          <a:p>
            <a:pPr eaLnBrk="1" hangingPunct="1"/>
            <a:r>
              <a:rPr lang="cs-CZ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Molární hmotnost</a:t>
            </a:r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4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relativn</a:t>
            </a:r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 molekulová (atomová) hmotnost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80400" cy="4824536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cs-CZ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Molární hmotnost látky A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číselně shodná </a:t>
            </a:r>
          </a:p>
          <a:p>
            <a:pPr algn="l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relativní molekulovou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(atomovou) 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hmotností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(A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liší se jednotkou.</a:t>
            </a:r>
          </a:p>
          <a:p>
            <a:pPr algn="l" eaLnBrk="1" hangingPunct="1">
              <a:lnSpc>
                <a:spcPct val="90000"/>
              </a:lnSpc>
            </a:pPr>
            <a:endParaRPr lang="cs-CZ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Určete molární hmotnost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KMnO</a:t>
            </a:r>
            <a:r>
              <a:rPr lang="cs-CZ" sz="2400" baseline="-25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Postup</a:t>
            </a: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V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MFCH tabulkách najdeme </a:t>
            </a: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relativní atomové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hmotnosti(A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jednotlivých 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prvků, vynásobíme je jejich </a:t>
            </a: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počtem v molekule a sečteme. </a:t>
            </a:r>
            <a:endParaRPr lang="cs-CZ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cs-CZ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(KMnO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)=A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(K)+A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cs-CZ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)+4.A</a:t>
            </a:r>
            <a:r>
              <a:rPr lang="cs-CZ" sz="2400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(O)=39+55+4.16 =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158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2400" dirty="0" smtClean="0">
                <a:solidFill>
                  <a:schemeClr val="tx1"/>
                </a:solidFill>
                <a:latin typeface="Calibri"/>
                <a:ea typeface="Verdana" pitchFamily="34" charset="0"/>
                <a:cs typeface="Calibri"/>
              </a:rPr>
              <a:t>&gt;</a:t>
            </a:r>
            <a:endParaRPr lang="cs-CZ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116793"/>
              </p:ext>
            </p:extLst>
          </p:nvPr>
        </p:nvGraphicFramePr>
        <p:xfrm>
          <a:off x="1043608" y="5805263"/>
          <a:ext cx="2736304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Rovnice" r:id="rId3" imgW="1447560" imgH="393480" progId="Equation.3">
                  <p:embed/>
                </p:oleObj>
              </mc:Choice>
              <mc:Fallback>
                <p:oleObj name="Rovnice" r:id="rId3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5805263"/>
                        <a:ext cx="2736304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01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Výpočty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579296" cy="525658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Jaká je látková koncentrace roztoku AgNO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jestliže 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250 ml vodného roztoku je rozpuštěno 85 g AgNO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= 250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ml =  0,25 l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m(AgNO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 85 g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M(AgNO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(108 + 14 + 3.16) g.mol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170 g.mol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Látková koncentrace roztoku AgNO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mol.l</a:t>
            </a:r>
            <a:r>
              <a:rPr lang="cs-CZ" sz="2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058367"/>
              </p:ext>
            </p:extLst>
          </p:nvPr>
        </p:nvGraphicFramePr>
        <p:xfrm>
          <a:off x="539551" y="3407582"/>
          <a:ext cx="2798551" cy="74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Rovnice" r:id="rId3" imgW="1485720" imgH="393480" progId="Equation.3">
                  <p:embed/>
                </p:oleObj>
              </mc:Choice>
              <mc:Fallback>
                <p:oleObj name="Rovnice" r:id="rId3" imgW="1485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1" y="3407582"/>
                        <a:ext cx="2798551" cy="741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699545"/>
              </p:ext>
            </p:extLst>
          </p:nvPr>
        </p:nvGraphicFramePr>
        <p:xfrm>
          <a:off x="539552" y="4149080"/>
          <a:ext cx="286549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Rovnice" r:id="rId5" imgW="1562040" imgH="431640" progId="Equation.3">
                  <p:embed/>
                </p:oleObj>
              </mc:Choice>
              <mc:Fallback>
                <p:oleObj name="Rovnice" r:id="rId5" imgW="1562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149080"/>
                        <a:ext cx="2865493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26137"/>
              </p:ext>
            </p:extLst>
          </p:nvPr>
        </p:nvGraphicFramePr>
        <p:xfrm>
          <a:off x="3474318" y="4149080"/>
          <a:ext cx="21953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Rovnice" r:id="rId7" imgW="1193760" imgH="431640" progId="Equation.3">
                  <p:embed/>
                </p:oleObj>
              </mc:Choice>
              <mc:Fallback>
                <p:oleObj name="Rovnice" r:id="rId7" imgW="1193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74318" y="4149080"/>
                        <a:ext cx="219536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322890"/>
              </p:ext>
            </p:extLst>
          </p:nvPr>
        </p:nvGraphicFramePr>
        <p:xfrm>
          <a:off x="608013" y="5084763"/>
          <a:ext cx="23336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Rovnice" r:id="rId9" imgW="1295280" imgH="431640" progId="Equation.3">
                  <p:embed/>
                </p:oleObj>
              </mc:Choice>
              <mc:Fallback>
                <p:oleObj name="Rovnice" r:id="rId9" imgW="1295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8013" y="5084763"/>
                        <a:ext cx="2333625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624849"/>
              </p:ext>
            </p:extLst>
          </p:nvPr>
        </p:nvGraphicFramePr>
        <p:xfrm>
          <a:off x="3059832" y="5191078"/>
          <a:ext cx="1024114" cy="5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Rovnice" r:id="rId11" imgW="431640" imgH="228600" progId="Equation.3">
                  <p:embed/>
                </p:oleObj>
              </mc:Choice>
              <mc:Fallback>
                <p:oleObj name="Rovnice" r:id="rId11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5191078"/>
                        <a:ext cx="1024114" cy="542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1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600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Motiv sady Office</vt:lpstr>
      <vt:lpstr>Rovnice</vt:lpstr>
      <vt:lpstr>Editor rovnic 3.0</vt:lpstr>
      <vt:lpstr>Prezentace aplikace PowerPoint</vt:lpstr>
      <vt:lpstr>Prezentace aplikace PowerPoint</vt:lpstr>
      <vt:lpstr>Roztoky</vt:lpstr>
      <vt:lpstr>Vyjadřování složení roztoků</vt:lpstr>
      <vt:lpstr>Látková koncentrace rozpuštěné látky A</vt:lpstr>
      <vt:lpstr>Látkové množství látky A</vt:lpstr>
      <vt:lpstr>Látkové množství</vt:lpstr>
      <vt:lpstr>Molární hmotnost a relativní molekulová (atomová) hmotnost</vt:lpstr>
      <vt:lpstr>Výpočty</vt:lpstr>
      <vt:lpstr>Laboratorní příprava roztoků</vt:lpstr>
      <vt:lpstr>Výpočty</vt:lpstr>
      <vt:lpstr>Výpočty</vt:lpstr>
      <vt:lpstr>Seznam obrázků: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228</cp:revision>
  <dcterms:created xsi:type="dcterms:W3CDTF">2012-09-09T15:49:48Z</dcterms:created>
  <dcterms:modified xsi:type="dcterms:W3CDTF">2012-12-03T22:40:22Z</dcterms:modified>
</cp:coreProperties>
</file>