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5"/>
  </p:notesMasterIdLst>
  <p:handoutMasterIdLst>
    <p:handoutMasterId r:id="rId16"/>
  </p:handoutMasterIdLst>
  <p:sldIdLst>
    <p:sldId id="277" r:id="rId2"/>
    <p:sldId id="278" r:id="rId3"/>
    <p:sldId id="256" r:id="rId4"/>
    <p:sldId id="279" r:id="rId5"/>
    <p:sldId id="273" r:id="rId6"/>
    <p:sldId id="280" r:id="rId7"/>
    <p:sldId id="281" r:id="rId8"/>
    <p:sldId id="283" r:id="rId9"/>
    <p:sldId id="282" r:id="rId10"/>
    <p:sldId id="285" r:id="rId11"/>
    <p:sldId id="284" r:id="rId12"/>
    <p:sldId id="271" r:id="rId13"/>
    <p:sldId id="270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3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AB5A065-F492-45F2-A781-C7947E6A392D}" type="datetimeFigureOut">
              <a:rPr lang="cs-CZ"/>
              <a:pPr>
                <a:defRPr/>
              </a:pPr>
              <a:t>18.11.2012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C5C2A17-576D-4851-8FF1-884593DA64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CFD3897-9E32-4A78-967A-45A19DA9E377}" type="datetimeFigureOut">
              <a:rPr lang="cs-CZ"/>
              <a:pPr>
                <a:defRPr/>
              </a:pPr>
              <a:t>18.11.2012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48CECE5-D8B6-464C-A2A4-5EC49B2791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8B46D-8330-4CF1-A8C0-92BDE3AF4BAD}" type="datetimeFigureOut">
              <a:rPr lang="cs-CZ"/>
              <a:pPr>
                <a:defRPr/>
              </a:pPr>
              <a:t>18.11.2012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C59EA-ECC0-4AAF-AF99-52F336C47F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5F7C3-4754-4269-A92D-35A7DA190548}" type="datetimeFigureOut">
              <a:rPr lang="cs-CZ"/>
              <a:pPr>
                <a:defRPr/>
              </a:pPr>
              <a:t>18.11.2012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1E20A-3AD9-43A6-8861-32AA9D59C3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D8C33-8294-4E14-8DFF-FB18910C429B}" type="datetimeFigureOut">
              <a:rPr lang="cs-CZ"/>
              <a:pPr>
                <a:defRPr/>
              </a:pPr>
              <a:t>18.11.2012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77AEC-1ACC-48A5-B113-0087CD2CBB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4719D-BB75-4C46-BF0D-FB6407F706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2FF56-A2E3-4F0B-804A-EB5EB11734E8}" type="datetimeFigureOut">
              <a:rPr lang="cs-CZ"/>
              <a:pPr>
                <a:defRPr/>
              </a:pPr>
              <a:t>18.11.2012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4537E-AF08-4C8B-9452-52402E2E72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4E050-335D-4481-8EDA-D5543380387C}" type="datetimeFigureOut">
              <a:rPr lang="cs-CZ"/>
              <a:pPr>
                <a:defRPr/>
              </a:pPr>
              <a:t>18.11.2012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7FD1B-7521-4E25-8A51-50669E4577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2C231-C937-47ED-A632-DC6741E6758B}" type="datetimeFigureOut">
              <a:rPr lang="cs-CZ"/>
              <a:pPr>
                <a:defRPr/>
              </a:pPr>
              <a:t>18.11.2012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DD17C-FCD3-46BA-864F-000E334FD2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C1409-D2A9-4A92-9099-0E3F997932FD}" type="datetimeFigureOut">
              <a:rPr lang="cs-CZ"/>
              <a:pPr>
                <a:defRPr/>
              </a:pPr>
              <a:t>18.11.2012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D5038-DC30-4A31-B255-28F7D83E42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6F01F-6228-4BEC-B2C5-47B69C78F27B}" type="datetimeFigureOut">
              <a:rPr lang="cs-CZ"/>
              <a:pPr>
                <a:defRPr/>
              </a:pPr>
              <a:t>18.11.2012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B0573-7987-4745-8566-2BA2E4E7C6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7FF56-319B-464B-9023-F35989FD9AD3}" type="datetimeFigureOut">
              <a:rPr lang="cs-CZ"/>
              <a:pPr>
                <a:defRPr/>
              </a:pPr>
              <a:t>18.11.2012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43111-6A6A-40D5-941C-B9B33BF913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13956-AE6A-4E11-A86D-06EBA3326F85}" type="datetimeFigureOut">
              <a:rPr lang="cs-CZ"/>
              <a:pPr>
                <a:defRPr/>
              </a:pPr>
              <a:t>18.11.2012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0DE4B-E961-496E-A18F-B6CAC1132D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CD466-8779-4C7E-B09A-F096738B3676}" type="datetimeFigureOut">
              <a:rPr lang="cs-CZ"/>
              <a:pPr>
                <a:defRPr/>
              </a:pPr>
              <a:t>18.11.2012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378DD-82FD-4C97-AB6C-399A8AF9C4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A265F6-A9C1-4726-9BBD-B3837B188EF4}" type="datetimeFigureOut">
              <a:rPr lang="cs-CZ"/>
              <a:pPr>
                <a:defRPr/>
              </a:pPr>
              <a:t>18.11.2012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50CD942-64A2-420C-8076-ED9D92B4B07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d/Sjb_whiskey_still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692150"/>
            <a:ext cx="5403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1042988" y="2349500"/>
            <a:ext cx="72009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Oddělování složek směsí 1</a:t>
            </a:r>
            <a:endParaRPr lang="cs-CZ" b="1" dirty="0">
              <a:ea typeface="Calibri" pitchFamily="34" charset="0"/>
              <a:cs typeface="Arial" charset="0"/>
            </a:endParaRPr>
          </a:p>
          <a:p>
            <a:pPr algn="ctr"/>
            <a:endParaRPr lang="cs-CZ" dirty="0">
              <a:solidFill>
                <a:srgbClr val="000000"/>
              </a:solidFill>
            </a:endParaRPr>
          </a:p>
          <a:p>
            <a:pPr algn="ctr"/>
            <a:r>
              <a:rPr lang="cs-CZ" dirty="0">
                <a:solidFill>
                  <a:srgbClr val="000000"/>
                </a:solidFill>
              </a:rPr>
              <a:t>PaedDr. Ivana </a:t>
            </a:r>
            <a:r>
              <a:rPr lang="cs-CZ" dirty="0" err="1">
                <a:solidFill>
                  <a:srgbClr val="000000"/>
                </a:solidFill>
              </a:rPr>
              <a:t>Töpferová</a:t>
            </a:r>
            <a:r>
              <a:rPr lang="cs-CZ" dirty="0">
                <a:solidFill>
                  <a:srgbClr val="000000"/>
                </a:solidFill>
              </a:rPr>
              <a:t> </a:t>
            </a:r>
          </a:p>
          <a:p>
            <a:pPr algn="ctr"/>
            <a:endParaRPr lang="cs-CZ" dirty="0">
              <a:solidFill>
                <a:srgbClr val="000000"/>
              </a:solidFill>
            </a:endParaRPr>
          </a:p>
          <a:p>
            <a:pPr algn="ctr"/>
            <a:endParaRPr lang="cs-CZ" dirty="0">
              <a:solidFill>
                <a:srgbClr val="000000"/>
              </a:solidFill>
            </a:endParaRPr>
          </a:p>
          <a:p>
            <a:pPr algn="ctr"/>
            <a:r>
              <a:rPr lang="cs-CZ" dirty="0">
                <a:solidFill>
                  <a:srgbClr val="000000"/>
                </a:solidFill>
              </a:rPr>
              <a:t>Střední průmyslová škola, Mladá Boleslav, Havlíčkova 456</a:t>
            </a:r>
          </a:p>
          <a:p>
            <a:pPr algn="ctr"/>
            <a:r>
              <a:rPr lang="cs-CZ" dirty="0">
                <a:solidFill>
                  <a:srgbClr val="000000"/>
                </a:solidFill>
              </a:rPr>
              <a:t>CZ.1.07/1.5.00/34.0861</a:t>
            </a:r>
          </a:p>
          <a:p>
            <a:pPr algn="ctr"/>
            <a:r>
              <a:rPr lang="cs-CZ" dirty="0">
                <a:solidFill>
                  <a:srgbClr val="000000"/>
                </a:solidFill>
              </a:rPr>
              <a:t>MODERNIZACE VÝUKY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itchFamily="34" charset="0"/>
              </a:rPr>
              <a:t>Destilace</a:t>
            </a:r>
            <a:endParaRPr lang="cs-CZ" sz="4000" dirty="0">
              <a:latin typeface="Verdana" pitchFamily="34" charset="0"/>
            </a:endParaRPr>
          </a:p>
        </p:txBody>
      </p:sp>
      <p:pic>
        <p:nvPicPr>
          <p:cNvPr id="5" name="Picture 2" descr="C:\Ivana\DUM foto\P927004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72816"/>
            <a:ext cx="3841623" cy="3350179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076056" y="522920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11  Pomůcky pro destilaci</a:t>
            </a:r>
          </a:p>
          <a:p>
            <a:r>
              <a:rPr lang="cs-CZ" dirty="0" smtClean="0"/>
              <a:t> v laboratoři</a:t>
            </a:r>
            <a:endParaRPr lang="cs-CZ" dirty="0"/>
          </a:p>
        </p:txBody>
      </p:sp>
      <p:pic>
        <p:nvPicPr>
          <p:cNvPr id="1028" name="Picture 4" descr="File:Sjb whiskey stil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b="3583"/>
          <a:stretch>
            <a:fillRect/>
          </a:stretch>
        </p:blipFill>
        <p:spPr bwMode="auto">
          <a:xfrm>
            <a:off x="323528" y="1772816"/>
            <a:ext cx="4680181" cy="3384376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395536" y="530120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10  Destilace skotské whisky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itchFamily="34" charset="0"/>
              </a:rPr>
              <a:t>Pokusy a demonstrace</a:t>
            </a:r>
            <a:endParaRPr lang="cs-CZ" sz="4000" dirty="0">
              <a:latin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>
                <a:latin typeface="Verdana" pitchFamily="34" charset="0"/>
              </a:rPr>
              <a:t>Oddělování zeminy od vody sedimentací.</a:t>
            </a:r>
          </a:p>
          <a:p>
            <a:r>
              <a:rPr lang="cs-CZ" sz="2400" dirty="0" smtClean="0">
                <a:latin typeface="Verdana" pitchFamily="34" charset="0"/>
              </a:rPr>
              <a:t>Oddělování oleje od vody sedimentací.</a:t>
            </a:r>
          </a:p>
          <a:p>
            <a:r>
              <a:rPr lang="cs-CZ" sz="2400" dirty="0" smtClean="0">
                <a:latin typeface="Verdana" pitchFamily="34" charset="0"/>
              </a:rPr>
              <a:t>Ukázka nádobí vhodného k destilaci v laboratoři.</a:t>
            </a:r>
          </a:p>
          <a:p>
            <a:r>
              <a:rPr lang="cs-CZ" sz="2400" dirty="0" smtClean="0">
                <a:latin typeface="Verdana" pitchFamily="34" charset="0"/>
              </a:rPr>
              <a:t>Prohlídka destilačního přístroje v laboratoři.</a:t>
            </a:r>
            <a:endParaRPr lang="cs-CZ" sz="24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itchFamily="34" charset="0"/>
              </a:rPr>
              <a:t>Seznam obrázků: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000" dirty="0" smtClean="0">
                <a:latin typeface="Verdana" pitchFamily="34" charset="0"/>
              </a:rPr>
              <a:t>Obr. 1 až 9, 11  foto: Ivana </a:t>
            </a:r>
            <a:r>
              <a:rPr lang="cs-CZ" sz="2000" dirty="0" err="1" smtClean="0">
                <a:latin typeface="Verdana" pitchFamily="34" charset="0"/>
              </a:rPr>
              <a:t>Töpferová</a:t>
            </a:r>
            <a:endParaRPr lang="cs-CZ" sz="2000" dirty="0" smtClean="0">
              <a:latin typeface="Verdana" pitchFamily="34" charset="0"/>
            </a:endParaRPr>
          </a:p>
          <a:p>
            <a:pPr>
              <a:buNone/>
            </a:pPr>
            <a:r>
              <a:rPr lang="cs-CZ" sz="2000" dirty="0" smtClean="0">
                <a:latin typeface="Verdana" pitchFamily="34" charset="0"/>
              </a:rPr>
              <a:t>Obr. 10 Destilace skotské whisky. Zdroj: </a:t>
            </a:r>
            <a:r>
              <a:rPr lang="cs-CZ" sz="2000" dirty="0" err="1" smtClean="0">
                <a:latin typeface="Verdana" pitchFamily="34" charset="0"/>
              </a:rPr>
              <a:t>W</a:t>
            </a:r>
            <a:r>
              <a:rPr lang="cs-CZ" sz="2000" i="1" dirty="0" err="1" smtClean="0">
                <a:latin typeface="Verdana" pitchFamily="34" charset="0"/>
              </a:rPr>
              <a:t>ikimedia</a:t>
            </a:r>
            <a:r>
              <a:rPr lang="cs-CZ" sz="2000" i="1" dirty="0" smtClean="0">
                <a:latin typeface="Verdana" pitchFamily="34" charset="0"/>
              </a:rPr>
              <a:t> </a:t>
            </a:r>
            <a:r>
              <a:rPr lang="en-US" sz="2000" i="1" dirty="0" smtClean="0">
                <a:latin typeface="Verdana" pitchFamily="34" charset="0"/>
              </a:rPr>
              <a:t>[online]</a:t>
            </a:r>
            <a:r>
              <a:rPr lang="cs-CZ" sz="2000" dirty="0" smtClean="0">
                <a:latin typeface="Verdana" pitchFamily="34" charset="0"/>
              </a:rPr>
              <a:t>. 3.12.2005 </a:t>
            </a:r>
            <a:r>
              <a:rPr lang="en-US" sz="2000" dirty="0" smtClean="0">
                <a:latin typeface="Verdana" pitchFamily="34" charset="0"/>
              </a:rPr>
              <a:t>[</a:t>
            </a:r>
            <a:r>
              <a:rPr lang="cs-CZ" sz="2000" dirty="0" smtClean="0">
                <a:latin typeface="Verdana" pitchFamily="34" charset="0"/>
              </a:rPr>
              <a:t>vid. 5.11.2012</a:t>
            </a:r>
            <a:r>
              <a:rPr lang="en-US" sz="2000" dirty="0" smtClean="0">
                <a:latin typeface="Verdana" pitchFamily="34" charset="0"/>
              </a:rPr>
              <a:t>]</a:t>
            </a:r>
            <a:r>
              <a:rPr lang="cs-CZ" sz="2000" dirty="0" smtClean="0">
                <a:latin typeface="Verdana" pitchFamily="34" charset="0"/>
              </a:rPr>
              <a:t>. Dostupné z: http://en.wikipedia.org/wiki/Image:Sjb_whiskey_still.jpg?uselang=cs, CC-BY-SA </a:t>
            </a:r>
          </a:p>
          <a:p>
            <a:pPr>
              <a:buNone/>
            </a:pPr>
            <a:endParaRPr lang="cs-CZ" sz="2000" dirty="0" smtClean="0">
              <a:latin typeface="Verdana" pitchFamily="34" charset="0"/>
            </a:endParaRPr>
          </a:p>
          <a:p>
            <a:pPr>
              <a:buFont typeface="Arial" charset="0"/>
              <a:buNone/>
            </a:pPr>
            <a:endParaRPr lang="cs-CZ" sz="2000" dirty="0" smtClean="0">
              <a:latin typeface="Verdana" pitchFamily="34" charset="0"/>
            </a:endParaRPr>
          </a:p>
          <a:p>
            <a:pPr>
              <a:buFont typeface="Arial" charset="0"/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itchFamily="34" charset="0"/>
              </a:rPr>
              <a:t>Použité zdroje:</a:t>
            </a:r>
          </a:p>
        </p:txBody>
      </p:sp>
      <p:sp>
        <p:nvSpPr>
          <p:cNvPr id="17411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>
                <a:latin typeface="Verdana" pitchFamily="34" charset="0"/>
              </a:rPr>
              <a:t>MACH, J., PLUCKOVÁ, I., ŠIBOR, J. </a:t>
            </a:r>
            <a:r>
              <a:rPr lang="cs-CZ" sz="2000" i="1" dirty="0" smtClean="0">
                <a:latin typeface="Verdana" pitchFamily="34" charset="0"/>
              </a:rPr>
              <a:t>Chemie pro 8. ročník. Úvod do obecné a anorganické chemie</a:t>
            </a:r>
            <a:r>
              <a:rPr lang="cs-CZ" sz="2000" dirty="0" smtClean="0">
                <a:latin typeface="Verdana" pitchFamily="34" charset="0"/>
              </a:rPr>
              <a:t>. Brno: NOVÁ ŠKOLA, s.r.o., 2010. ISBN 978-80-7289-133-7.</a:t>
            </a:r>
          </a:p>
          <a:p>
            <a:r>
              <a:rPr lang="cs-CZ" sz="2000" dirty="0" smtClean="0">
                <a:latin typeface="Verdana" pitchFamily="34" charset="0"/>
              </a:rPr>
              <a:t>ŠKODA, J., DOULÍK, P. </a:t>
            </a:r>
            <a:r>
              <a:rPr lang="cs-CZ" sz="2000" i="1" dirty="0" smtClean="0">
                <a:latin typeface="Verdana" pitchFamily="34" charset="0"/>
              </a:rPr>
              <a:t>Chemie 8 učebnice pro základní školy a víceletá gymnázia. Plzeň: </a:t>
            </a:r>
            <a:r>
              <a:rPr lang="cs-CZ" sz="2000" i="1" dirty="0" err="1" smtClean="0">
                <a:latin typeface="Verdana" pitchFamily="34" charset="0"/>
              </a:rPr>
              <a:t>Fraus</a:t>
            </a:r>
            <a:r>
              <a:rPr lang="cs-CZ" sz="2000" i="1" dirty="0" smtClean="0">
                <a:latin typeface="Verdana" pitchFamily="34" charset="0"/>
              </a:rPr>
              <a:t>, 1.vydání, 2006. ISBN 80-7238-442-2.</a:t>
            </a:r>
          </a:p>
          <a:p>
            <a:r>
              <a:rPr lang="cs-CZ" sz="2000" dirty="0" smtClean="0">
                <a:latin typeface="Verdana" pitchFamily="34" charset="0"/>
              </a:rPr>
              <a:t>BENEŠOVÁ, M., SATRAPOVÁ, H. </a:t>
            </a:r>
            <a:r>
              <a:rPr lang="cs-CZ" sz="2000" i="1" dirty="0" smtClean="0">
                <a:latin typeface="Verdana" pitchFamily="34" charset="0"/>
              </a:rPr>
              <a:t>Odmaturuj z chemie.</a:t>
            </a:r>
            <a:r>
              <a:rPr lang="cs-CZ" sz="2000" dirty="0" smtClean="0">
                <a:latin typeface="Verdana" pitchFamily="34" charset="0"/>
              </a:rPr>
              <a:t> Brno. DIDAKTIS s.r.o., 2002. ISBN 80-86285-56-1.</a:t>
            </a:r>
            <a:endParaRPr lang="cs-CZ" sz="2000" i="1" dirty="0" smtClean="0">
              <a:latin typeface="Verdana" pitchFamily="34" charset="0"/>
            </a:endParaRPr>
          </a:p>
          <a:p>
            <a:r>
              <a:rPr lang="cs-CZ" sz="2000" cap="all" dirty="0" err="1" smtClean="0">
                <a:latin typeface="Verdana" pitchFamily="34" charset="0"/>
              </a:rPr>
              <a:t>Čtrnáctová</a:t>
            </a:r>
            <a:r>
              <a:rPr lang="cs-CZ" sz="2000" dirty="0" smtClean="0">
                <a:latin typeface="Verdana" pitchFamily="34" charset="0"/>
              </a:rPr>
              <a:t>, H., KOLÁŘ, K., SVOBODOVÄ, M., ZEMÁNEK, F. </a:t>
            </a:r>
            <a:r>
              <a:rPr lang="cs-CZ" sz="2000" i="1" dirty="0" smtClean="0">
                <a:latin typeface="Verdana" pitchFamily="34" charset="0"/>
              </a:rPr>
              <a:t>Přehled chemie pro základní školy. </a:t>
            </a:r>
            <a:r>
              <a:rPr lang="cs-CZ" sz="2000" dirty="0" smtClean="0">
                <a:latin typeface="Verdana" pitchFamily="34" charset="0"/>
              </a:rPr>
              <a:t>Praha: SPN a.s. , 2006. ISBN 80-7235-260-1.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908050"/>
            <a:ext cx="7161213" cy="3578225"/>
          </a:xfrm>
        </p:spPr>
        <p:txBody>
          <a:bodyPr rtlCol="0">
            <a:normAutofit/>
          </a:bodyPr>
          <a:lstStyle/>
          <a:p>
            <a:pPr algn="l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cs-CZ" sz="2000" b="1" dirty="0" smtClean="0"/>
              <a:t>Anotace: </a:t>
            </a:r>
            <a:r>
              <a:rPr lang="cs-CZ" sz="2000" dirty="0" smtClean="0"/>
              <a:t> </a:t>
            </a:r>
            <a:r>
              <a:rPr lang="cs-CZ" sz="2000" i="1" dirty="0" smtClean="0"/>
              <a:t>výuková prezentace v prvním ročníku studia </a:t>
            </a:r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1" dirty="0" smtClean="0"/>
              <a:t>Předmět:</a:t>
            </a:r>
            <a:r>
              <a:rPr lang="cs-CZ" sz="2000" dirty="0" smtClean="0"/>
              <a:t> </a:t>
            </a:r>
            <a:r>
              <a:rPr lang="cs-CZ" sz="2000" i="1" dirty="0" smtClean="0"/>
              <a:t>chemie</a:t>
            </a:r>
            <a:endParaRPr lang="cs-CZ" sz="2000" i="1" dirty="0"/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1" dirty="0"/>
              <a:t>Ročník: </a:t>
            </a:r>
            <a:r>
              <a:rPr lang="cs-CZ" sz="2000" i="1" dirty="0"/>
              <a:t>I. ročník SŠ</a:t>
            </a:r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1" dirty="0" smtClean="0"/>
              <a:t>Tematický </a:t>
            </a:r>
            <a:r>
              <a:rPr lang="cs-CZ" sz="2000" b="1" dirty="0"/>
              <a:t>celek</a:t>
            </a:r>
            <a:r>
              <a:rPr lang="cs-CZ" sz="2000" b="1" dirty="0" smtClean="0"/>
              <a:t>: </a:t>
            </a:r>
            <a:r>
              <a:rPr lang="cs-CZ" sz="2000" i="1" dirty="0" smtClean="0"/>
              <a:t>obecná chemie</a:t>
            </a:r>
            <a:endParaRPr lang="cs-CZ" sz="2000" i="1" dirty="0"/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1" dirty="0"/>
              <a:t>Klíčová slova: </a:t>
            </a:r>
            <a:r>
              <a:rPr lang="cs-CZ" sz="2000" i="1" dirty="0" smtClean="0"/>
              <a:t>směs, fyzikální metody oddělování složek směsí, separování, sedimentace, filtrace, destilace</a:t>
            </a:r>
            <a:endParaRPr lang="cs-CZ" sz="2000" i="1" dirty="0"/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1" dirty="0"/>
              <a:t>Forma:</a:t>
            </a:r>
            <a:r>
              <a:rPr lang="cs-CZ" sz="2000" dirty="0"/>
              <a:t> </a:t>
            </a:r>
            <a:r>
              <a:rPr lang="cs-CZ" sz="2000" i="1" dirty="0" smtClean="0"/>
              <a:t>vysvětlování, pokusy a demonstrace</a:t>
            </a:r>
            <a:r>
              <a:rPr lang="cs-CZ" sz="2000" dirty="0"/>
              <a:t>	</a:t>
            </a:r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1" dirty="0"/>
              <a:t>Datum vytvoření: </a:t>
            </a:r>
            <a:r>
              <a:rPr lang="cs-CZ" sz="2000" i="1" dirty="0" smtClean="0"/>
              <a:t>6. 11. </a:t>
            </a:r>
            <a:r>
              <a:rPr lang="cs-CZ" sz="2000" i="1" dirty="0"/>
              <a:t>2012</a:t>
            </a:r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ctrTitle"/>
          </p:nvPr>
        </p:nvSpPr>
        <p:spPr>
          <a:xfrm>
            <a:off x="684213" y="1124745"/>
            <a:ext cx="7772400" cy="1584175"/>
          </a:xfrm>
        </p:spPr>
        <p:txBody>
          <a:bodyPr/>
          <a:lstStyle/>
          <a:p>
            <a:r>
              <a:rPr lang="cs-CZ" sz="4000" dirty="0" smtClean="0">
                <a:solidFill>
                  <a:srgbClr val="C00000"/>
                </a:solidFill>
                <a:latin typeface="Verdana" pitchFamily="34" charset="0"/>
              </a:rPr>
              <a:t>Oddělování složek směsí</a:t>
            </a:r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1116013" y="2636912"/>
            <a:ext cx="7056437" cy="64807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600" dirty="0" smtClean="0">
                <a:solidFill>
                  <a:schemeClr val="tx1"/>
                </a:solidFill>
                <a:latin typeface="Verdana" pitchFamily="34" charset="0"/>
              </a:rPr>
              <a:t>metody</a:t>
            </a:r>
          </a:p>
        </p:txBody>
      </p:sp>
      <p:pic>
        <p:nvPicPr>
          <p:cNvPr id="1026" name="Picture 2" descr="C:\Ivana\DUM foto\P927007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501008"/>
            <a:ext cx="3456384" cy="2592864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39552" y="5445224"/>
            <a:ext cx="2052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 Laboratorní nádobí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itchFamily="34" charset="0"/>
              </a:rPr>
              <a:t>Směsi</a:t>
            </a:r>
            <a:endParaRPr lang="cs-CZ" sz="4000" dirty="0">
              <a:latin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= </a:t>
            </a:r>
            <a:r>
              <a:rPr lang="cs-CZ" sz="2400" dirty="0" smtClean="0">
                <a:latin typeface="Verdana" pitchFamily="34" charset="0"/>
              </a:rPr>
              <a:t>většina látek kolem nás jsou směsi = vyskytují se v přírodě, připravují se v domácnosti a vyrábějí pro různé účely</a:t>
            </a:r>
          </a:p>
          <a:p>
            <a:pPr>
              <a:buNone/>
            </a:pPr>
            <a:endParaRPr lang="cs-CZ" sz="2400" dirty="0" smtClean="0">
              <a:latin typeface="Verdana" pitchFamily="34" charset="0"/>
            </a:endParaRPr>
          </a:p>
          <a:p>
            <a:pPr>
              <a:buNone/>
            </a:pPr>
            <a:r>
              <a:rPr lang="cs-CZ" sz="2400" dirty="0" smtClean="0">
                <a:latin typeface="Verdana" pitchFamily="34" charset="0"/>
              </a:rPr>
              <a:t>= často potřebujeme získat ze směsí látky v čistém stavu </a:t>
            </a:r>
          </a:p>
          <a:p>
            <a:pPr>
              <a:buNone/>
            </a:pPr>
            <a:endParaRPr lang="cs-CZ" sz="2400" dirty="0" smtClean="0">
              <a:latin typeface="Verdana" pitchFamily="34" charset="0"/>
            </a:endParaRPr>
          </a:p>
          <a:p>
            <a:pPr>
              <a:buNone/>
            </a:pPr>
            <a:r>
              <a:rPr lang="cs-CZ" sz="2400" dirty="0" smtClean="0">
                <a:latin typeface="Verdana" pitchFamily="34" charset="0"/>
              </a:rPr>
              <a:t>= existují různé způsoby oddělování složek směsi</a:t>
            </a:r>
          </a:p>
          <a:p>
            <a:pPr>
              <a:buNone/>
            </a:pPr>
            <a:endParaRPr lang="cs-CZ" sz="2400" dirty="0" smtClean="0">
              <a:latin typeface="Verdana" pitchFamily="34" charset="0"/>
            </a:endParaRPr>
          </a:p>
          <a:p>
            <a:pPr marL="0" indent="0">
              <a:buNone/>
            </a:pPr>
            <a:r>
              <a:rPr lang="cs-CZ" sz="2400" dirty="0" smtClean="0">
                <a:latin typeface="Verdana" pitchFamily="34" charset="0"/>
              </a:rPr>
              <a:t>Uveďte způsoby oddělování složek směsí používaných v domácnosti a v průmyslu.</a:t>
            </a:r>
          </a:p>
          <a:p>
            <a:pPr>
              <a:buNone/>
            </a:pPr>
            <a:endParaRPr lang="cs-CZ" sz="2400" dirty="0" smtClean="0">
              <a:latin typeface="Verdana" pitchFamily="34" charset="0"/>
            </a:endParaRP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itchFamily="34" charset="0"/>
              </a:rPr>
              <a:t>Oddělování složek směsí</a:t>
            </a:r>
            <a:endParaRPr lang="cs-CZ" sz="4000" dirty="0">
              <a:latin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eaLnBrk="1" hangingPunct="1"/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separování (přebírání) </a:t>
            </a:r>
            <a:r>
              <a:rPr lang="cs-CZ" sz="2400" dirty="0" smtClean="0">
                <a:latin typeface="Verdana" pitchFamily="34" charset="0"/>
              </a:rPr>
              <a:t>=</a:t>
            </a:r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cs-CZ" sz="2400" dirty="0" smtClean="0">
                <a:latin typeface="Verdana" pitchFamily="34" charset="0"/>
              </a:rPr>
              <a:t>oddělování složek směsi pevných látek, využívá se jejich rozdílné hmotnosti, barvy, tvaru nebo magnetických vlastností</a:t>
            </a:r>
            <a:endParaRPr lang="cs-CZ" sz="1200" dirty="0" smtClean="0">
              <a:latin typeface="Verdana" pitchFamily="34" charset="0"/>
            </a:endParaRPr>
          </a:p>
          <a:p>
            <a:pPr eaLnBrk="1" hangingPunct="1"/>
            <a:endParaRPr lang="cs-CZ" sz="1200" dirty="0" smtClean="0">
              <a:latin typeface="Verdana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cs-CZ" sz="2400" dirty="0" smtClean="0">
                <a:latin typeface="Verdana" pitchFamily="34" charset="0"/>
              </a:rPr>
              <a:t>Využití: třídění odpadu, oddělování neželezných kovů od železa ve sběrnách</a:t>
            </a:r>
          </a:p>
          <a:p>
            <a:pPr>
              <a:buNone/>
            </a:pPr>
            <a:endParaRPr lang="cs-CZ" dirty="0">
              <a:latin typeface="Verdana" pitchFamily="34" charset="0"/>
            </a:endParaRPr>
          </a:p>
        </p:txBody>
      </p:sp>
      <p:pic>
        <p:nvPicPr>
          <p:cNvPr id="3074" name="Picture 2" descr="C:\Ivana\DUM foto\P930028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77072"/>
            <a:ext cx="2783642" cy="2088232"/>
          </a:xfrm>
          <a:prstGeom prst="rect">
            <a:avLst/>
          </a:prstGeom>
          <a:noFill/>
        </p:spPr>
      </p:pic>
      <p:pic>
        <p:nvPicPr>
          <p:cNvPr id="3075" name="Picture 3" descr="C:\Ivana\DUM foto\P930020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717032"/>
            <a:ext cx="2459030" cy="252028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467544" y="62373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2 Papír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156176" y="6237312"/>
            <a:ext cx="2052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4 Plasty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779912" y="6237312"/>
            <a:ext cx="2052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3 </a:t>
            </a:r>
            <a:r>
              <a:rPr lang="cs-CZ" dirty="0" err="1" smtClean="0"/>
              <a:t>Tetrapacky</a:t>
            </a:r>
            <a:endParaRPr lang="cs-CZ" dirty="0"/>
          </a:p>
        </p:txBody>
      </p:sp>
      <p:pic>
        <p:nvPicPr>
          <p:cNvPr id="1026" name="Picture 2" descr="C:\Ivana\DUM foto\CIMG0026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077072"/>
            <a:ext cx="1709096" cy="2118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itchFamily="34" charset="0"/>
              </a:rPr>
              <a:t>Oddělování složek směsí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eaLnBrk="1" hangingPunct="1"/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sedimentace(usazování) </a:t>
            </a:r>
            <a:r>
              <a:rPr lang="cs-CZ" sz="2400" dirty="0" smtClean="0">
                <a:latin typeface="Verdana" pitchFamily="34" charset="0"/>
              </a:rPr>
              <a:t>= oddělování vzájemně nerozpustných složek směsí, využívá se jejich rozdílné hustoty</a:t>
            </a:r>
          </a:p>
          <a:p>
            <a:pPr eaLnBrk="1" hangingPunct="1">
              <a:buFontTx/>
              <a:buNone/>
            </a:pPr>
            <a:r>
              <a:rPr lang="cs-CZ" sz="2400" dirty="0" smtClean="0">
                <a:latin typeface="Verdana" pitchFamily="34" charset="0"/>
              </a:rPr>
              <a:t>   Dá se urychlit proudem vzduchu, proudem tekoucí vody, odstředivou silou.</a:t>
            </a:r>
          </a:p>
          <a:p>
            <a:pPr eaLnBrk="1" hangingPunct="1">
              <a:buFontTx/>
              <a:buNone/>
            </a:pPr>
            <a:endParaRPr lang="cs-CZ" sz="2400" dirty="0" smtClean="0">
              <a:latin typeface="Verdana" pitchFamily="34" charset="0"/>
            </a:endParaRPr>
          </a:p>
          <a:p>
            <a:pPr>
              <a:buNone/>
            </a:pPr>
            <a:r>
              <a:rPr lang="cs-CZ" sz="2400" dirty="0" smtClean="0">
                <a:latin typeface="Verdana" pitchFamily="34" charset="0"/>
              </a:rPr>
              <a:t>Využití: čištění vody v čističkách </a:t>
            </a:r>
          </a:p>
          <a:p>
            <a:pPr>
              <a:buNone/>
            </a:pPr>
            <a:r>
              <a:rPr lang="cs-CZ" sz="2400" dirty="0" smtClean="0">
                <a:latin typeface="Verdana" pitchFamily="34" charset="0"/>
              </a:rPr>
              <a:t>a vodárnách, čištění ropy, příprava </a:t>
            </a:r>
          </a:p>
          <a:p>
            <a:pPr>
              <a:buNone/>
            </a:pPr>
            <a:r>
              <a:rPr lang="cs-CZ" sz="2400" dirty="0" smtClean="0">
                <a:latin typeface="Verdana" pitchFamily="34" charset="0"/>
              </a:rPr>
              <a:t>turecké kávy</a:t>
            </a:r>
          </a:p>
          <a:p>
            <a:pPr eaLnBrk="1" hangingPunct="1">
              <a:buFontTx/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2051" name="Picture 3" descr="C:\Ivana\DUM foto\P927010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356992"/>
            <a:ext cx="2160240" cy="3221643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1547664" y="6165304"/>
            <a:ext cx="478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5 Oddělování oleje od vody sedimentací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itchFamily="34" charset="0"/>
              </a:rPr>
              <a:t>Oddělování složek směsí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340769"/>
            <a:ext cx="8229600" cy="3312368"/>
          </a:xfrm>
        </p:spPr>
        <p:txBody>
          <a:bodyPr/>
          <a:lstStyle/>
          <a:p>
            <a:pPr marL="357188" indent="-357188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filtrace </a:t>
            </a:r>
            <a:r>
              <a:rPr lang="cs-CZ" sz="2400" dirty="0" smtClean="0">
                <a:latin typeface="Verdana" pitchFamily="34" charset="0"/>
              </a:rPr>
              <a:t>=</a:t>
            </a:r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cs-CZ" sz="2400" dirty="0" smtClean="0">
                <a:latin typeface="Verdana" pitchFamily="34" charset="0"/>
              </a:rPr>
              <a:t>oddělování pevné látky, která je jemně rozptýlena  v kapalině nebo plynu. Filtraci lze urychlit snížením tlaku pod filtrem (filtrace za sníženého tlaku) nebo zvýšením tlaku v prostoru nad filtrem (přetlaková filtrace). </a:t>
            </a:r>
          </a:p>
          <a:p>
            <a:pPr marL="357188" indent="-357188">
              <a:buFont typeface="Arial" pitchFamily="34" charset="0"/>
              <a:buChar char="•"/>
            </a:pPr>
            <a:endParaRPr lang="cs-CZ" sz="1200" dirty="0" smtClean="0">
              <a:latin typeface="Verdana" pitchFamily="34" charset="0"/>
            </a:endParaRPr>
          </a:p>
          <a:p>
            <a:pPr marL="0" indent="0">
              <a:buNone/>
            </a:pPr>
            <a:r>
              <a:rPr lang="cs-CZ" sz="2400" dirty="0" smtClean="0">
                <a:latin typeface="Verdana" pitchFamily="34" charset="0"/>
              </a:rPr>
              <a:t>Využití: čištění vody, vysávání prachu, čištění vzduchu a oleje v autech, výroba ovocných šťáv, příprava čaje, ...</a:t>
            </a:r>
          </a:p>
          <a:p>
            <a:endParaRPr lang="cs-CZ" sz="2400" dirty="0">
              <a:latin typeface="Verdana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427984" y="609329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6, 7 Filtry používané v domácnosti</a:t>
            </a:r>
            <a:endParaRPr lang="cs-CZ" dirty="0"/>
          </a:p>
        </p:txBody>
      </p:sp>
      <p:pic>
        <p:nvPicPr>
          <p:cNvPr id="2050" name="Picture 2" descr="C:\Ivana\DUM foto\CIMG002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365104"/>
            <a:ext cx="1576188" cy="1593869"/>
          </a:xfrm>
          <a:prstGeom prst="rect">
            <a:avLst/>
          </a:prstGeom>
          <a:noFill/>
        </p:spPr>
      </p:pic>
      <p:pic>
        <p:nvPicPr>
          <p:cNvPr id="2051" name="Picture 3" descr="C:\Ivana\DUM foto\CIMG001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969994" y="4343374"/>
            <a:ext cx="1619672" cy="1663132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611560" y="4797152"/>
            <a:ext cx="4608512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s-CZ" sz="2400" dirty="0" smtClean="0">
                <a:latin typeface="Verdana" pitchFamily="34" charset="0"/>
              </a:rPr>
              <a:t>Co všechno můžeme použít</a:t>
            </a:r>
          </a:p>
          <a:p>
            <a:pPr>
              <a:buNone/>
            </a:pPr>
            <a:r>
              <a:rPr lang="cs-CZ" sz="2400" dirty="0" smtClean="0">
                <a:latin typeface="Verdana" pitchFamily="34" charset="0"/>
              </a:rPr>
              <a:t>jako filtr - v domácnosti, </a:t>
            </a:r>
          </a:p>
          <a:p>
            <a:pPr>
              <a:buNone/>
            </a:pPr>
            <a:r>
              <a:rPr lang="cs-CZ" sz="2400" dirty="0" smtClean="0">
                <a:latin typeface="Verdana" pitchFamily="34" charset="0"/>
              </a:rPr>
              <a:t>laboratoři, průmyslu?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/>
          <a:lstStyle/>
          <a:p>
            <a:r>
              <a:rPr lang="cs-CZ" sz="4000" dirty="0" smtClean="0">
                <a:latin typeface="Verdana" pitchFamily="34" charset="0"/>
              </a:rPr>
              <a:t>Filtrace</a:t>
            </a:r>
            <a:r>
              <a:rPr lang="cs-CZ" sz="4000" dirty="0" smtClean="0"/>
              <a:t/>
            </a:r>
            <a:br>
              <a:rPr lang="cs-CZ" sz="4000" dirty="0" smtClean="0"/>
            </a:br>
            <a:endParaRPr lang="cs-CZ" sz="4000" dirty="0">
              <a:latin typeface="Verdana" pitchFamily="34" charset="0"/>
            </a:endParaRPr>
          </a:p>
        </p:txBody>
      </p:sp>
      <p:pic>
        <p:nvPicPr>
          <p:cNvPr id="4" name="Picture 2" descr="C:\Ivana\DUM foto\P927006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3981947" cy="5196842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4751512" y="5877272"/>
            <a:ext cx="3636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8 Oddělováni zeminy od vody filtrací</a:t>
            </a:r>
            <a:endParaRPr lang="cs-CZ" dirty="0"/>
          </a:p>
        </p:txBody>
      </p:sp>
      <p:pic>
        <p:nvPicPr>
          <p:cNvPr id="9" name="Picture 3" descr="C:\Ivana\DUM foto\P927007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6749" y="1268760"/>
            <a:ext cx="3015168" cy="3888432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5508104" y="522920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9 Filtrační nálevky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itchFamily="34" charset="0"/>
              </a:rPr>
              <a:t>Oddělování složek směsí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357188" indent="-357188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destilace</a:t>
            </a:r>
            <a:r>
              <a:rPr lang="cs-CZ" sz="2400" dirty="0" smtClean="0">
                <a:latin typeface="Verdana" pitchFamily="34" charset="0"/>
              </a:rPr>
              <a:t> = oddělování složek směsi kapalných látek, které se od sebe liší různou teplotou varu nebo oddělení kapaliny od pevných látek v ní rozpuštěných</a:t>
            </a:r>
          </a:p>
          <a:p>
            <a:pPr marL="0" indent="0">
              <a:buNone/>
            </a:pPr>
            <a:r>
              <a:rPr lang="cs-CZ" sz="2400" dirty="0" smtClean="0">
                <a:latin typeface="Verdana" pitchFamily="34" charset="0"/>
              </a:rPr>
              <a:t>Destilace se liší provedením (frakční, vakuová, ...), používanými typy chladičů (vzdušný chladič, vodní chladič </a:t>
            </a:r>
            <a:r>
              <a:rPr lang="cs-CZ" sz="2400" dirty="0" err="1" smtClean="0">
                <a:latin typeface="Verdana" pitchFamily="34" charset="0"/>
              </a:rPr>
              <a:t>Liebigův</a:t>
            </a:r>
            <a:r>
              <a:rPr lang="cs-CZ" sz="2400" dirty="0" smtClean="0">
                <a:latin typeface="Verdana" pitchFamily="34" charset="0"/>
              </a:rPr>
              <a:t>, kuličkový, spirálový,...).</a:t>
            </a:r>
          </a:p>
          <a:p>
            <a:pPr>
              <a:buNone/>
            </a:pPr>
            <a:endParaRPr lang="cs-CZ" sz="2400" dirty="0" smtClean="0">
              <a:latin typeface="Verdana" pitchFamily="34" charset="0"/>
            </a:endParaRPr>
          </a:p>
          <a:p>
            <a:pPr marL="0" indent="0">
              <a:buNone/>
            </a:pPr>
            <a:r>
              <a:rPr lang="cs-CZ" sz="2400" dirty="0" smtClean="0">
                <a:latin typeface="Verdana" pitchFamily="34" charset="0"/>
              </a:rPr>
              <a:t>Využití: destilace vody, ropy a vzduchu, výroba alkoholických nápojů, oddělení vonných silic           z rostlin, ...</a:t>
            </a:r>
          </a:p>
          <a:p>
            <a:pPr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1252</TotalTime>
  <Words>574</Words>
  <Application>Microsoft Office PowerPoint</Application>
  <PresentationFormat>Předvádění na obrazovce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Snímek 1</vt:lpstr>
      <vt:lpstr>Snímek 2</vt:lpstr>
      <vt:lpstr>Oddělování složek směsí</vt:lpstr>
      <vt:lpstr>Směsi</vt:lpstr>
      <vt:lpstr>Oddělování složek směsí</vt:lpstr>
      <vt:lpstr>Oddělování složek směsí</vt:lpstr>
      <vt:lpstr>Oddělování složek směsí</vt:lpstr>
      <vt:lpstr>Filtrace </vt:lpstr>
      <vt:lpstr>Oddělování složek směsí</vt:lpstr>
      <vt:lpstr>Destilace</vt:lpstr>
      <vt:lpstr>Pokusy a demonstrace</vt:lpstr>
      <vt:lpstr>Seznam obrázků:</vt:lpstr>
      <vt:lpstr>Použité zdroje: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CHEMIE</dc:title>
  <dc:creator>Zdenek Topfer</dc:creator>
  <cp:lastModifiedBy>Zdenek Topfer</cp:lastModifiedBy>
  <cp:revision>163</cp:revision>
  <dcterms:created xsi:type="dcterms:W3CDTF">2012-09-09T15:49:48Z</dcterms:created>
  <dcterms:modified xsi:type="dcterms:W3CDTF">2012-11-18T18:46:28Z</dcterms:modified>
</cp:coreProperties>
</file>