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handoutMasterIdLst>
    <p:handoutMasterId r:id="rId16"/>
  </p:handoutMasterIdLst>
  <p:sldIdLst>
    <p:sldId id="277" r:id="rId2"/>
    <p:sldId id="278" r:id="rId3"/>
    <p:sldId id="256" r:id="rId4"/>
    <p:sldId id="281" r:id="rId5"/>
    <p:sldId id="287" r:id="rId6"/>
    <p:sldId id="282" r:id="rId7"/>
    <p:sldId id="283" r:id="rId8"/>
    <p:sldId id="285" r:id="rId9"/>
    <p:sldId id="273" r:id="rId10"/>
    <p:sldId id="286" r:id="rId11"/>
    <p:sldId id="284" r:id="rId12"/>
    <p:sldId id="271" r:id="rId13"/>
    <p:sldId id="27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AB5A065-F492-45F2-A781-C7947E6A392D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5C2A17-576D-4851-8FF1-884593DA6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FD3897-9E32-4A78-967A-45A19DA9E377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8CECE5-D8B6-464C-A2A4-5EC49B279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B46D-8330-4CF1-A8C0-92BDE3AF4BAD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59EA-ECC0-4AAF-AF99-52F336C47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F7C3-4754-4269-A92D-35A7DA190548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E20A-3AD9-43A6-8861-32AA9D59C3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C33-8294-4E14-8DFF-FB18910C429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7AEC-1ACC-48A5-B113-0087CD2CB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719D-BB75-4C46-BF0D-FB6407F70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FF56-A2E3-4F0B-804A-EB5EB11734E8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537E-AF08-4C8B-9452-52402E2E72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050-335D-4481-8EDA-D5543380387C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FD1B-7521-4E25-8A51-50669E457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C231-C937-47ED-A632-DC6741E6758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D17C-FCD3-46BA-864F-000E334FD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1409-D2A9-4A92-9099-0E3F997932FD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5038-DC30-4A31-B255-28F7D83E4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F01F-6228-4BEC-B2C5-47B69C78F27B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573-7987-4745-8566-2BA2E4E7C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FF56-319B-464B-9023-F35989FD9AD3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3111-6A6A-40D5-941C-B9B33BF91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3956-AE6A-4E11-A86D-06EBA3326F85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DE4B-E961-496E-A18F-B6CAC1132D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D466-8779-4C7E-B09A-F096738B3676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78DD-82FD-4C97-AB6C-399A8AF9C4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A265F6-A9C1-4726-9BBD-B3837B188EF4}" type="datetimeFigureOut">
              <a:rPr lang="cs-CZ"/>
              <a:pPr>
                <a:defRPr/>
              </a:pPr>
              <a:t>29.10.2012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0CD942-64A2-420C-8076-ED9D92B4B0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Směsi</a:t>
            </a:r>
            <a:endParaRPr lang="cs-CZ" b="1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PaedDr. Ivana </a:t>
            </a:r>
            <a:r>
              <a:rPr lang="cs-CZ" dirty="0" err="1">
                <a:solidFill>
                  <a:srgbClr val="000000"/>
                </a:solidFill>
              </a:rPr>
              <a:t>Töpferová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</a:rPr>
              <a:t>Koloidní směsi</a:t>
            </a:r>
            <a:endParaRPr lang="cs-CZ" dirty="0"/>
          </a:p>
        </p:txBody>
      </p:sp>
      <p:pic>
        <p:nvPicPr>
          <p:cNvPr id="4" name="Picture 4" descr="C:\Ivana\DUM foto\P930031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208" y="1412777"/>
            <a:ext cx="1622248" cy="432047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76256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Aerosol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Mlha v Praze</a:t>
            </a:r>
            <a:endParaRPr lang="cs-CZ" dirty="0"/>
          </a:p>
        </p:txBody>
      </p:sp>
      <p:pic>
        <p:nvPicPr>
          <p:cNvPr id="1026" name="Picture 2" descr="I:\Foto\121028_Praha\ml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12776"/>
            <a:ext cx="5760640" cy="438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Verdana" pitchFamily="34" charset="0"/>
              </a:rPr>
              <a:t>Koloidní směsi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koloidní roztok</a:t>
            </a:r>
            <a:r>
              <a:rPr lang="cs-CZ" sz="2400" dirty="0" smtClean="0">
                <a:latin typeface="Verdana" pitchFamily="34" charset="0"/>
              </a:rPr>
              <a:t> = např. bílkoviny ve vodě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emulze </a:t>
            </a:r>
            <a:r>
              <a:rPr lang="cs-CZ" sz="2400" dirty="0" smtClean="0">
                <a:latin typeface="Verdana" pitchFamily="34" charset="0"/>
              </a:rPr>
              <a:t>= např. olej ve vodě, mléko, </a:t>
            </a:r>
            <a:r>
              <a:rPr lang="cs-CZ" sz="2400" dirty="0" err="1" smtClean="0">
                <a:latin typeface="Verdana" pitchFamily="34" charset="0"/>
              </a:rPr>
              <a:t>mléko</a:t>
            </a:r>
            <a:r>
              <a:rPr lang="cs-CZ" sz="2400" dirty="0" smtClean="0">
                <a:latin typeface="Verdana" pitchFamily="34" charset="0"/>
              </a:rPr>
              <a:t> nebo krém na opalování, pleťové mléko, majonéza, masážní přípravky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gel </a:t>
            </a:r>
            <a:r>
              <a:rPr lang="cs-CZ" sz="2400" dirty="0" smtClean="0">
                <a:latin typeface="Verdana" pitchFamily="34" charset="0"/>
              </a:rPr>
              <a:t>= např. gel na vlasy, na ruce, léky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cs-CZ" sz="2400" dirty="0" smtClean="0">
              <a:latin typeface="Verdana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 descr="C:\Ivana\DUM foto\P930019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81128"/>
            <a:ext cx="1619672" cy="2159563"/>
          </a:xfrm>
          <a:prstGeom prst="rect">
            <a:avLst/>
          </a:prstGeom>
          <a:noFill/>
        </p:spPr>
      </p:pic>
      <p:pic>
        <p:nvPicPr>
          <p:cNvPr id="3076" name="Picture 4" descr="C:\Ivana\DUM foto\P92701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81128"/>
            <a:ext cx="1400243" cy="208823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827584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Olej ve vodě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Gely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000" dirty="0" smtClean="0">
                <a:latin typeface="Verdana" pitchFamily="34" charset="0"/>
              </a:rPr>
              <a:t>Obr. 1 - 6  foto: Ivana </a:t>
            </a:r>
            <a:r>
              <a:rPr lang="cs-CZ" sz="2000" dirty="0" err="1" smtClean="0">
                <a:latin typeface="Verdana" pitchFamily="34" charset="0"/>
              </a:rPr>
              <a:t>Töpferová</a:t>
            </a:r>
            <a:endParaRPr lang="cs-CZ" sz="20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MACH, J., PLUCKOVÁ, I., ŠIBOR, 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r>
              <a:rPr lang="cs-CZ" sz="2000" dirty="0" smtClean="0">
                <a:latin typeface="Verdana" pitchFamily="34" charset="0"/>
              </a:rPr>
              <a:t>BENEŠOVÁ,M., SATRAPOVÁ, H. </a:t>
            </a:r>
            <a:r>
              <a:rPr lang="cs-CZ" sz="2000" i="1" dirty="0" smtClean="0">
                <a:latin typeface="Verdana" pitchFamily="34" charset="0"/>
              </a:rPr>
              <a:t>Odmaturuj z chemie.</a:t>
            </a:r>
            <a:r>
              <a:rPr lang="cs-CZ" sz="2000" dirty="0" smtClean="0">
                <a:latin typeface="Verdana" pitchFamily="34" charset="0"/>
              </a:rPr>
              <a:t> Brno. DIDAKTIS s.r.o., 2002. ISBN 80-86285-56-1.</a:t>
            </a:r>
            <a:endParaRPr lang="cs-CZ" sz="2000" i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Anotace: </a:t>
            </a:r>
            <a:r>
              <a:rPr lang="cs-CZ" sz="2000" dirty="0" smtClean="0"/>
              <a:t> </a:t>
            </a:r>
            <a:r>
              <a:rPr lang="cs-CZ" sz="2000" i="1" dirty="0" smtClean="0"/>
              <a:t>výuková prezentace v prvním ročníku studia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Předmět:</a:t>
            </a:r>
            <a:r>
              <a:rPr lang="cs-CZ" sz="2000" dirty="0" smtClean="0"/>
              <a:t> </a:t>
            </a:r>
            <a:r>
              <a:rPr lang="cs-CZ" sz="2000" i="1" dirty="0" smtClean="0"/>
              <a:t>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Ročník: </a:t>
            </a:r>
            <a:r>
              <a:rPr lang="cs-CZ" sz="2000" i="1" dirty="0"/>
              <a:t>I. ročník SŠ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Tematický </a:t>
            </a:r>
            <a:r>
              <a:rPr lang="cs-CZ" sz="2000" b="1" dirty="0"/>
              <a:t>celek</a:t>
            </a:r>
            <a:r>
              <a:rPr lang="cs-CZ" sz="2000" b="1" dirty="0" smtClean="0"/>
              <a:t>: </a:t>
            </a:r>
            <a:r>
              <a:rPr lang="cs-CZ" sz="2000" i="1" dirty="0" smtClean="0"/>
              <a:t>obecná 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Klíčová slova: </a:t>
            </a:r>
            <a:r>
              <a:rPr lang="cs-CZ" sz="2000" i="1" dirty="0" smtClean="0"/>
              <a:t> směs, druhy směsí, roztok, stejnorodá směs, koloidní směs, různorodá směs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Forma:</a:t>
            </a:r>
            <a:r>
              <a:rPr lang="cs-CZ" sz="2000" dirty="0"/>
              <a:t> </a:t>
            </a:r>
            <a:r>
              <a:rPr lang="cs-CZ" sz="2000" i="1" dirty="0" smtClean="0"/>
              <a:t>vysvětlování, pozorování a demonstrace</a:t>
            </a:r>
            <a:r>
              <a:rPr lang="cs-CZ" sz="2000" dirty="0"/>
              <a:t>	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Datum vytvoření: </a:t>
            </a:r>
            <a:r>
              <a:rPr lang="cs-CZ" sz="2000" i="1" dirty="0" smtClean="0"/>
              <a:t>29. 10. </a:t>
            </a:r>
            <a:r>
              <a:rPr lang="cs-CZ" sz="2000" i="1" dirty="0"/>
              <a:t>2012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196753"/>
            <a:ext cx="7772400" cy="1152127"/>
          </a:xfrm>
        </p:spPr>
        <p:txBody>
          <a:bodyPr/>
          <a:lstStyle/>
          <a:p>
            <a:r>
              <a:rPr lang="cs-CZ" sz="4000" dirty="0" smtClean="0">
                <a:solidFill>
                  <a:srgbClr val="C00000"/>
                </a:solidFill>
                <a:latin typeface="Verdana" pitchFamily="34" charset="0"/>
              </a:rPr>
              <a:t>Směsi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16013" y="2348880"/>
            <a:ext cx="7056437" cy="41764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898989"/>
                </a:solidFill>
                <a:latin typeface="Verdana" pitchFamily="34" charset="0"/>
              </a:rPr>
              <a:t>jsou složeny ze dvou nebo více chemicky čistých látek (složek)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898989"/>
                </a:solidFill>
                <a:latin typeface="Verdana" pitchFamily="34" charset="0"/>
              </a:rPr>
              <a:t>Mezi složkami směsi nedochází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898989"/>
                </a:solidFill>
                <a:latin typeface="Verdana" pitchFamily="34" charset="0"/>
              </a:rPr>
              <a:t>k chemickým reakcím, nevznikají ani nezanikají chemické vazby.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600" dirty="0" smtClean="0">
                <a:latin typeface="Verdana" pitchFamily="34" charset="0"/>
              </a:rPr>
              <a:t>Fyzikální vlastnosti směsí a jejich jednotlivých složek jsou odlišné.</a:t>
            </a:r>
            <a:endParaRPr lang="cs-CZ" sz="26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898989"/>
              </a:solidFill>
              <a:latin typeface="Verdan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89898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Třídění směsí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podle velikosti částic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stejnorodé</a:t>
            </a:r>
            <a:r>
              <a:rPr lang="cs-CZ" sz="2400" dirty="0" smtClean="0">
                <a:latin typeface="Verdana" pitchFamily="34" charset="0"/>
              </a:rPr>
              <a:t> směsi (homogenní) = roztoky</a:t>
            </a:r>
          </a:p>
          <a:p>
            <a:pPr marL="630238" indent="-630238" eaLnBrk="1" hangingPunct="1">
              <a:buFont typeface="Wingdings" pitchFamily="2" charset="2"/>
              <a:buNone/>
            </a:pPr>
            <a:r>
              <a:rPr lang="cs-CZ" sz="2400" dirty="0" smtClean="0">
                <a:latin typeface="Verdana" pitchFamily="34" charset="0"/>
              </a:rPr>
              <a:t> 	= obsahují rozptýlené částice menší než 10</a:t>
            </a:r>
            <a:r>
              <a:rPr lang="cs-CZ" sz="2400" baseline="30000" dirty="0" smtClean="0">
                <a:latin typeface="Verdana" pitchFamily="34" charset="0"/>
              </a:rPr>
              <a:t>-9 </a:t>
            </a:r>
            <a:r>
              <a:rPr lang="cs-CZ" sz="2400" dirty="0" smtClean="0">
                <a:latin typeface="Verdana" pitchFamily="34" charset="0"/>
              </a:rPr>
              <a:t>m</a:t>
            </a:r>
          </a:p>
          <a:p>
            <a:pPr eaLnBrk="1" hangingPunct="1">
              <a:buFont typeface="Wingdings" pitchFamily="2" charset="2"/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koloidní</a:t>
            </a:r>
            <a:r>
              <a:rPr lang="cs-CZ" sz="2400" dirty="0" smtClean="0">
                <a:latin typeface="Verdana" pitchFamily="34" charset="0"/>
              </a:rPr>
              <a:t> směsi </a:t>
            </a:r>
          </a:p>
          <a:p>
            <a:pPr marL="630238" indent="-630238" eaLnBrk="1" hangingPunct="1">
              <a:buFont typeface="Wingdings" pitchFamily="2" charset="2"/>
              <a:buNone/>
            </a:pPr>
            <a:r>
              <a:rPr lang="cs-CZ" sz="2400" dirty="0" smtClean="0">
                <a:latin typeface="Verdana" pitchFamily="34" charset="0"/>
              </a:rPr>
              <a:t>	= obsahují rozptýlené částice v rozmezí 10</a:t>
            </a:r>
            <a:r>
              <a:rPr lang="cs-CZ" sz="2400" baseline="30000" dirty="0" smtClean="0">
                <a:latin typeface="Verdana" pitchFamily="34" charset="0"/>
              </a:rPr>
              <a:t>-7 </a:t>
            </a:r>
            <a:r>
              <a:rPr lang="cs-CZ" sz="2400" dirty="0" smtClean="0">
                <a:latin typeface="Verdana" pitchFamily="34" charset="0"/>
              </a:rPr>
              <a:t>m až 10</a:t>
            </a:r>
            <a:r>
              <a:rPr lang="cs-CZ" sz="2400" baseline="30000" dirty="0" smtClean="0">
                <a:latin typeface="Verdana" pitchFamily="34" charset="0"/>
              </a:rPr>
              <a:t>-9 </a:t>
            </a:r>
            <a:r>
              <a:rPr lang="cs-CZ" sz="2400" dirty="0" smtClean="0">
                <a:latin typeface="Verdana" pitchFamily="34" charset="0"/>
              </a:rPr>
              <a:t>m</a:t>
            </a:r>
          </a:p>
          <a:p>
            <a:pPr eaLnBrk="1" hangingPunct="1">
              <a:buFont typeface="Wingdings" pitchFamily="2" charset="2"/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cs-CZ" sz="2400" dirty="0" smtClean="0">
                <a:latin typeface="Verdana" pitchFamily="34" charset="0"/>
              </a:rPr>
              <a:t>   </a:t>
            </a: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různorodé</a:t>
            </a:r>
            <a:r>
              <a:rPr lang="cs-CZ" sz="2400" dirty="0" smtClean="0">
                <a:latin typeface="Verdana" pitchFamily="34" charset="0"/>
              </a:rPr>
              <a:t> směsi (heterogenní)</a:t>
            </a:r>
          </a:p>
          <a:p>
            <a:pPr marL="714375" indent="-714375" eaLnBrk="1" hangingPunct="1">
              <a:buFont typeface="Wingdings" pitchFamily="2" charset="2"/>
              <a:buNone/>
            </a:pPr>
            <a:r>
              <a:rPr lang="cs-CZ" sz="2400" dirty="0" smtClean="0">
                <a:latin typeface="Verdana" pitchFamily="34" charset="0"/>
              </a:rPr>
              <a:t>	= obsahují rozptýlené částice větší než 10</a:t>
            </a:r>
            <a:r>
              <a:rPr lang="cs-CZ" sz="2400" baseline="30000" dirty="0" smtClean="0">
                <a:latin typeface="Verdana" pitchFamily="34" charset="0"/>
              </a:rPr>
              <a:t>-7 </a:t>
            </a:r>
            <a:r>
              <a:rPr lang="cs-CZ" sz="2400" dirty="0" smtClean="0">
                <a:latin typeface="Verdana" pitchFamily="34" charset="0"/>
              </a:rPr>
              <a:t>m</a:t>
            </a:r>
          </a:p>
          <a:p>
            <a:pPr eaLnBrk="1" hangingPunct="1">
              <a:buFont typeface="Wingdings" pitchFamily="2" charset="2"/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různých druhů směsí: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zemina a voda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cukr a voda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olej a voda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ukázky různých druhů směsí používaných </a:t>
            </a:r>
          </a:p>
          <a:p>
            <a:pPr>
              <a:buNone/>
            </a:pPr>
            <a:r>
              <a:rPr lang="cs-CZ" dirty="0" smtClean="0"/>
              <a:t>	v denním životě:  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Třídění stejnorodých směsí - roztoků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824536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pevné</a:t>
            </a:r>
            <a:r>
              <a:rPr lang="cs-CZ" sz="2400" dirty="0" smtClean="0">
                <a:latin typeface="Verdana" pitchFamily="34" charset="0"/>
              </a:rPr>
              <a:t> = jednotlivé atomy (ionty) jedné pevné látky jsou rozptýlené mezi částicemi jiné pevné látky 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= např. sklo, slitiny kovů</a:t>
            </a:r>
          </a:p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kapalné</a:t>
            </a:r>
            <a:r>
              <a:rPr lang="cs-CZ" sz="2400" dirty="0" smtClean="0">
                <a:latin typeface="Verdana" pitchFamily="34" charset="0"/>
              </a:rPr>
              <a:t> = molekuly nebo ionty nízkomolekulárních látek jsou 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	rozptýlené v kapalině  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= např. minerální voda, čaj</a:t>
            </a:r>
          </a:p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plynné </a:t>
            </a:r>
            <a:r>
              <a:rPr lang="cs-CZ" sz="2400" dirty="0" smtClean="0">
                <a:latin typeface="Verdana" pitchFamily="34" charset="0"/>
              </a:rPr>
              <a:t>= molekuly jednoho plynu jsou rozptýlené mezi molekulami jiného plynu 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= např. vzduch, zemní plyn</a:t>
            </a:r>
          </a:p>
        </p:txBody>
      </p:sp>
      <p:pic>
        <p:nvPicPr>
          <p:cNvPr id="1026" name="Picture 2" descr="C:\Ivana\DUM foto\P927009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564904"/>
            <a:ext cx="1498857" cy="183877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364088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Roztok CuSO</a:t>
            </a:r>
            <a:r>
              <a:rPr lang="cs-CZ" baseline="-25000" dirty="0" smtClean="0"/>
              <a:t>4</a:t>
            </a:r>
            <a:r>
              <a:rPr lang="cs-CZ" dirty="0" smtClean="0"/>
              <a:t> . 5H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Třídění koloidních směsí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aerosol</a:t>
            </a:r>
            <a:r>
              <a:rPr lang="cs-CZ" sz="2400" dirty="0" smtClean="0">
                <a:latin typeface="Verdana" pitchFamily="34" charset="0"/>
              </a:rPr>
              <a:t> = směs kapalné nebo pevné látky rozptýlené v látce plynné</a:t>
            </a:r>
          </a:p>
          <a:p>
            <a:pPr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koloidní roztok</a:t>
            </a:r>
            <a:r>
              <a:rPr lang="cs-CZ" sz="2400" dirty="0" smtClean="0">
                <a:latin typeface="Verdana" pitchFamily="34" charset="0"/>
              </a:rPr>
              <a:t> = molekuly organických látek nebo shluky anorganických molekul  rozptýlené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Verdana" pitchFamily="34" charset="0"/>
              </a:rPr>
              <a:t>	v kapalné látce</a:t>
            </a:r>
          </a:p>
          <a:p>
            <a:pPr>
              <a:lnSpc>
                <a:spcPct val="90000"/>
              </a:lnSpc>
            </a:pPr>
            <a:endParaRPr lang="cs-CZ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emulze </a:t>
            </a:r>
            <a:r>
              <a:rPr lang="cs-CZ" sz="2400" dirty="0" smtClean="0">
                <a:latin typeface="Verdana" pitchFamily="34" charset="0"/>
              </a:rPr>
              <a:t>= směs kapalných látek vzájemně nerozpustných, kapičky jedné kapaliny rozptýlené v jiné </a:t>
            </a:r>
          </a:p>
          <a:p>
            <a:pPr>
              <a:lnSpc>
                <a:spcPct val="90000"/>
              </a:lnSpc>
            </a:pPr>
            <a:endParaRPr lang="cs-CZ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 gel </a:t>
            </a:r>
            <a:r>
              <a:rPr lang="cs-CZ" sz="2400" dirty="0" smtClean="0">
                <a:latin typeface="Verdana" pitchFamily="34" charset="0"/>
              </a:rPr>
              <a:t>= bubliny plynu rozptýlené v pevné látce 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endParaRPr lang="cs-CZ" sz="2400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692150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cs-CZ" sz="4400">
              <a:solidFill>
                <a:schemeClr val="tx2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27088" y="1557338"/>
            <a:ext cx="77057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itchFamily="34" charset="0"/>
              </a:rPr>
              <a:t>Třídění různorodých směsí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suspenze</a:t>
            </a:r>
            <a:r>
              <a:rPr lang="cs-CZ" sz="2400" dirty="0" smtClean="0">
                <a:latin typeface="Verdana" pitchFamily="34" charset="0"/>
              </a:rPr>
              <a:t> = směs pevné a kapalné látky, částečky pevné látky rozptýlené v kapalné látce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= např. písek ve vodě, lepidla, barvy</a:t>
            </a:r>
          </a:p>
          <a:p>
            <a:pPr eaLnBrk="1" hangingPunct="1"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/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pěna</a:t>
            </a:r>
            <a:r>
              <a:rPr lang="cs-CZ" sz="2400" dirty="0" smtClean="0">
                <a:latin typeface="Verdana" pitchFamily="34" charset="0"/>
              </a:rPr>
              <a:t> = směs plynné látky rozptýlené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 v kapalné látce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= např. šlehačka, hasící pěny</a:t>
            </a:r>
          </a:p>
          <a:p>
            <a:pPr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  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inkluze</a:t>
            </a:r>
            <a:r>
              <a:rPr lang="cs-CZ" sz="2400" dirty="0" smtClean="0">
                <a:latin typeface="Verdana" pitchFamily="34" charset="0"/>
              </a:rPr>
              <a:t> = směs plynné látky rozptýlené v pevné</a:t>
            </a:r>
          </a:p>
          <a:p>
            <a:pPr>
              <a:buNone/>
            </a:pPr>
            <a:r>
              <a:rPr lang="cs-CZ" sz="2400" dirty="0" smtClean="0">
                <a:latin typeface="Verdana" pitchFamily="34" charset="0"/>
              </a:rPr>
              <a:t>   = např. polystyren, pemza</a:t>
            </a:r>
            <a:endParaRPr lang="cs-CZ" sz="24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C:\Ivana\DUM foto\P930016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204864"/>
            <a:ext cx="1224136" cy="25721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660232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Šlehačka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54360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Koloidní směsi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itchFamily="34" charset="0"/>
              </a:rPr>
              <a:t>aerosol</a:t>
            </a:r>
            <a:r>
              <a:rPr lang="cs-CZ" sz="2400" dirty="0" smtClean="0">
                <a:latin typeface="Verdana" pitchFamily="34" charset="0"/>
              </a:rPr>
              <a:t> = směs kapalné nebo pevné látky rozptýlené v látce plynné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Verdana" pitchFamily="34" charset="0"/>
              </a:rPr>
              <a:t>mlha </a:t>
            </a:r>
            <a:r>
              <a:rPr lang="cs-CZ" sz="2400" dirty="0" smtClean="0">
                <a:latin typeface="Verdana" pitchFamily="34" charset="0"/>
              </a:rPr>
              <a:t>= kapičky kapaliny rozptýlené v plynu</a:t>
            </a:r>
          </a:p>
          <a:p>
            <a:pPr eaLnBrk="1" hangingPunct="1"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Verdana" pitchFamily="34" charset="0"/>
              </a:rPr>
              <a:t>dým</a:t>
            </a:r>
            <a:r>
              <a:rPr lang="cs-CZ" sz="2400" dirty="0" smtClean="0">
                <a:latin typeface="Verdana" pitchFamily="34" charset="0"/>
              </a:rPr>
              <a:t> = částečky pevné látky rozptýlené v plynu</a:t>
            </a:r>
          </a:p>
          <a:p>
            <a:pPr marL="357188" indent="-357188" eaLnBrk="1" hangingPunct="1">
              <a:buNone/>
            </a:pPr>
            <a:r>
              <a:rPr lang="cs-CZ" sz="2400" dirty="0" smtClean="0">
                <a:latin typeface="Verdana" pitchFamily="34" charset="0"/>
              </a:rPr>
              <a:t> 	= vzniká při hoření pevných látek, při rozprašování laku na vlasy, osvěžovače vzduchu</a:t>
            </a:r>
          </a:p>
          <a:p>
            <a:pPr eaLnBrk="1" hangingPunct="1">
              <a:buNone/>
            </a:pPr>
            <a:endParaRPr lang="cs-CZ" sz="2400" dirty="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Verdana" pitchFamily="34" charset="0"/>
              </a:rPr>
              <a:t>kouř</a:t>
            </a:r>
            <a:r>
              <a:rPr lang="cs-CZ" sz="2400" dirty="0" smtClean="0">
                <a:latin typeface="Verdana" pitchFamily="34" charset="0"/>
              </a:rPr>
              <a:t> = kapičky kapaliny a částečky pevné látky rozptýlené v plynu</a:t>
            </a:r>
          </a:p>
          <a:p>
            <a:pPr eaLnBrk="1" hangingPunct="1">
              <a:buNone/>
            </a:pPr>
            <a:endParaRPr lang="cs-CZ" sz="24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Verdana" pitchFamily="34" charset="0"/>
              </a:rPr>
              <a:t>uměle vyrobené aerosoly používané v lékařství, 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  <a:latin typeface="Verdana" pitchFamily="34" charset="0"/>
              </a:rPr>
              <a:t>	v kosmetice, k hubení plevelů, ...</a:t>
            </a:r>
            <a:endParaRPr lang="cs-CZ" sz="24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396</Words>
  <Application>Microsoft Office PowerPoint</Application>
  <PresentationFormat>Předvádění na obrazovce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Směsi</vt:lpstr>
      <vt:lpstr>Třídění směsí </vt:lpstr>
      <vt:lpstr>Pokusy</vt:lpstr>
      <vt:lpstr>Třídění stejnorodých směsí - roztoků</vt:lpstr>
      <vt:lpstr>Třídění koloidních směsí</vt:lpstr>
      <vt:lpstr>Třídění různorodých směsí</vt:lpstr>
      <vt:lpstr>Koloidní směsi</vt:lpstr>
      <vt:lpstr>Koloidní směsi</vt:lpstr>
      <vt:lpstr>Koloidní směsi</vt:lpstr>
      <vt:lpstr>Seznam obrázků: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Zdenek Topfer</cp:lastModifiedBy>
  <cp:revision>134</cp:revision>
  <dcterms:created xsi:type="dcterms:W3CDTF">2012-09-09T15:49:48Z</dcterms:created>
  <dcterms:modified xsi:type="dcterms:W3CDTF">2012-10-29T17:23:36Z</dcterms:modified>
</cp:coreProperties>
</file>