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handoutMasterIdLst>
    <p:handoutMasterId r:id="rId26"/>
  </p:handoutMasterIdLst>
  <p:sldIdLst>
    <p:sldId id="277" r:id="rId2"/>
    <p:sldId id="278" r:id="rId3"/>
    <p:sldId id="279" r:id="rId4"/>
    <p:sldId id="294" r:id="rId5"/>
    <p:sldId id="281" r:id="rId6"/>
    <p:sldId id="280" r:id="rId7"/>
    <p:sldId id="282" r:id="rId8"/>
    <p:sldId id="284" r:id="rId9"/>
    <p:sldId id="285" r:id="rId10"/>
    <p:sldId id="283" r:id="rId11"/>
    <p:sldId id="295" r:id="rId12"/>
    <p:sldId id="286" r:id="rId13"/>
    <p:sldId id="288" r:id="rId14"/>
    <p:sldId id="289" r:id="rId15"/>
    <p:sldId id="290" r:id="rId16"/>
    <p:sldId id="291" r:id="rId17"/>
    <p:sldId id="292" r:id="rId18"/>
    <p:sldId id="296" r:id="rId19"/>
    <p:sldId id="293" r:id="rId20"/>
    <p:sldId id="297" r:id="rId21"/>
    <p:sldId id="271" r:id="rId22"/>
    <p:sldId id="270" r:id="rId23"/>
    <p:sldId id="287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515C6CB-8C8E-414D-8106-E9975CC40DFF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3790F6A-BE17-4AE8-91D1-54B292C39C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295C95E-015C-4337-812B-98EF6898BF2D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03A517B-8AE1-4713-96A1-C454185A0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1462-C2B7-4A61-970B-E0388549365B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057C-0C2A-45B7-8824-4C7B44404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7803-DC84-4A28-A2BE-FA49E206A188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1EF1-425D-4370-B480-8D4EA6BBCE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80DB-3336-4F18-9E9A-B7DFBFC22128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4587-C3C3-4E3A-9D6F-D45689BDC7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A8EA-F71E-4118-89C2-2F05665C78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D39B-CCA2-4373-BFAC-70128067006C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2396-9820-4F8D-8B44-555FC4FB38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C943-8196-46DE-A2E8-1D90369E2D45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7FC7-E6A4-42F5-9223-8E6AC8B7BF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95E1-AC55-4874-BC98-E651A88C47E8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C7A1-548E-49ED-835C-A16BD4C86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5B67-F860-4B16-830A-6734751DF62B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E74D-30EA-4EC1-8C2E-9407DEC9C2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3150-CF21-4152-AB6E-42B47BC0C01F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340B-45A2-4EDD-8E01-2DA8C20F6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6D77-FB01-450C-816D-9AB4B34214B6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AFA1-EAA5-48CF-BC98-F2568B1B43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7BD9-D073-4D2B-9099-A6077C2B69A4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5C6-E802-4CC4-B90A-4A157EC553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782A-D808-4037-B631-033742F5FF5E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1170-3DB0-4F1A-9781-C1A6ABB98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6D479-06AC-4A8B-8E4D-D756FE6187EC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EF1921-093D-43AA-8C1E-3D07BA3BD3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b="1" dirty="0">
              <a:ea typeface="Calibri" pitchFamily="34" charset="0"/>
              <a:cs typeface="Arial" charset="0"/>
            </a:endParaRPr>
          </a:p>
          <a:p>
            <a:pPr algn="ctr"/>
            <a:r>
              <a:rPr lang="cs-CZ" b="1" dirty="0">
                <a:ea typeface="Calibri" pitchFamily="34" charset="0"/>
                <a:cs typeface="Arial" charset="0"/>
              </a:rPr>
              <a:t> </a:t>
            </a:r>
            <a:r>
              <a:rPr lang="cs-CZ" b="1" dirty="0" smtClean="0">
                <a:ea typeface="Calibri" pitchFamily="34" charset="0"/>
                <a:cs typeface="Arial" charset="0"/>
              </a:rPr>
              <a:t>Látky, jejich třídění a vlastnosti</a:t>
            </a: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r>
              <a:rPr lang="cs-CZ" dirty="0">
                <a:solidFill>
                  <a:srgbClr val="000000"/>
                </a:solidFill>
              </a:rPr>
              <a:t>PaedDr. Ivana </a:t>
            </a:r>
            <a:r>
              <a:rPr lang="cs-CZ" dirty="0" err="1">
                <a:solidFill>
                  <a:srgbClr val="000000"/>
                </a:solidFill>
              </a:rPr>
              <a:t>Töpferová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r>
              <a:rPr lang="cs-CZ" dirty="0">
                <a:solidFill>
                  <a:srgbClr val="000000"/>
                </a:solidFill>
              </a:rPr>
              <a:t>Střední průmyslová škola, Mladá Boleslav, Havlíčkova 456</a:t>
            </a:r>
          </a:p>
          <a:p>
            <a:pPr algn="ctr"/>
            <a:r>
              <a:rPr lang="cs-CZ" dirty="0">
                <a:solidFill>
                  <a:srgbClr val="000000"/>
                </a:solidFill>
              </a:rPr>
              <a:t>CZ.1.07/1.5.00/34.0861</a:t>
            </a:r>
          </a:p>
          <a:p>
            <a:pPr algn="ctr"/>
            <a:r>
              <a:rPr lang="cs-CZ" dirty="0">
                <a:solidFill>
                  <a:srgbClr val="000000"/>
                </a:solidFill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Chemické látky </a:t>
            </a:r>
            <a:r>
              <a:rPr lang="cs-CZ" sz="4000" dirty="0" smtClean="0">
                <a:latin typeface="Verdana" pitchFamily="34" charset="0"/>
              </a:rPr>
              <a:t>v </a:t>
            </a:r>
            <a:r>
              <a:rPr lang="cs-CZ" sz="4000" dirty="0" smtClean="0">
                <a:latin typeface="Verdana" pitchFamily="34" charset="0"/>
              </a:rPr>
              <a:t>EU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>
                <a:latin typeface="Verdana" pitchFamily="34" charset="0"/>
              </a:rPr>
              <a:t>Evropská unie </a:t>
            </a:r>
            <a:endParaRPr lang="cs-CZ" sz="2400" b="1" dirty="0" smtClean="0">
              <a:latin typeface="Verdana" pitchFamily="34" charset="0"/>
            </a:endParaRPr>
          </a:p>
          <a:p>
            <a:pPr marL="355600" indent="-355600"/>
            <a:r>
              <a:rPr lang="cs-CZ" sz="2400" dirty="0" smtClean="0">
                <a:latin typeface="Verdana" pitchFamily="34" charset="0"/>
              </a:rPr>
              <a:t>zavedla  </a:t>
            </a:r>
            <a:r>
              <a:rPr lang="cs-CZ" sz="2400" dirty="0" smtClean="0">
                <a:latin typeface="Verdana" pitchFamily="34" charset="0"/>
              </a:rPr>
              <a:t>systém pro registraci, hodnocení, </a:t>
            </a:r>
            <a:endParaRPr lang="cs-CZ" sz="2400" dirty="0" smtClean="0">
              <a:latin typeface="Verdana" pitchFamily="34" charset="0"/>
            </a:endParaRPr>
          </a:p>
          <a:p>
            <a:pPr marL="355600" indent="-355600">
              <a:buNone/>
            </a:pPr>
            <a:r>
              <a:rPr lang="cs-CZ" sz="2400" dirty="0" smtClean="0">
                <a:latin typeface="Verdana" pitchFamily="34" charset="0"/>
              </a:rPr>
              <a:t>	povolování </a:t>
            </a:r>
            <a:r>
              <a:rPr lang="cs-CZ" sz="2400" dirty="0" smtClean="0">
                <a:latin typeface="Verdana" pitchFamily="34" charset="0"/>
              </a:rPr>
              <a:t>a omezování chemických látek (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REACH = </a:t>
            </a:r>
            <a:r>
              <a:rPr lang="cs-CZ" sz="2400" b="1" dirty="0" smtClean="0">
                <a:solidFill>
                  <a:srgbClr val="FF0000"/>
                </a:solidFill>
                <a:latin typeface="Verdana" pitchFamily="34" charset="0"/>
              </a:rPr>
              <a:t>r</a:t>
            </a:r>
            <a:r>
              <a:rPr lang="cs-CZ" sz="2400" dirty="0" smtClean="0">
                <a:latin typeface="Verdana" pitchFamily="34" charset="0"/>
              </a:rPr>
              <a:t>egistrace, </a:t>
            </a:r>
            <a:r>
              <a:rPr lang="cs-CZ" sz="2400" b="1" dirty="0" smtClean="0">
                <a:solidFill>
                  <a:srgbClr val="FF0000"/>
                </a:solidFill>
                <a:latin typeface="Verdana" pitchFamily="34" charset="0"/>
              </a:rPr>
              <a:t>e</a:t>
            </a:r>
            <a:r>
              <a:rPr lang="cs-CZ" sz="2400" dirty="0" smtClean="0">
                <a:latin typeface="Verdana" pitchFamily="34" charset="0"/>
              </a:rPr>
              <a:t>valuace,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cs-CZ" sz="2400" dirty="0" smtClean="0">
                <a:latin typeface="Verdana" pitchFamily="34" charset="0"/>
              </a:rPr>
              <a:t>utorizace </a:t>
            </a:r>
            <a:r>
              <a:rPr lang="cs-CZ" sz="2400" b="1" dirty="0" smtClean="0">
                <a:solidFill>
                  <a:srgbClr val="FF0000"/>
                </a:solidFill>
                <a:latin typeface="Verdana" pitchFamily="34" charset="0"/>
              </a:rPr>
              <a:t>ch</a:t>
            </a:r>
            <a:r>
              <a:rPr lang="cs-CZ" sz="2400" dirty="0" smtClean="0">
                <a:latin typeface="Verdana" pitchFamily="34" charset="0"/>
              </a:rPr>
              <a:t>emických látek) </a:t>
            </a:r>
            <a:endParaRPr lang="cs-CZ" sz="2400" dirty="0" smtClean="0">
              <a:latin typeface="Verdana" pitchFamily="34" charset="0"/>
            </a:endParaRPr>
          </a:p>
          <a:p>
            <a:pPr marL="355600" indent="-355600">
              <a:buNone/>
            </a:pPr>
            <a:endParaRPr lang="cs-CZ" sz="2400" dirty="0" smtClean="0">
              <a:latin typeface="Verdana" pitchFamily="34" charset="0"/>
            </a:endParaRPr>
          </a:p>
          <a:p>
            <a:r>
              <a:rPr lang="cs-CZ" sz="2400" dirty="0" smtClean="0">
                <a:latin typeface="Verdana" pitchFamily="34" charset="0"/>
              </a:rPr>
              <a:t>zřídila </a:t>
            </a:r>
            <a:r>
              <a:rPr lang="cs-CZ" sz="2400" dirty="0" smtClean="0">
                <a:latin typeface="Verdana" pitchFamily="34" charset="0"/>
              </a:rPr>
              <a:t>Evropskou agenturu pro chemické látky (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ECHA</a:t>
            </a:r>
            <a:r>
              <a:rPr lang="cs-CZ" sz="2400" dirty="0" smtClean="0">
                <a:latin typeface="Verdana" pitchFamily="34" charset="0"/>
              </a:rPr>
              <a:t>)         </a:t>
            </a: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        </a:t>
            </a:r>
            <a:endParaRPr lang="cs-CZ" sz="2400" dirty="0" smtClean="0">
              <a:latin typeface="Verdana" pitchFamily="34" charset="0"/>
            </a:endParaRPr>
          </a:p>
          <a:p>
            <a:r>
              <a:rPr lang="cs-CZ" sz="2400" dirty="0" smtClean="0">
                <a:latin typeface="Verdana" pitchFamily="34" charset="0"/>
              </a:rPr>
              <a:t>zavedla </a:t>
            </a:r>
            <a:r>
              <a:rPr lang="cs-CZ" sz="2400" dirty="0" smtClean="0">
                <a:latin typeface="Verdana" pitchFamily="34" charset="0"/>
              </a:rPr>
              <a:t>nařízení 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CLP </a:t>
            </a:r>
            <a:r>
              <a:rPr lang="cs-CZ" sz="2400" dirty="0" smtClean="0">
                <a:latin typeface="Verdana" pitchFamily="34" charset="0"/>
              </a:rPr>
              <a:t>(</a:t>
            </a:r>
            <a:r>
              <a:rPr lang="cs-CZ" sz="2400" b="1" dirty="0" err="1" smtClean="0">
                <a:solidFill>
                  <a:srgbClr val="FF0000"/>
                </a:solidFill>
                <a:latin typeface="Verdana" pitchFamily="34" charset="0"/>
              </a:rPr>
              <a:t>c</a:t>
            </a:r>
            <a:r>
              <a:rPr lang="cs-CZ" sz="2400" dirty="0" err="1" smtClean="0">
                <a:latin typeface="Verdana" pitchFamily="34" charset="0"/>
              </a:rPr>
              <a:t>lassification</a:t>
            </a:r>
            <a:r>
              <a:rPr lang="cs-CZ" sz="2000" dirty="0" smtClean="0">
                <a:latin typeface="Verdana" pitchFamily="34" charset="0"/>
              </a:rPr>
              <a:t>,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Verdana" pitchFamily="34" charset="0"/>
              </a:rPr>
              <a:t>l</a:t>
            </a:r>
            <a:r>
              <a:rPr lang="cs-CZ" sz="2400" dirty="0" err="1" smtClean="0">
                <a:latin typeface="Verdana" pitchFamily="34" charset="0"/>
              </a:rPr>
              <a:t>abelling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err="1" smtClean="0">
                <a:latin typeface="Verdana" pitchFamily="34" charset="0"/>
              </a:rPr>
              <a:t>and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Verdana" pitchFamily="34" charset="0"/>
              </a:rPr>
              <a:t>p</a:t>
            </a:r>
            <a:r>
              <a:rPr lang="cs-CZ" sz="2400" dirty="0" err="1" smtClean="0">
                <a:latin typeface="Verdana" pitchFamily="34" charset="0"/>
              </a:rPr>
              <a:t>ackaging</a:t>
            </a:r>
            <a:r>
              <a:rPr lang="cs-CZ" sz="2400" dirty="0" smtClean="0">
                <a:latin typeface="Verdana" pitchFamily="34" charset="0"/>
              </a:rPr>
              <a:t>) o klasifikaci, označování a balení chemických látek a směsí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</a:t>
            </a:r>
            <a:endParaRPr lang="cs-CZ" sz="2400" dirty="0" smtClean="0"/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GHS</a:t>
            </a:r>
            <a:endParaRPr lang="cs-CZ" sz="4000" dirty="0" smtClean="0">
              <a:latin typeface="Verdana" pitchFamily="34" charset="0"/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Nařízení CLP zavádí </a:t>
            </a:r>
            <a:r>
              <a:rPr lang="cs-CZ" sz="2400" dirty="0" smtClean="0">
                <a:latin typeface="Verdana" pitchFamily="34" charset="0"/>
              </a:rPr>
              <a:t>nový systém pro klasifikaci a označování chemických látek na území EU, </a:t>
            </a:r>
            <a:r>
              <a:rPr lang="cs-CZ" sz="2400" dirty="0" smtClean="0">
                <a:latin typeface="Verdana" pitchFamily="34" charset="0"/>
              </a:rPr>
              <a:t>které se zakládá na </a:t>
            </a:r>
            <a:r>
              <a:rPr lang="cs-CZ" sz="2400" dirty="0" smtClean="0">
                <a:latin typeface="Verdana" pitchFamily="34" charset="0"/>
              </a:rPr>
              <a:t>všeobecném harmonizovaném systému = 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Globálně harmonizovaný systém klasifikace a označování chemikálií </a:t>
            </a:r>
            <a:r>
              <a:rPr lang="cs-CZ" sz="2400" dirty="0" smtClean="0">
                <a:latin typeface="Verdana" pitchFamily="34" charset="0"/>
              </a:rPr>
              <a:t>(</a:t>
            </a:r>
            <a:r>
              <a:rPr lang="cs-CZ" sz="2400" dirty="0" smtClean="0">
                <a:latin typeface="Verdana" pitchFamily="34" charset="0"/>
              </a:rPr>
              <a:t>GHS - </a:t>
            </a:r>
            <a:r>
              <a:rPr lang="cs-CZ" sz="2400" dirty="0" err="1" smtClean="0">
                <a:latin typeface="Verdana" pitchFamily="34" charset="0"/>
              </a:rPr>
              <a:t>Globally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err="1" smtClean="0">
                <a:latin typeface="Verdana" pitchFamily="34" charset="0"/>
              </a:rPr>
              <a:t>Harmonized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err="1" smtClean="0">
                <a:latin typeface="Verdana" pitchFamily="34" charset="0"/>
              </a:rPr>
              <a:t>System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err="1" smtClean="0">
                <a:latin typeface="Verdana" pitchFamily="34" charset="0"/>
              </a:rPr>
              <a:t>of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err="1" smtClean="0">
                <a:latin typeface="Verdana" pitchFamily="34" charset="0"/>
              </a:rPr>
              <a:t>Classification</a:t>
            </a:r>
            <a:r>
              <a:rPr lang="cs-CZ" sz="2400" dirty="0" smtClean="0">
                <a:latin typeface="Verdana" pitchFamily="34" charset="0"/>
              </a:rPr>
              <a:t>, </a:t>
            </a:r>
            <a:r>
              <a:rPr lang="cs-CZ" sz="2400" dirty="0" err="1" smtClean="0">
                <a:latin typeface="Verdana" pitchFamily="34" charset="0"/>
              </a:rPr>
              <a:t>Labelling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err="1" smtClean="0">
                <a:latin typeface="Verdana" pitchFamily="34" charset="0"/>
              </a:rPr>
              <a:t>and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err="1" smtClean="0">
                <a:latin typeface="Verdana" pitchFamily="34" charset="0"/>
              </a:rPr>
              <a:t>Packaging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err="1" smtClean="0">
                <a:latin typeface="Verdana" pitchFamily="34" charset="0"/>
              </a:rPr>
              <a:t>of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err="1" smtClean="0">
                <a:latin typeface="Verdana" pitchFamily="34" charset="0"/>
              </a:rPr>
              <a:t>Chemicals</a:t>
            </a:r>
            <a:r>
              <a:rPr lang="cs-CZ" sz="2400" dirty="0" smtClean="0">
                <a:latin typeface="Verdana" pitchFamily="34" charset="0"/>
              </a:rPr>
              <a:t>).</a:t>
            </a: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GHS </a:t>
            </a:r>
            <a:r>
              <a:rPr lang="cs-CZ" sz="2400" dirty="0" smtClean="0">
                <a:latin typeface="Verdana" pitchFamily="34" charset="0"/>
              </a:rPr>
              <a:t>je systém </a:t>
            </a:r>
            <a:r>
              <a:rPr lang="cs-CZ" sz="2400" dirty="0" smtClean="0">
                <a:latin typeface="Verdana" pitchFamily="34" charset="0"/>
              </a:rPr>
              <a:t>OSN pro </a:t>
            </a:r>
            <a:r>
              <a:rPr lang="cs-CZ" sz="2400" dirty="0" smtClean="0">
                <a:latin typeface="Verdana" pitchFamily="34" charset="0"/>
              </a:rPr>
              <a:t>identifikaci </a:t>
            </a:r>
            <a:r>
              <a:rPr lang="cs-CZ" sz="2400" dirty="0" smtClean="0">
                <a:latin typeface="Verdana" pitchFamily="34" charset="0"/>
              </a:rPr>
              <a:t>nebezpečných chemikálií a pro informování uživatelů </a:t>
            </a: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o </a:t>
            </a:r>
            <a:r>
              <a:rPr lang="cs-CZ" sz="2400" dirty="0" smtClean="0">
                <a:latin typeface="Verdana" pitchFamily="34" charset="0"/>
              </a:rPr>
              <a:t>nebezpečích prostřednictvím symbolů, </a:t>
            </a:r>
            <a:r>
              <a:rPr lang="cs-CZ" sz="2400" dirty="0" smtClean="0">
                <a:latin typeface="Verdana" pitchFamily="34" charset="0"/>
              </a:rPr>
              <a:t>vět </a:t>
            </a:r>
            <a:r>
              <a:rPr lang="cs-CZ" sz="2400" dirty="0" smtClean="0">
                <a:latin typeface="Verdana" pitchFamily="34" charset="0"/>
              </a:rPr>
              <a:t>na  štítcích obalů a prostřednictvím bezpečnostních </a:t>
            </a:r>
            <a:r>
              <a:rPr lang="cs-CZ" sz="2400" dirty="0" smtClean="0">
                <a:latin typeface="Verdana" pitchFamily="34" charset="0"/>
              </a:rPr>
              <a:t>listů.</a:t>
            </a: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/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GHS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H-věty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= Hazard </a:t>
            </a:r>
            <a:r>
              <a:rPr lang="cs-CZ" sz="2400" dirty="0" err="1" smtClean="0">
                <a:latin typeface="Verdana" pitchFamily="34" charset="0"/>
              </a:rPr>
              <a:t>Statements</a:t>
            </a:r>
            <a:r>
              <a:rPr lang="cs-CZ" sz="2400" dirty="0" smtClean="0">
                <a:latin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= </a:t>
            </a:r>
            <a:r>
              <a:rPr lang="cs-CZ" sz="2400" dirty="0" smtClean="0">
                <a:latin typeface="Verdana" pitchFamily="34" charset="0"/>
              </a:rPr>
              <a:t>standardní věty o nebezpečnosti dané chemické látky nebo směsi </a:t>
            </a: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P-věty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= </a:t>
            </a:r>
            <a:r>
              <a:rPr lang="cs-CZ" sz="2400" dirty="0" err="1" smtClean="0">
                <a:latin typeface="Verdana" pitchFamily="34" charset="0"/>
              </a:rPr>
              <a:t>Precautionary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err="1" smtClean="0">
                <a:latin typeface="Verdana" pitchFamily="34" charset="0"/>
              </a:rPr>
              <a:t>Statements</a:t>
            </a: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= </a:t>
            </a:r>
            <a:r>
              <a:rPr lang="cs-CZ" sz="2400" dirty="0" smtClean="0">
                <a:latin typeface="Verdana" pitchFamily="34" charset="0"/>
              </a:rPr>
              <a:t>standardizované pokyny pro bezpečné zacházení s chemickými látkami a jejich </a:t>
            </a:r>
            <a:r>
              <a:rPr lang="cs-CZ" sz="2400" dirty="0" smtClean="0">
                <a:latin typeface="Verdana" pitchFamily="34" charset="0"/>
              </a:rPr>
              <a:t>směsmi</a:t>
            </a: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GHS platí od 1.12.2010 pro látky a od 1.6.2015 pro směsi.</a:t>
            </a: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/>
            </a:r>
            <a:br>
              <a:rPr lang="cs-CZ" sz="2400" dirty="0" smtClean="0">
                <a:latin typeface="Verdana" pitchFamily="34" charset="0"/>
              </a:rPr>
            </a:br>
            <a:endParaRPr lang="cs-CZ" sz="2400" dirty="0" smtClean="0">
              <a:latin typeface="Verdana" pitchFamily="34" charset="0"/>
            </a:endParaRPr>
          </a:p>
          <a:p>
            <a:pPr>
              <a:buFontTx/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Ivana\DUM foto\PA16003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041"/>
            <a:ext cx="9144000" cy="702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Ivana\DUM foto\PA16002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872208" cy="4299053"/>
          </a:xfrm>
          <a:prstGeom prst="rect">
            <a:avLst/>
          </a:prstGeom>
          <a:noFill/>
        </p:spPr>
      </p:pic>
      <p:pic>
        <p:nvPicPr>
          <p:cNvPr id="6146" name="Picture 2" descr="C:\Ivana\DUM foto\P930024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3798332" cy="5834586"/>
          </a:xfrm>
          <a:prstGeom prst="rect">
            <a:avLst/>
          </a:prstGeom>
          <a:noFill/>
        </p:spPr>
      </p:pic>
      <p:pic>
        <p:nvPicPr>
          <p:cNvPr id="6147" name="Picture 3" descr="C:\Ivana\DUM foto\P930025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28800"/>
            <a:ext cx="3086136" cy="499067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907704" y="332656"/>
            <a:ext cx="300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9, 10, 11 Ilustrační foto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První pomoc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Verdana" pitchFamily="34" charset="0"/>
              </a:rPr>
              <a:t>1/ Poleptání pokožky kyselinami nebo roztoky hydroxidů</a:t>
            </a: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Postižená místa omývejte co nejrychleji proudem čisté vody. Potom proveďte neutralizaci. Poleptání kyselinou neutralizujte 3% roztokem </a:t>
            </a:r>
            <a:r>
              <a:rPr lang="cs-CZ" sz="2400" dirty="0" err="1" smtClean="0">
                <a:latin typeface="Verdana" pitchFamily="34" charset="0"/>
              </a:rPr>
              <a:t>hydrogenuhličitanu</a:t>
            </a:r>
            <a:r>
              <a:rPr lang="cs-CZ" sz="2400" dirty="0" smtClean="0">
                <a:latin typeface="Verdana" pitchFamily="34" charset="0"/>
              </a:rPr>
              <a:t> sodného nebo mýdlovou vodou. Poleptání roztokem hydroxidu (nebo amoniaku) neutralizujte 3% roztokem kyseliny octové  nebo citronové.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První pomoc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dirty="0" smtClean="0">
                <a:latin typeface="Verdana" pitchFamily="34" charset="0"/>
              </a:rPr>
              <a:t>2/ Poleptání očí</a:t>
            </a: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Postižené oko co nejrychleji vypláchněte proudem čisté vody a potom neutralizujte. Poleptání kyselinou neutralizujte 1% roztokem boraxu    (</a:t>
            </a:r>
            <a:r>
              <a:rPr lang="cs-CZ" sz="2400" dirty="0" err="1" smtClean="0">
                <a:latin typeface="Verdana" pitchFamily="34" charset="0"/>
              </a:rPr>
              <a:t>tetraboritanu</a:t>
            </a:r>
            <a:r>
              <a:rPr lang="cs-CZ" sz="2400" dirty="0" smtClean="0">
                <a:latin typeface="Verdana" pitchFamily="34" charset="0"/>
              </a:rPr>
              <a:t> sodného). Poleptání roztokem hydroxidu neutralizujte 1% roztokem kyseliny borité. Zvláště nebezpečné je zasažení oka roztokem amoniaku. Při jakémkoli poranění oka vyhledejte ošetření u odborného lékaře.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První pomoc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Verdana" pitchFamily="34" charset="0"/>
              </a:rPr>
              <a:t>3/ Polknutí žíravin</a:t>
            </a: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</a:t>
            </a:r>
            <a:r>
              <a:rPr lang="cs-CZ" sz="2400" dirty="0" smtClean="0">
                <a:latin typeface="Verdana" pitchFamily="34" charset="0"/>
              </a:rPr>
              <a:t>Nikdy </a:t>
            </a:r>
            <a:r>
              <a:rPr lang="cs-CZ" sz="2400" dirty="0" smtClean="0">
                <a:latin typeface="Verdana" pitchFamily="34" charset="0"/>
              </a:rPr>
              <a:t>nevyvolávejte zvracení. V případě, že dojde k polknutí roztoku hydroxidu, pijte pozvolna 0,2% roztok kyseliny octové. Je-li polknut roztok kyseliny, pijte suspenzi oxidu hořečnatého (popř. oxidu hlinitého) ve vodě. Vyhledejte lékařské ošetření.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První pomoc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Verdana" pitchFamily="34" charset="0"/>
              </a:rPr>
              <a:t>4</a:t>
            </a:r>
            <a:r>
              <a:rPr lang="cs-CZ" sz="2400" b="1" dirty="0" smtClean="0">
                <a:latin typeface="Verdana" pitchFamily="34" charset="0"/>
              </a:rPr>
              <a:t>/ Pořezání, mechanická poranění</a:t>
            </a: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</a:t>
            </a:r>
            <a:r>
              <a:rPr lang="cs-CZ" sz="2400" dirty="0" smtClean="0">
                <a:latin typeface="Verdana" pitchFamily="34" charset="0"/>
              </a:rPr>
              <a:t>Větší </a:t>
            </a:r>
            <a:r>
              <a:rPr lang="cs-CZ" sz="2400" dirty="0" smtClean="0">
                <a:latin typeface="Verdana" pitchFamily="34" charset="0"/>
              </a:rPr>
              <a:t>rány nevymývejte, pouze přiložte sterilní obvaz. Snažte se zastavit krvácení a dopravit k lékaři. Menší poranění vymyjte a  desinfikujte (čistým lihem, peroxidem vodíku, jodovou tinkturou). Překryjte sterilním obvazem (náplastí).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První pomoc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Verdana" pitchFamily="34" charset="0"/>
              </a:rPr>
              <a:t>5/ Popáleniny</a:t>
            </a: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</a:t>
            </a:r>
            <a:r>
              <a:rPr lang="cs-CZ" sz="2400" dirty="0" smtClean="0">
                <a:latin typeface="Verdana" pitchFamily="34" charset="0"/>
              </a:rPr>
              <a:t>I</a:t>
            </a:r>
            <a:r>
              <a:rPr lang="cs-CZ" sz="2400" dirty="0" smtClean="0">
                <a:latin typeface="Verdana" pitchFamily="34" charset="0"/>
              </a:rPr>
              <a:t>. stupně (zarudlá bolestivá pokožka) - chlaďte tekoucí vodou.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</a:t>
            </a:r>
            <a:r>
              <a:rPr lang="cs-CZ" sz="2400" dirty="0" smtClean="0">
                <a:latin typeface="Verdana" pitchFamily="34" charset="0"/>
              </a:rPr>
              <a:t>II</a:t>
            </a:r>
            <a:r>
              <a:rPr lang="cs-CZ" sz="2400" dirty="0" smtClean="0">
                <a:latin typeface="Verdana" pitchFamily="34" charset="0"/>
              </a:rPr>
              <a:t>. stupně (puchýře, silně bolestivé) - chlaďte čistou tekoucí vodou, překryjte sterilním obvazem a vyhledejte lékaře.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</a:t>
            </a:r>
            <a:r>
              <a:rPr lang="cs-CZ" sz="2400" dirty="0" smtClean="0">
                <a:latin typeface="Verdana" pitchFamily="34" charset="0"/>
              </a:rPr>
              <a:t>III</a:t>
            </a:r>
            <a:r>
              <a:rPr lang="cs-CZ" sz="2400" dirty="0" smtClean="0">
                <a:latin typeface="Verdana" pitchFamily="34" charset="0"/>
              </a:rPr>
              <a:t>. stupně (přiškvařená, bledá až šedivá kůže) -pouze překryjte sterilním obvazem a urychleně vyhledejte lékaře.</a:t>
            </a:r>
          </a:p>
          <a:p>
            <a:pPr>
              <a:buNone/>
            </a:pPr>
            <a:endParaRPr lang="cs-CZ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050"/>
            <a:ext cx="7161213" cy="3578225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Anotace: </a:t>
            </a:r>
            <a:r>
              <a:rPr lang="cs-CZ" sz="2000" dirty="0" smtClean="0"/>
              <a:t> </a:t>
            </a:r>
            <a:r>
              <a:rPr lang="cs-CZ" sz="2000" i="1" dirty="0" smtClean="0"/>
              <a:t>výuková prezentace v prvním ročníku studia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Předmět:</a:t>
            </a:r>
            <a:r>
              <a:rPr lang="cs-CZ" sz="2000" dirty="0" smtClean="0"/>
              <a:t> </a:t>
            </a:r>
            <a:r>
              <a:rPr lang="cs-CZ" sz="2000" i="1" dirty="0" smtClean="0"/>
              <a:t>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Ročník: </a:t>
            </a:r>
            <a:r>
              <a:rPr lang="cs-CZ" sz="2000" i="1" dirty="0"/>
              <a:t>I. ročník SŠ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Tematický </a:t>
            </a:r>
            <a:r>
              <a:rPr lang="cs-CZ" sz="2000" b="1" dirty="0"/>
              <a:t>celek</a:t>
            </a:r>
            <a:r>
              <a:rPr lang="cs-CZ" sz="2000" b="1" dirty="0" smtClean="0"/>
              <a:t>: </a:t>
            </a:r>
            <a:r>
              <a:rPr lang="cs-CZ" sz="2000" i="1" dirty="0" smtClean="0"/>
              <a:t>obecná 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Klíčová slova: </a:t>
            </a:r>
            <a:r>
              <a:rPr lang="cs-CZ" sz="2000" i="1" dirty="0" smtClean="0"/>
              <a:t>látka, vlastnosti látek, GHS,  prvek, sloučenina, chemicky čistá látka, směs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Forma:</a:t>
            </a:r>
            <a:r>
              <a:rPr lang="cs-CZ" sz="2000" dirty="0"/>
              <a:t> </a:t>
            </a:r>
            <a:r>
              <a:rPr lang="cs-CZ" sz="2000" i="1" dirty="0" smtClean="0"/>
              <a:t>výklad, pozorování </a:t>
            </a:r>
            <a:r>
              <a:rPr lang="cs-CZ" sz="2000" dirty="0"/>
              <a:t>	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Datum vytvoření: </a:t>
            </a:r>
            <a:r>
              <a:rPr lang="cs-CZ" sz="2000" i="1" dirty="0" smtClean="0"/>
              <a:t>29. 10. </a:t>
            </a:r>
            <a:r>
              <a:rPr lang="cs-CZ" sz="2000" i="1" dirty="0"/>
              <a:t>2012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První pomoc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Verdana" pitchFamily="34" charset="0"/>
              </a:rPr>
              <a:t>6</a:t>
            </a:r>
            <a:r>
              <a:rPr lang="cs-CZ" sz="2400" b="1" dirty="0" smtClean="0">
                <a:latin typeface="Verdana" pitchFamily="34" charset="0"/>
              </a:rPr>
              <a:t>/ Nadýchání parami jedovatých nebo zdraví škodlivých plynů </a:t>
            </a:r>
            <a:r>
              <a:rPr lang="cs-CZ" sz="2400" dirty="0" smtClean="0">
                <a:latin typeface="Verdana" pitchFamily="34" charset="0"/>
              </a:rPr>
              <a:t>(oxid siřičitý, chlor, amoniak, svítiplyn, zemní plyn, </a:t>
            </a:r>
            <a:r>
              <a:rPr lang="cs-CZ" sz="2400" dirty="0" err="1" smtClean="0">
                <a:latin typeface="Verdana" pitchFamily="34" charset="0"/>
              </a:rPr>
              <a:t>sulfan</a:t>
            </a:r>
            <a:r>
              <a:rPr lang="cs-CZ" sz="2400" dirty="0" smtClean="0">
                <a:latin typeface="Verdana" pitchFamily="34" charset="0"/>
              </a:rPr>
              <a:t>,…)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Postiženého vyveďte nebo vyneste na čerstvý vzduch, ponechte ho v klidu,  případně mu poskytněte umělé dýchání, přivolejte lékaře.</a:t>
            </a:r>
          </a:p>
          <a:p>
            <a:pPr>
              <a:buNone/>
            </a:pPr>
            <a:endParaRPr lang="cs-CZ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000" dirty="0" smtClean="0">
                <a:latin typeface="Verdana" pitchFamily="34" charset="0"/>
              </a:rPr>
              <a:t>Obr. 1 až 11  foto: Ivana </a:t>
            </a:r>
            <a:r>
              <a:rPr lang="cs-CZ" sz="2000" dirty="0" err="1" smtClean="0">
                <a:latin typeface="Verdana" pitchFamily="34" charset="0"/>
              </a:rPr>
              <a:t>Töpferová</a:t>
            </a:r>
            <a:endParaRPr lang="cs-CZ" sz="20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20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MACH, J., PLUCKOVÁ, I., ŠIBOR, 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r>
              <a:rPr lang="cs-CZ" sz="2000" dirty="0" smtClean="0">
                <a:latin typeface="Verdana" pitchFamily="34" charset="0"/>
              </a:rPr>
              <a:t>ŠKODA, J., DOULÍK, P. </a:t>
            </a:r>
            <a:r>
              <a:rPr lang="cs-CZ" sz="2000" i="1" dirty="0" smtClean="0">
                <a:latin typeface="Verdana" pitchFamily="34" charset="0"/>
              </a:rPr>
              <a:t>Chemie 8 učebnice pro základní školy a víceletá gymnázia. Plzeň: </a:t>
            </a:r>
            <a:r>
              <a:rPr lang="cs-CZ" sz="2000" i="1" dirty="0" err="1" smtClean="0">
                <a:latin typeface="Verdana" pitchFamily="34" charset="0"/>
              </a:rPr>
              <a:t>Fraus</a:t>
            </a:r>
            <a:r>
              <a:rPr lang="cs-CZ" sz="2000" i="1" dirty="0" smtClean="0">
                <a:latin typeface="Verdana" pitchFamily="34" charset="0"/>
              </a:rPr>
              <a:t>, 1.vydání, 2006. ISBN 80-7238-442-2.</a:t>
            </a:r>
          </a:p>
          <a:p>
            <a:r>
              <a:rPr lang="cs-CZ" sz="2000" i="1" dirty="0" smtClean="0">
                <a:latin typeface="Verdana" pitchFamily="34" charset="0"/>
              </a:rPr>
              <a:t>Katalog 2012-2013, Učební pomůcky CONATEX.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Verdana" pitchFamily="34" charset="0"/>
              </a:rPr>
              <a:t>Globálně harmonizovaný systém klasifikace a označování chemikálií. In: </a:t>
            </a:r>
            <a:r>
              <a:rPr lang="cs-CZ" sz="2000" i="1" dirty="0" smtClean="0">
                <a:latin typeface="Verdana" pitchFamily="34" charset="0"/>
              </a:rPr>
              <a:t>WIKIPEDIE – otevřená encyklopedie [online]. Aktualizováno 24. 9. 2012 </a:t>
            </a:r>
            <a:r>
              <a:rPr lang="pl-PL" sz="2000" dirty="0" smtClean="0">
                <a:latin typeface="Verdana" pitchFamily="34" charset="0"/>
              </a:rPr>
              <a:t>[vid.21.10.2012].</a:t>
            </a:r>
          </a:p>
          <a:p>
            <a:pPr>
              <a:buNone/>
            </a:pPr>
            <a:r>
              <a:rPr lang="pl-PL" sz="2000" dirty="0" smtClean="0">
                <a:latin typeface="Verdana" pitchFamily="34" charset="0"/>
              </a:rPr>
              <a:t>    Dostupné z: http://cs.wikipedia.org/wiki/Glob%C3%A1ln%C4%9B_harmonizovan%C3%BD_syst%C3%A9m_klasifikace_a_ozna%C4%8Dov%C3%A1n%C3%AD_chemik%C3%A1li%C3%AD</a:t>
            </a:r>
          </a:p>
          <a:p>
            <a:endParaRPr lang="pl-PL" sz="2000" dirty="0" smtClean="0">
              <a:latin typeface="Verdana" pitchFamily="34" charset="0"/>
            </a:endParaRPr>
          </a:p>
          <a:p>
            <a:pPr>
              <a:buNone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Použité zdroje: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H-věty. In: </a:t>
            </a:r>
            <a:r>
              <a:rPr lang="cs-CZ" sz="2000" i="1" dirty="0" smtClean="0">
                <a:latin typeface="Verdana" pitchFamily="34" charset="0"/>
              </a:rPr>
              <a:t>WIKIPEDIE – otevřená encyklopedie [online]. Aktualizováno 14. 6. 2012 </a:t>
            </a:r>
            <a:r>
              <a:rPr lang="pl-PL" sz="2000" dirty="0" smtClean="0">
                <a:latin typeface="Verdana" pitchFamily="34" charset="0"/>
              </a:rPr>
              <a:t>[vid.21.10.2012].</a:t>
            </a:r>
          </a:p>
          <a:p>
            <a:pPr>
              <a:buNone/>
            </a:pPr>
            <a:r>
              <a:rPr lang="pl-PL" sz="2000" dirty="0" smtClean="0">
                <a:latin typeface="Verdana" pitchFamily="34" charset="0"/>
              </a:rPr>
              <a:t>    Dostupné z: http://cs.wikipedia.org/wiki/H-v%C4%9Bty</a:t>
            </a:r>
            <a:endParaRPr lang="cs-CZ" sz="2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P-věty</a:t>
            </a:r>
            <a:r>
              <a:rPr lang="cs-CZ" sz="2000" dirty="0" smtClean="0">
                <a:latin typeface="Verdana" pitchFamily="34" charset="0"/>
              </a:rPr>
              <a:t>. In: </a:t>
            </a:r>
            <a:r>
              <a:rPr lang="cs-CZ" sz="2000" i="1" dirty="0" smtClean="0">
                <a:latin typeface="Verdana" pitchFamily="34" charset="0"/>
              </a:rPr>
              <a:t>WIKIPEDIE – otevřená encyklopedie [online]. Aktualizováno 27. 5. 2012 </a:t>
            </a:r>
            <a:r>
              <a:rPr lang="pl-PL" sz="2000" dirty="0" smtClean="0">
                <a:latin typeface="Verdana" pitchFamily="34" charset="0"/>
              </a:rPr>
              <a:t>[vid.21.10.2012].</a:t>
            </a:r>
          </a:p>
          <a:p>
            <a:pPr>
              <a:buNone/>
            </a:pPr>
            <a:r>
              <a:rPr lang="pl-PL" sz="2000" dirty="0" smtClean="0">
                <a:latin typeface="Verdana" pitchFamily="34" charset="0"/>
              </a:rPr>
              <a:t>    Dostupné z: http://cs.wikipedia.org/wiki/P-v%C4%9Bty</a:t>
            </a:r>
          </a:p>
          <a:p>
            <a:pPr marL="355600" indent="-355600"/>
            <a:r>
              <a:rPr lang="pl-PL" sz="2000" dirty="0" smtClean="0">
                <a:latin typeface="Verdana" pitchFamily="34" charset="0"/>
              </a:rPr>
              <a:t>CLP. In: Státní zdravotní ústav. </a:t>
            </a:r>
            <a:r>
              <a:rPr lang="cs-CZ" sz="2000" dirty="0" smtClean="0">
                <a:latin typeface="Verdana" pitchFamily="34" charset="0"/>
              </a:rPr>
              <a:t>2. září 2010 | MUDr. Zdeňka Trávníčková, CSc. </a:t>
            </a:r>
            <a:r>
              <a:rPr lang="cs-CZ" sz="2000" i="1" dirty="0" smtClean="0">
                <a:latin typeface="Verdana" pitchFamily="34" charset="0"/>
              </a:rPr>
              <a:t>[online]. </a:t>
            </a:r>
            <a:r>
              <a:rPr lang="pl-PL" sz="2000" dirty="0" smtClean="0">
                <a:latin typeface="Verdana" pitchFamily="34" charset="0"/>
              </a:rPr>
              <a:t>[vid.21.10.2012].</a:t>
            </a:r>
            <a:endParaRPr lang="cs-CZ" sz="2000" dirty="0" smtClean="0">
              <a:latin typeface="Verdana" pitchFamily="34" charset="0"/>
            </a:endParaRPr>
          </a:p>
          <a:p>
            <a:pPr marL="355600" indent="-355600">
              <a:buNone/>
            </a:pPr>
            <a:r>
              <a:rPr lang="pl-PL" sz="2000" dirty="0" smtClean="0">
                <a:latin typeface="Verdana" pitchFamily="34" charset="0"/>
              </a:rPr>
              <a:t>    Dostupné z: http://www.szu.cz/tema/pracovni-prostredi/navrh-narizeni-ghs-o-klasifikaci-a-oznacovani-latek-a-smesi-1</a:t>
            </a:r>
          </a:p>
          <a:p>
            <a:pPr marL="355600" indent="-355600"/>
            <a:r>
              <a:rPr lang="pl-PL" sz="2000" dirty="0" smtClean="0">
                <a:latin typeface="Verdana" pitchFamily="34" charset="0"/>
              </a:rPr>
              <a:t>REACH. </a:t>
            </a:r>
            <a:r>
              <a:rPr lang="cs-CZ" sz="2000" i="1" dirty="0" smtClean="0">
                <a:latin typeface="Verdana" pitchFamily="34" charset="0"/>
              </a:rPr>
              <a:t>[online]. </a:t>
            </a:r>
            <a:r>
              <a:rPr lang="pl-PL" sz="2000" dirty="0" smtClean="0">
                <a:latin typeface="Verdana" pitchFamily="34" charset="0"/>
              </a:rPr>
              <a:t>[vid.21.10.2012]. </a:t>
            </a:r>
          </a:p>
          <a:p>
            <a:pPr marL="355600" indent="-355600">
              <a:buNone/>
            </a:pPr>
            <a:r>
              <a:rPr lang="pl-PL" sz="2000" dirty="0" smtClean="0">
                <a:latin typeface="Verdana" pitchFamily="34" charset="0"/>
              </a:rPr>
              <a:t>    Dostupné z:http://www.reach.cz</a:t>
            </a:r>
          </a:p>
          <a:p>
            <a:pPr marL="355600" indent="-355600"/>
            <a:r>
              <a:rPr lang="cs-CZ" sz="2000" dirty="0" smtClean="0">
                <a:latin typeface="Verdana" pitchFamily="34" charset="0"/>
              </a:rPr>
              <a:t>Laboratorní řád a zásady bezpečnosti práce a první pomoci, SPŠ Mladá Boleslav, 3.9.2007</a:t>
            </a:r>
          </a:p>
          <a:p>
            <a:pPr marL="355600" indent="-355600">
              <a:buNone/>
            </a:pPr>
            <a:endParaRPr lang="pl-PL" sz="2000" dirty="0" smtClean="0">
              <a:latin typeface="Verdana" pitchFamily="34" charset="0"/>
            </a:endParaRPr>
          </a:p>
          <a:p>
            <a:pPr marL="355600" indent="-355600">
              <a:buNone/>
            </a:pPr>
            <a:endParaRPr lang="pl-PL" sz="2000" dirty="0" smtClean="0">
              <a:latin typeface="Verdana" pitchFamily="34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993775"/>
          </a:xfrm>
        </p:spPr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Formy hmoty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látka </a:t>
            </a:r>
            <a:r>
              <a:rPr lang="cs-CZ" sz="2400" dirty="0" smtClean="0">
                <a:latin typeface="Verdana" pitchFamily="34" charset="0"/>
              </a:rPr>
              <a:t>= skládá se z částic (atomů, molekul, iontů), které mají určité charakteristické vlastnosti: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	skupenství, rozpustnost, hustota, schopnost vést elektrický proud, schopnost přeměňovat se 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	</a:t>
            </a:r>
            <a:r>
              <a:rPr lang="cs-CZ" sz="2400" dirty="0" smtClean="0">
                <a:latin typeface="Verdana" pitchFamily="34" charset="0"/>
              </a:rPr>
              <a:t>v látky jiné, barva ...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pole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= uveďte druhy: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                           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55776" y="4869160"/>
            <a:ext cx="598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Verdana" pitchFamily="34" charset="0"/>
              </a:rPr>
              <a:t>gravitační, magnetické, elektrické, ...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993775"/>
          </a:xfrm>
        </p:spPr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Tělesa</a:t>
            </a:r>
            <a:endParaRPr lang="cs-CZ" sz="4000" dirty="0" smtClean="0">
              <a:latin typeface="Verdana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pPr marL="82550" indent="-82550">
              <a:buFontTx/>
              <a:buNone/>
            </a:pPr>
            <a:r>
              <a:rPr lang="cs-CZ" sz="2400" dirty="0" smtClean="0"/>
              <a:t> </a:t>
            </a:r>
            <a:r>
              <a:rPr lang="cs-CZ" sz="2400" dirty="0" smtClean="0"/>
              <a:t>T</a:t>
            </a:r>
            <a:r>
              <a:rPr lang="cs-CZ" sz="2400" dirty="0" smtClean="0">
                <a:latin typeface="Verdana" pitchFamily="34" charset="0"/>
              </a:rPr>
              <a:t>ělesa </a:t>
            </a:r>
            <a:r>
              <a:rPr lang="cs-CZ" sz="2400" dirty="0" smtClean="0">
                <a:latin typeface="Verdana" pitchFamily="34" charset="0"/>
              </a:rPr>
              <a:t>(předměty kolem nás) </a:t>
            </a:r>
            <a:r>
              <a:rPr lang="cs-CZ" sz="2400" dirty="0" smtClean="0">
                <a:latin typeface="Verdana" pitchFamily="34" charset="0"/>
              </a:rPr>
              <a:t>jsou složena </a:t>
            </a:r>
            <a:r>
              <a:rPr lang="cs-CZ" sz="2400" dirty="0" smtClean="0">
                <a:latin typeface="Verdana" pitchFamily="34" charset="0"/>
              </a:rPr>
              <a:t>nebo vyrobena z </a:t>
            </a:r>
            <a:r>
              <a:rPr lang="cs-CZ" sz="2400" dirty="0" smtClean="0">
                <a:latin typeface="Verdana" pitchFamily="34" charset="0"/>
              </a:rPr>
              <a:t>látek.</a:t>
            </a:r>
            <a:endParaRPr lang="cs-CZ" sz="2400" dirty="0" smtClean="0">
              <a:latin typeface="Verdana" pitchFamily="34" charset="0"/>
            </a:endParaRPr>
          </a:p>
          <a:p>
            <a:pPr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 </a:t>
            </a:r>
            <a:endParaRPr lang="cs-CZ" sz="2400" dirty="0" smtClean="0">
              <a:latin typeface="Verdana" pitchFamily="34" charset="0"/>
            </a:endParaRPr>
          </a:p>
          <a:p>
            <a:pPr marL="0" indent="0"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Uveďte </a:t>
            </a:r>
            <a:r>
              <a:rPr lang="cs-CZ" sz="2400" dirty="0" smtClean="0">
                <a:latin typeface="Verdana" pitchFamily="34" charset="0"/>
              </a:rPr>
              <a:t>příklady těles a látek, ze kterých se skládají:</a:t>
            </a:r>
          </a:p>
          <a:p>
            <a:pPr>
              <a:buFontTx/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FontTx/>
              <a:buNone/>
            </a:pPr>
            <a:endParaRPr lang="cs-CZ" sz="2400" dirty="0" smtClean="0">
              <a:solidFill>
                <a:schemeClr val="hlink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cs-CZ" sz="2400" dirty="0" smtClean="0">
              <a:solidFill>
                <a:schemeClr val="hlink"/>
              </a:solidFill>
              <a:latin typeface="Verdana" pitchFamily="34" charset="0"/>
            </a:endParaRPr>
          </a:p>
        </p:txBody>
      </p:sp>
      <p:graphicFrame>
        <p:nvGraphicFramePr>
          <p:cNvPr id="4147" name="Group 51"/>
          <p:cNvGraphicFramePr>
            <a:graphicFrameLocks noGrp="1"/>
          </p:cNvGraphicFramePr>
          <p:nvPr/>
        </p:nvGraphicFramePr>
        <p:xfrm>
          <a:off x="827584" y="4149080"/>
          <a:ext cx="7416800" cy="914400"/>
        </p:xfrm>
        <a:graphic>
          <a:graphicData uri="http://schemas.openxmlformats.org/drawingml/2006/table">
            <a:tbl>
              <a:tblPr/>
              <a:tblGrid>
                <a:gridCol w="1236662"/>
                <a:gridCol w="1139825"/>
                <a:gridCol w="1223963"/>
                <a:gridCol w="1295400"/>
                <a:gridCol w="1223962"/>
                <a:gridCol w="1296988"/>
              </a:tblGrid>
              <a:tr h="227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těleso: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talíř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židle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látka: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voda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ocel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sklo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Vlastnosti látek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kvalitativní</a:t>
            </a:r>
            <a:r>
              <a:rPr lang="cs-CZ" sz="2400" dirty="0" smtClean="0">
                <a:latin typeface="Verdana" pitchFamily="34" charset="0"/>
              </a:rPr>
              <a:t> - uveďte příklady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kvantitativní</a:t>
            </a:r>
            <a:r>
              <a:rPr lang="cs-CZ" sz="2400" dirty="0" smtClean="0">
                <a:latin typeface="Verdana" pitchFamily="34" charset="0"/>
              </a:rPr>
              <a:t> - uveďte příklady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03648" y="2204864"/>
            <a:ext cx="2016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kvalitativní</a:t>
            </a:r>
          </a:p>
          <a:p>
            <a:r>
              <a:rPr lang="cs-CZ" sz="2400" dirty="0" smtClean="0">
                <a:latin typeface="Verdana" pitchFamily="34" charset="0"/>
              </a:rPr>
              <a:t>skupenství</a:t>
            </a:r>
          </a:p>
          <a:p>
            <a:r>
              <a:rPr lang="cs-CZ" sz="2400" dirty="0" smtClean="0">
                <a:latin typeface="Verdana" pitchFamily="34" charset="0"/>
              </a:rPr>
              <a:t>barva</a:t>
            </a:r>
          </a:p>
          <a:p>
            <a:r>
              <a:rPr lang="cs-CZ" sz="2400" dirty="0" smtClean="0">
                <a:latin typeface="Verdana" pitchFamily="34" charset="0"/>
              </a:rPr>
              <a:t>lesk</a:t>
            </a:r>
          </a:p>
          <a:p>
            <a:r>
              <a:rPr lang="cs-CZ" sz="2400" dirty="0" smtClean="0">
                <a:latin typeface="Verdana" pitchFamily="34" charset="0"/>
              </a:rPr>
              <a:t>zrnitost</a:t>
            </a:r>
          </a:p>
          <a:p>
            <a:r>
              <a:rPr lang="cs-CZ" sz="2400" dirty="0" smtClean="0">
                <a:latin typeface="Verdana" pitchFamily="34" charset="0"/>
              </a:rPr>
              <a:t>vůně</a:t>
            </a:r>
          </a:p>
          <a:p>
            <a:r>
              <a:rPr lang="cs-CZ" sz="2400" dirty="0" smtClean="0">
                <a:latin typeface="Verdana" pitchFamily="34" charset="0"/>
              </a:rPr>
              <a:t>zápach</a:t>
            </a:r>
          </a:p>
          <a:p>
            <a:r>
              <a:rPr lang="cs-CZ" sz="2400" dirty="0" smtClean="0">
                <a:latin typeface="Verdana" pitchFamily="34" charset="0"/>
              </a:rPr>
              <a:t>rozpustnost</a:t>
            </a:r>
          </a:p>
          <a:p>
            <a:r>
              <a:rPr lang="cs-CZ" sz="2400" dirty="0" smtClean="0">
                <a:latin typeface="Verdana" pitchFamily="34" charset="0"/>
              </a:rPr>
              <a:t>vedení el. proudu ...</a:t>
            </a:r>
            <a:endParaRPr lang="cs-CZ" sz="2400" dirty="0">
              <a:latin typeface="Verdan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95936" y="2204864"/>
            <a:ext cx="3168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kvantitativní</a:t>
            </a:r>
          </a:p>
          <a:p>
            <a:r>
              <a:rPr lang="cs-CZ" sz="2400" dirty="0" smtClean="0">
                <a:latin typeface="Verdana" pitchFamily="34" charset="0"/>
              </a:rPr>
              <a:t>teplota tání</a:t>
            </a:r>
          </a:p>
          <a:p>
            <a:r>
              <a:rPr lang="cs-CZ" sz="2400" dirty="0" smtClean="0">
                <a:latin typeface="Verdana" pitchFamily="34" charset="0"/>
              </a:rPr>
              <a:t>teplota varu</a:t>
            </a:r>
          </a:p>
          <a:p>
            <a:r>
              <a:rPr lang="cs-CZ" sz="2400" dirty="0" smtClean="0">
                <a:latin typeface="Verdana" pitchFamily="34" charset="0"/>
              </a:rPr>
              <a:t>hustota</a:t>
            </a:r>
          </a:p>
          <a:p>
            <a:r>
              <a:rPr lang="cs-CZ" sz="2400" dirty="0" smtClean="0">
                <a:latin typeface="Verdana" pitchFamily="34" charset="0"/>
              </a:rPr>
              <a:t>tvrdost</a:t>
            </a:r>
          </a:p>
          <a:p>
            <a:r>
              <a:rPr lang="cs-CZ" sz="2400" dirty="0" smtClean="0">
                <a:latin typeface="Verdana" pitchFamily="34" charset="0"/>
              </a:rPr>
              <a:t>tepelná vodivost ...</a:t>
            </a:r>
            <a:endParaRPr lang="cs-CZ" sz="2400" dirty="0">
              <a:latin typeface="Verdan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594928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Vyhledejte v matematických, fyzikálních a chemických tabulkách některé kvantitativní vlastnosti HNO</a:t>
            </a:r>
            <a:r>
              <a:rPr lang="cs-CZ" sz="2000" baseline="-25000" dirty="0" smtClean="0">
                <a:latin typeface="Verdana" pitchFamily="34" charset="0"/>
              </a:rPr>
              <a:t>3</a:t>
            </a:r>
            <a:r>
              <a:rPr lang="cs-CZ" sz="2000" dirty="0" smtClean="0">
                <a:latin typeface="Verdana" pitchFamily="34" charset="0"/>
              </a:rPr>
              <a:t> a </a:t>
            </a:r>
            <a:r>
              <a:rPr lang="cs-CZ" sz="2000" dirty="0" err="1" smtClean="0">
                <a:latin typeface="Verdana" pitchFamily="34" charset="0"/>
              </a:rPr>
              <a:t>Fe</a:t>
            </a:r>
            <a:r>
              <a:rPr lang="cs-CZ" sz="2000" dirty="0" smtClean="0">
                <a:latin typeface="Verdana" pitchFamily="34" charset="0"/>
              </a:rPr>
              <a:t>. </a:t>
            </a:r>
            <a:endParaRPr lang="cs-CZ" sz="2000" dirty="0">
              <a:latin typeface="Verdana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331640" y="2132856"/>
            <a:ext cx="2088232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851920" y="2132856"/>
            <a:ext cx="3168352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Zjišťování vlastností látek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328"/>
          </a:xfrm>
        </p:spPr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pozorováním</a:t>
            </a:r>
            <a:r>
              <a:rPr lang="cs-CZ" sz="2400" dirty="0" smtClean="0">
                <a:latin typeface="Verdana" pitchFamily="34" charset="0"/>
              </a:rPr>
              <a:t> = pomocí smyslů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měřením</a:t>
            </a:r>
            <a:r>
              <a:rPr lang="cs-CZ" sz="2400" dirty="0" smtClean="0">
                <a:latin typeface="Verdana" pitchFamily="34" charset="0"/>
              </a:rPr>
              <a:t> = pomocí měřících přístrojů a měřidel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pokusy</a:t>
            </a:r>
            <a:r>
              <a:rPr lang="cs-CZ" sz="2400" dirty="0" smtClean="0">
                <a:latin typeface="Verdana" pitchFamily="34" charset="0"/>
              </a:rPr>
              <a:t> = pomocí opakovatelného cílevědomého zjišťování vlastností látek a jejich chování</a:t>
            </a:r>
          </a:p>
        </p:txBody>
      </p:sp>
      <p:pic>
        <p:nvPicPr>
          <p:cNvPr id="2050" name="Picture 2" descr="C:\Ivana\DUM foto\PA16001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61048"/>
            <a:ext cx="2777025" cy="2371262"/>
          </a:xfrm>
          <a:prstGeom prst="rect">
            <a:avLst/>
          </a:prstGeom>
          <a:noFill/>
        </p:spPr>
      </p:pic>
      <p:pic>
        <p:nvPicPr>
          <p:cNvPr id="2051" name="Picture 3" descr="C:\Ivana\DUM foto\PA16003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1953868" cy="3168352"/>
          </a:xfrm>
          <a:prstGeom prst="rect">
            <a:avLst/>
          </a:prstGeom>
          <a:noFill/>
        </p:spPr>
      </p:pic>
      <p:pic>
        <p:nvPicPr>
          <p:cNvPr id="2053" name="Picture 5" descr="C:\Ivana\DUM foto\P927010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84984"/>
            <a:ext cx="1368152" cy="338752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563888" y="6309320"/>
            <a:ext cx="277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1, 2, 3 Ilustrační foto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Rozdělení látek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podle původu: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latin typeface="Verdana" pitchFamily="34" charset="0"/>
              </a:rPr>
              <a:t>přírodní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latin typeface="Verdana" pitchFamily="34" charset="0"/>
              </a:rPr>
              <a:t>vyrobené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latin typeface="Verdana" pitchFamily="34" charset="0"/>
              </a:rPr>
              <a:t>odpady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podle skupenství: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latin typeface="Verdana" pitchFamily="34" charset="0"/>
              </a:rPr>
              <a:t>pevné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latin typeface="Verdana" pitchFamily="34" charset="0"/>
              </a:rPr>
              <a:t>kapalné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latin typeface="Verdana" pitchFamily="34" charset="0"/>
              </a:rPr>
              <a:t>plynné</a:t>
            </a:r>
          </a:p>
        </p:txBody>
      </p:sp>
      <p:pic>
        <p:nvPicPr>
          <p:cNvPr id="1026" name="Picture 2" descr="C:\Ivana\DUM foto\P930020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77073"/>
            <a:ext cx="2232248" cy="2178238"/>
          </a:xfrm>
          <a:prstGeom prst="rect">
            <a:avLst/>
          </a:prstGeom>
          <a:noFill/>
        </p:spPr>
      </p:pic>
      <p:pic>
        <p:nvPicPr>
          <p:cNvPr id="1027" name="Picture 3" descr="C:\Ivana\DUM foto\P930016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784309" cy="208823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940152" y="36450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 Vyrobené látky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95936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 Odpady</a:t>
            </a: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56792"/>
            <a:ext cx="278373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059832" y="36450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 Přírodní látky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itchFamily="34" charset="0"/>
              </a:rPr>
              <a:t>Třídění látek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38600" cy="525621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chemicky čisté látky</a:t>
            </a:r>
            <a:r>
              <a:rPr lang="cs-CZ" sz="2400" dirty="0" smtClean="0">
                <a:latin typeface="Verdana" pitchFamily="34" charset="0"/>
              </a:rPr>
              <a:t> 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	(chemická individua) = stálé přesně definované složení a charakteristické vlastnosti</a:t>
            </a:r>
          </a:p>
          <a:p>
            <a:pPr eaLnBrk="1" hangingPunct="1">
              <a:buFontTx/>
              <a:buNone/>
            </a:pPr>
            <a:endParaRPr lang="cs-CZ" sz="24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chemické</a:t>
            </a:r>
            <a:r>
              <a:rPr lang="cs-CZ" sz="2400" dirty="0" smtClean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cs-CZ" sz="2400" b="1" dirty="0" smtClean="0">
                <a:solidFill>
                  <a:srgbClr val="7030A0"/>
                </a:solidFill>
                <a:latin typeface="Verdana" pitchFamily="34" charset="0"/>
              </a:rPr>
              <a:t>prvky</a:t>
            </a:r>
          </a:p>
          <a:p>
            <a:pPr eaLnBrk="1" hangingPunct="1"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chemické </a:t>
            </a:r>
            <a:r>
              <a:rPr lang="cs-CZ" sz="2400" b="1" dirty="0" smtClean="0">
                <a:solidFill>
                  <a:srgbClr val="7030A0"/>
                </a:solidFill>
                <a:latin typeface="Verdana" pitchFamily="34" charset="0"/>
              </a:rPr>
              <a:t>sloučeniny</a:t>
            </a:r>
            <a:r>
              <a:rPr lang="cs-CZ" sz="2400" dirty="0" smtClean="0">
                <a:latin typeface="Verdana" pitchFamily="34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                      </a:t>
            </a:r>
          </a:p>
          <a:p>
            <a:pPr eaLnBrk="1" hangingPunct="1"/>
            <a:endParaRPr lang="cs-CZ" sz="2800" dirty="0" smtClean="0"/>
          </a:p>
          <a:p>
            <a:pPr eaLnBrk="1" hangingPunct="1"/>
            <a:endParaRPr lang="cs-CZ" sz="2800" dirty="0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směsi</a:t>
            </a:r>
            <a:r>
              <a:rPr lang="cs-CZ" sz="2400" dirty="0" smtClean="0">
                <a:latin typeface="Verdana" pitchFamily="34" charset="0"/>
              </a:rPr>
              <a:t> 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	= tvoří </a:t>
            </a:r>
            <a:r>
              <a:rPr lang="cs-CZ" sz="2400" dirty="0" smtClean="0">
                <a:latin typeface="Verdana" pitchFamily="34" charset="0"/>
              </a:rPr>
              <a:t>je dvě nebo </a:t>
            </a:r>
            <a:r>
              <a:rPr lang="cs-CZ" sz="2400" dirty="0" smtClean="0">
                <a:latin typeface="Verdana" pitchFamily="34" charset="0"/>
              </a:rPr>
              <a:t>více chemicky čistých látek, které mají různé složení a vlastnosti</a:t>
            </a:r>
          </a:p>
          <a:p>
            <a:pPr eaLnBrk="1" hangingPunct="1"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   </a:t>
            </a:r>
            <a:r>
              <a:rPr lang="cs-CZ" sz="2400" dirty="0" smtClean="0">
                <a:latin typeface="Verdana" pitchFamily="34" charset="0"/>
              </a:rPr>
              <a:t>= výsledek </a:t>
            </a:r>
            <a:r>
              <a:rPr lang="cs-CZ" sz="2400" dirty="0" smtClean="0">
                <a:latin typeface="Verdana" pitchFamily="34" charset="0"/>
              </a:rPr>
              <a:t>mechanického smíchání, mezi jednotlivými látkami (složkami) nedochází  k chemickým reakcím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itchFamily="34" charset="0"/>
              </a:rPr>
              <a:t>Prvky a sloučeniny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229600" cy="5544616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7030A0"/>
                </a:solidFill>
                <a:latin typeface="Verdana" pitchFamily="34" charset="0"/>
              </a:rPr>
              <a:t>prvek</a:t>
            </a:r>
            <a:r>
              <a:rPr lang="cs-CZ" sz="2400" dirty="0" smtClean="0">
                <a:latin typeface="Verdana" pitchFamily="34" charset="0"/>
              </a:rPr>
              <a:t> = chemicky čistá látka složená z atomů se stejným protonovým číslem (např. </a:t>
            </a:r>
            <a:r>
              <a:rPr lang="cs-CZ" sz="2400" dirty="0" err="1" smtClean="0">
                <a:latin typeface="Verdana" pitchFamily="34" charset="0"/>
              </a:rPr>
              <a:t>Fe</a:t>
            </a:r>
            <a:r>
              <a:rPr lang="cs-CZ" sz="2400" dirty="0" smtClean="0">
                <a:latin typeface="Verdana" pitchFamily="34" charset="0"/>
              </a:rPr>
              <a:t>, H</a:t>
            </a:r>
            <a:r>
              <a:rPr lang="cs-CZ" sz="2400" baseline="-25000" dirty="0" smtClean="0">
                <a:latin typeface="Verdana" pitchFamily="34" charset="0"/>
              </a:rPr>
              <a:t>2</a:t>
            </a:r>
            <a:r>
              <a:rPr lang="cs-CZ" sz="2400" dirty="0" smtClean="0">
                <a:latin typeface="Verdana" pitchFamily="34" charset="0"/>
              </a:rPr>
              <a:t>, S</a:t>
            </a:r>
            <a:r>
              <a:rPr lang="cs-CZ" sz="2400" baseline="-25000" dirty="0" smtClean="0">
                <a:latin typeface="Verdana" pitchFamily="34" charset="0"/>
              </a:rPr>
              <a:t>8 </a:t>
            </a:r>
            <a:r>
              <a:rPr lang="cs-CZ" sz="2400" dirty="0" smtClean="0">
                <a:latin typeface="Verdana" pitchFamily="34" charset="0"/>
              </a:rPr>
              <a:t>...)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   - každý prvek je popsán českým a mezinárodním názvem, značkou, protonovým číslem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   </a:t>
            </a:r>
          </a:p>
          <a:p>
            <a:pPr eaLnBrk="1" hangingPunct="1">
              <a:buNone/>
            </a:pPr>
            <a:endParaRPr lang="cs-CZ" sz="2400" dirty="0" smtClean="0">
              <a:latin typeface="Verdana" pitchFamily="34" charset="0"/>
            </a:endParaRPr>
          </a:p>
          <a:p>
            <a:pPr eaLnBrk="1" hangingPunct="1"/>
            <a:r>
              <a:rPr lang="cs-CZ" sz="2400" b="1" dirty="0" smtClean="0">
                <a:solidFill>
                  <a:srgbClr val="7030A0"/>
                </a:solidFill>
                <a:latin typeface="Verdana" pitchFamily="34" charset="0"/>
              </a:rPr>
              <a:t>sloučenina</a:t>
            </a:r>
            <a:r>
              <a:rPr lang="cs-CZ" sz="2400" dirty="0" smtClean="0">
                <a:latin typeface="Verdana" pitchFamily="34" charset="0"/>
              </a:rPr>
              <a:t> = chemicky čistá látka tvořená molekulami sloučenými ze dvou a více atomů různých prvků (např.CO</a:t>
            </a:r>
            <a:r>
              <a:rPr lang="cs-CZ" sz="2400" baseline="-25000" dirty="0" smtClean="0">
                <a:latin typeface="Verdana" pitchFamily="34" charset="0"/>
              </a:rPr>
              <a:t>2</a:t>
            </a:r>
            <a:r>
              <a:rPr lang="cs-CZ" sz="2400" dirty="0" smtClean="0">
                <a:latin typeface="Verdana" pitchFamily="34" charset="0"/>
              </a:rPr>
              <a:t>, </a:t>
            </a:r>
            <a:r>
              <a:rPr lang="cs-CZ" sz="2400" dirty="0" err="1" smtClean="0">
                <a:latin typeface="Verdana" pitchFamily="34" charset="0"/>
              </a:rPr>
              <a:t>NaCl</a:t>
            </a:r>
            <a:r>
              <a:rPr lang="cs-CZ" sz="2400" dirty="0" smtClean="0">
                <a:latin typeface="Verdana" pitchFamily="34" charset="0"/>
              </a:rPr>
              <a:t>, H</a:t>
            </a:r>
            <a:r>
              <a:rPr lang="cs-CZ" sz="2400" baseline="-25000" dirty="0" smtClean="0">
                <a:latin typeface="Verdana" pitchFamily="34" charset="0"/>
              </a:rPr>
              <a:t>2</a:t>
            </a:r>
            <a:r>
              <a:rPr lang="cs-CZ" sz="2400" dirty="0" smtClean="0">
                <a:latin typeface="Verdana" pitchFamily="34" charset="0"/>
              </a:rPr>
              <a:t>SO</a:t>
            </a:r>
            <a:r>
              <a:rPr lang="cs-CZ" sz="2400" baseline="-25000" dirty="0" smtClean="0">
                <a:latin typeface="Verdana" pitchFamily="34" charset="0"/>
              </a:rPr>
              <a:t>4</a:t>
            </a:r>
            <a:r>
              <a:rPr lang="cs-CZ" sz="2400" dirty="0" smtClean="0">
                <a:latin typeface="Verdana" pitchFamily="34" charset="0"/>
              </a:rPr>
              <a:t> ...)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   </a:t>
            </a:r>
            <a:r>
              <a:rPr lang="cs-CZ" sz="2400" dirty="0" smtClean="0">
                <a:latin typeface="Verdana" pitchFamily="34" charset="0"/>
              </a:rPr>
              <a:t>- </a:t>
            </a:r>
            <a:r>
              <a:rPr lang="cs-CZ" sz="2400" dirty="0" smtClean="0">
                <a:latin typeface="Verdana" pitchFamily="34" charset="0"/>
              </a:rPr>
              <a:t>každá sloučenina je popsána českým názvem, chemickým vzorcem</a:t>
            </a:r>
          </a:p>
          <a:p>
            <a:pPr eaLnBrk="1" hangingPunct="1">
              <a:buNone/>
            </a:pPr>
            <a:endParaRPr lang="cs-CZ" sz="2800" dirty="0" smtClean="0"/>
          </a:p>
        </p:txBody>
      </p:sp>
      <p:pic>
        <p:nvPicPr>
          <p:cNvPr id="3074" name="Picture 2" descr="C:\Ivana\DUM foto\P927008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420888"/>
            <a:ext cx="1656184" cy="124176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220072" y="3212976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7  Křemík</a:t>
            </a:r>
            <a:endParaRPr lang="cs-CZ" dirty="0"/>
          </a:p>
        </p:txBody>
      </p:sp>
      <p:pic>
        <p:nvPicPr>
          <p:cNvPr id="3077" name="Picture 5" descr="C:\Ivana\DUM foto\P927009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229200"/>
            <a:ext cx="2136403" cy="138776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779912" y="6237312"/>
            <a:ext cx="221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8 CuSO</a:t>
            </a:r>
            <a:r>
              <a:rPr lang="cs-CZ" baseline="-25000" dirty="0" smtClean="0"/>
              <a:t>4</a:t>
            </a:r>
            <a:r>
              <a:rPr lang="cs-CZ" dirty="0" smtClean="0"/>
              <a:t>.5H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861</Words>
  <Application>Microsoft Office PowerPoint</Application>
  <PresentationFormat>Předvádění na obrazovce (4:3)</PresentationFormat>
  <Paragraphs>161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Snímek 1</vt:lpstr>
      <vt:lpstr>Snímek 2</vt:lpstr>
      <vt:lpstr>Formy hmoty </vt:lpstr>
      <vt:lpstr>Tělesa</vt:lpstr>
      <vt:lpstr>Vlastnosti látek</vt:lpstr>
      <vt:lpstr>Zjišťování vlastností látek</vt:lpstr>
      <vt:lpstr>Rozdělení látek</vt:lpstr>
      <vt:lpstr>Třídění látek</vt:lpstr>
      <vt:lpstr>Prvky a sloučeniny</vt:lpstr>
      <vt:lpstr>Chemické látky v EU</vt:lpstr>
      <vt:lpstr>GHS</vt:lpstr>
      <vt:lpstr>GHS</vt:lpstr>
      <vt:lpstr>Snímek 13</vt:lpstr>
      <vt:lpstr>Snímek 14</vt:lpstr>
      <vt:lpstr>První pomoc</vt:lpstr>
      <vt:lpstr>První pomoc</vt:lpstr>
      <vt:lpstr>První pomoc</vt:lpstr>
      <vt:lpstr>První pomoc</vt:lpstr>
      <vt:lpstr>První pomoc</vt:lpstr>
      <vt:lpstr>První pomoc</vt:lpstr>
      <vt:lpstr>Seznam obrázků:</vt:lpstr>
      <vt:lpstr>Použité zdroje:</vt:lpstr>
      <vt:lpstr>Použité 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Zdenek Topfer</cp:lastModifiedBy>
  <cp:revision>140</cp:revision>
  <dcterms:created xsi:type="dcterms:W3CDTF">2012-09-09T15:49:48Z</dcterms:created>
  <dcterms:modified xsi:type="dcterms:W3CDTF">2012-10-29T17:55:56Z</dcterms:modified>
</cp:coreProperties>
</file>